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70" r:id="rId7"/>
    <p:sldId id="260" r:id="rId8"/>
    <p:sldId id="261" r:id="rId9"/>
    <p:sldId id="262" r:id="rId10"/>
    <p:sldId id="263" r:id="rId11"/>
    <p:sldId id="264" r:id="rId12"/>
    <p:sldId id="265" r:id="rId13"/>
    <p:sldId id="267"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ANALYSIS OF H1B VISA APPLICATIONS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9445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97" y="252247"/>
            <a:ext cx="10396781" cy="5250900"/>
          </a:xfrm>
          <a:prstGeom prst="rect">
            <a:avLst/>
          </a:prstGeom>
        </p:spPr>
      </p:pic>
    </p:spTree>
    <p:extLst>
      <p:ext uri="{BB962C8B-B14F-4D97-AF65-F5344CB8AC3E}">
        <p14:creationId xmlns:p14="http://schemas.microsoft.com/office/powerpoint/2010/main" val="3996171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388882"/>
            <a:ext cx="8596668" cy="777766"/>
          </a:xfrm>
        </p:spPr>
        <p:txBody>
          <a:bodyPr>
            <a:normAutofit/>
          </a:bodyPr>
          <a:lstStyle/>
          <a:p>
            <a:pPr algn="ctr"/>
            <a:r>
              <a:rPr lang="en-US" sz="4000" dirty="0" smtClean="0"/>
              <a:t>HIVE</a:t>
            </a:r>
            <a:endParaRPr lang="en-IN" sz="4000" dirty="0"/>
          </a:p>
        </p:txBody>
      </p:sp>
      <p:sp>
        <p:nvSpPr>
          <p:cNvPr id="4" name="Content Placeholder 3"/>
          <p:cNvSpPr>
            <a:spLocks noGrp="1"/>
          </p:cNvSpPr>
          <p:nvPr>
            <p:ph sz="half" idx="1"/>
          </p:nvPr>
        </p:nvSpPr>
        <p:spPr>
          <a:xfrm>
            <a:off x="677334" y="1387366"/>
            <a:ext cx="4184035" cy="4653995"/>
          </a:xfrm>
        </p:spPr>
        <p:txBody>
          <a:bodyPr>
            <a:normAutofit lnSpcReduction="10000"/>
          </a:bodyPr>
          <a:lstStyle/>
          <a:p>
            <a:r>
              <a:rPr lang="en-IN" dirty="0"/>
              <a:t>Hive is data warehousing software that addresses how data is structured and queried in distributed Hadoop clusters. </a:t>
            </a:r>
            <a:endParaRPr lang="en-IN" dirty="0" smtClean="0"/>
          </a:p>
          <a:p>
            <a:r>
              <a:rPr lang="en-IN" dirty="0"/>
              <a:t>Hive is also a popular development environment that is used to write queries for data in the Hadoop environment</a:t>
            </a:r>
            <a:r>
              <a:rPr lang="en-IN" dirty="0" smtClean="0"/>
              <a:t>.</a:t>
            </a:r>
          </a:p>
          <a:p>
            <a:r>
              <a:rPr lang="en-IN" dirty="0"/>
              <a:t>It provides tools for ETL operations and brings some SQL-like capabilities to the environment</a:t>
            </a:r>
            <a:r>
              <a:rPr lang="en-IN" dirty="0" smtClean="0"/>
              <a:t>.</a:t>
            </a:r>
          </a:p>
          <a:p>
            <a:r>
              <a:rPr lang="en-IN" dirty="0"/>
              <a:t>Hive is a declarative language that is used to develop applications for the Hadoop environment, however it does not support real-time queries.</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44020" y="1513490"/>
            <a:ext cx="4332850" cy="3894081"/>
          </a:xfrm>
        </p:spPr>
      </p:pic>
    </p:spTree>
    <p:extLst>
      <p:ext uri="{BB962C8B-B14F-4D97-AF65-F5344CB8AC3E}">
        <p14:creationId xmlns:p14="http://schemas.microsoft.com/office/powerpoint/2010/main" val="3940149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462"/>
            <a:ext cx="8596668" cy="777766"/>
          </a:xfrm>
        </p:spPr>
        <p:txBody>
          <a:bodyPr/>
          <a:lstStyle/>
          <a:p>
            <a:pPr algn="ctr"/>
            <a:r>
              <a:rPr lang="en-US" dirty="0" smtClean="0"/>
              <a:t>PIG</a:t>
            </a:r>
            <a:endParaRPr lang="en-IN" dirty="0"/>
          </a:p>
        </p:txBody>
      </p:sp>
      <p:sp>
        <p:nvSpPr>
          <p:cNvPr id="3" name="Content Placeholder 2"/>
          <p:cNvSpPr>
            <a:spLocks noGrp="1"/>
          </p:cNvSpPr>
          <p:nvPr>
            <p:ph sz="half" idx="1"/>
          </p:nvPr>
        </p:nvSpPr>
        <p:spPr>
          <a:xfrm>
            <a:off x="677334" y="993228"/>
            <a:ext cx="4184035" cy="5407572"/>
          </a:xfrm>
        </p:spPr>
        <p:txBody>
          <a:bodyPr>
            <a:normAutofit lnSpcReduction="10000"/>
          </a:bodyPr>
          <a:lstStyle/>
          <a:p>
            <a:r>
              <a:rPr lang="en-IN" dirty="0"/>
              <a:t>Pig is a procedural language for developing parallel processing applications for large data sets in the Hadoop environment</a:t>
            </a:r>
            <a:r>
              <a:rPr lang="en-IN" dirty="0" smtClean="0"/>
              <a:t>.</a:t>
            </a:r>
          </a:p>
          <a:p>
            <a:r>
              <a:rPr lang="en-IN" dirty="0"/>
              <a:t>Pig is an alternative to Java programming for </a:t>
            </a:r>
            <a:r>
              <a:rPr lang="en-IN" dirty="0" err="1"/>
              <a:t>MapReduce</a:t>
            </a:r>
            <a:r>
              <a:rPr lang="en-IN" dirty="0"/>
              <a:t>, and automatically generates </a:t>
            </a:r>
            <a:r>
              <a:rPr lang="en-IN" dirty="0" err="1"/>
              <a:t>MapReduce</a:t>
            </a:r>
            <a:r>
              <a:rPr lang="en-IN" dirty="0"/>
              <a:t> functions</a:t>
            </a:r>
            <a:r>
              <a:rPr lang="en-IN" dirty="0" smtClean="0"/>
              <a:t>.</a:t>
            </a:r>
          </a:p>
          <a:p>
            <a:r>
              <a:rPr lang="en-IN" dirty="0"/>
              <a:t>Pig includes Pig Latin, which is a scripting language. Pig translates Pig Latin scripts into </a:t>
            </a:r>
            <a:r>
              <a:rPr lang="en-IN" dirty="0" err="1"/>
              <a:t>MapReduce</a:t>
            </a:r>
            <a:r>
              <a:rPr lang="en-IN" dirty="0"/>
              <a:t>, which can then run on YARN and process data in the HDFS cluster. </a:t>
            </a:r>
            <a:endParaRPr lang="en-IN" dirty="0" smtClean="0"/>
          </a:p>
          <a:p>
            <a:r>
              <a:rPr lang="en-IN" dirty="0"/>
              <a:t>Pig is commonly used for complex use cases that require multiple data operations. It is more of a processing language than a query language.</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7464" y="993228"/>
            <a:ext cx="3153473" cy="4738825"/>
          </a:xfrm>
        </p:spPr>
      </p:pic>
    </p:spTree>
    <p:extLst>
      <p:ext uri="{BB962C8B-B14F-4D97-AF65-F5344CB8AC3E}">
        <p14:creationId xmlns:p14="http://schemas.microsoft.com/office/powerpoint/2010/main" val="434999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462"/>
            <a:ext cx="8596668" cy="714704"/>
          </a:xfrm>
        </p:spPr>
        <p:txBody>
          <a:bodyPr/>
          <a:lstStyle/>
          <a:p>
            <a:pPr algn="ctr"/>
            <a:r>
              <a:rPr lang="en-US" dirty="0" smtClean="0"/>
              <a:t>SQOOP</a:t>
            </a:r>
            <a:endParaRPr lang="en-IN" dirty="0"/>
          </a:p>
        </p:txBody>
      </p:sp>
      <p:sp>
        <p:nvSpPr>
          <p:cNvPr id="3" name="Content Placeholder 2"/>
          <p:cNvSpPr>
            <a:spLocks noGrp="1"/>
          </p:cNvSpPr>
          <p:nvPr>
            <p:ph sz="half" idx="1"/>
          </p:nvPr>
        </p:nvSpPr>
        <p:spPr>
          <a:xfrm>
            <a:off x="677334" y="1371600"/>
            <a:ext cx="4184035" cy="4669761"/>
          </a:xfrm>
        </p:spPr>
        <p:txBody>
          <a:bodyPr/>
          <a:lstStyle/>
          <a:p>
            <a:r>
              <a:rPr lang="en-IN" dirty="0"/>
              <a:t>Think of </a:t>
            </a:r>
            <a:r>
              <a:rPr lang="en-IN" dirty="0" err="1"/>
              <a:t>Sqoop</a:t>
            </a:r>
            <a:r>
              <a:rPr lang="en-IN" dirty="0"/>
              <a:t> as a front-end loader for big data. </a:t>
            </a:r>
            <a:r>
              <a:rPr lang="en-IN" dirty="0" err="1"/>
              <a:t>Sqoop</a:t>
            </a:r>
            <a:r>
              <a:rPr lang="en-IN" dirty="0"/>
              <a:t> is a command-line interface that facilitates moving bulk data from Hadoop into relational databases and other structured data stores. </a:t>
            </a:r>
            <a:endParaRPr lang="en-IN" dirty="0" smtClean="0"/>
          </a:p>
          <a:p>
            <a:r>
              <a:rPr lang="en-IN" dirty="0"/>
              <a:t>Using </a:t>
            </a:r>
            <a:r>
              <a:rPr lang="en-IN" dirty="0" err="1"/>
              <a:t>Sqoop</a:t>
            </a:r>
            <a:r>
              <a:rPr lang="en-IN" dirty="0"/>
              <a:t> replaces the need to develop scripts to export and import data</a:t>
            </a:r>
            <a:r>
              <a:rPr lang="en-IN" dirty="0" smtClean="0"/>
              <a:t>.</a:t>
            </a:r>
          </a:p>
          <a:p>
            <a:r>
              <a:rPr lang="en-IN" dirty="0"/>
              <a:t>One common use case is to move data from an enterprise data warehouse to a Hadoop cluster for ETL processing.</a:t>
            </a:r>
            <a:endParaRPr lang="en-IN" dirty="0"/>
          </a:p>
        </p:txBody>
      </p:sp>
      <p:sp>
        <p:nvSpPr>
          <p:cNvPr id="4" name="Content Placeholder 3"/>
          <p:cNvSpPr>
            <a:spLocks noGrp="1"/>
          </p:cNvSpPr>
          <p:nvPr>
            <p:ph sz="half" idx="2"/>
          </p:nvPr>
        </p:nvSpPr>
        <p:spPr>
          <a:xfrm>
            <a:off x="5089970" y="1371601"/>
            <a:ext cx="4184034" cy="4669762"/>
          </a:xfrm>
        </p:spPr>
        <p:txBody>
          <a:bodyPr/>
          <a:lstStyle/>
          <a:p>
            <a:r>
              <a:rPr lang="en-IN" dirty="0"/>
              <a:t>Performing ETL on the commodity Hadoop cluster is resource efficient, while </a:t>
            </a:r>
            <a:r>
              <a:rPr lang="en-IN" dirty="0" err="1"/>
              <a:t>Sqoop</a:t>
            </a:r>
            <a:r>
              <a:rPr lang="en-IN" dirty="0"/>
              <a:t> provides a practical transfer method</a:t>
            </a:r>
            <a:r>
              <a:rPr lang="en-IN" dirty="0" smtClean="0"/>
              <a: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759" y="2614449"/>
            <a:ext cx="3137338" cy="3011213"/>
          </a:xfrm>
          <a:prstGeom prst="rect">
            <a:avLst/>
          </a:prstGeom>
        </p:spPr>
      </p:pic>
    </p:spTree>
    <p:extLst>
      <p:ext uri="{BB962C8B-B14F-4D97-AF65-F5344CB8AC3E}">
        <p14:creationId xmlns:p14="http://schemas.microsoft.com/office/powerpoint/2010/main" val="166884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4248"/>
          </a:xfrm>
        </p:spPr>
        <p:txBody>
          <a:bodyPr>
            <a:normAutofit/>
          </a:bodyPr>
          <a:lstStyle/>
          <a:p>
            <a:pPr algn="ctr"/>
            <a:r>
              <a:rPr lang="en-US" sz="4000" dirty="0" smtClean="0"/>
              <a:t>HBASE</a:t>
            </a:r>
            <a:endParaRPr lang="en-IN" sz="4000" dirty="0"/>
          </a:p>
        </p:txBody>
      </p:sp>
      <p:sp>
        <p:nvSpPr>
          <p:cNvPr id="3" name="Content Placeholder 2"/>
          <p:cNvSpPr>
            <a:spLocks noGrp="1"/>
          </p:cNvSpPr>
          <p:nvPr>
            <p:ph sz="half" idx="1"/>
          </p:nvPr>
        </p:nvSpPr>
        <p:spPr/>
        <p:txBody>
          <a:bodyPr/>
          <a:lstStyle/>
          <a:p>
            <a:r>
              <a:rPr lang="en-IN" dirty="0" err="1"/>
              <a:t>HBase</a:t>
            </a:r>
            <a:r>
              <a:rPr lang="en-IN" dirty="0"/>
              <a:t> is a scalable, distributed, NoSQL database that sits atop the HFDS. It was designed to store structured data in tables that could have billions of rows and millions of columns. </a:t>
            </a:r>
            <a:endParaRPr lang="en-IN" dirty="0" smtClean="0"/>
          </a:p>
          <a:p>
            <a:r>
              <a:rPr lang="en-IN" dirty="0" err="1"/>
              <a:t>HBase</a:t>
            </a:r>
            <a:r>
              <a:rPr lang="en-IN" dirty="0"/>
              <a:t> is not a relational database and wasn’t designed to support transactional and other real-time applications. It is accessible through a Java API and has ODBC and JDBC drivers. </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352" y="3038357"/>
            <a:ext cx="4184650" cy="1062618"/>
          </a:xfrm>
        </p:spPr>
      </p:pic>
    </p:spTree>
    <p:extLst>
      <p:ext uri="{BB962C8B-B14F-4D97-AF65-F5344CB8AC3E}">
        <p14:creationId xmlns:p14="http://schemas.microsoft.com/office/powerpoint/2010/main" val="2521839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294289"/>
            <a:ext cx="8596668" cy="903890"/>
          </a:xfrm>
        </p:spPr>
        <p:txBody>
          <a:bodyPr/>
          <a:lstStyle/>
          <a:p>
            <a:pPr algn="ctr"/>
            <a:r>
              <a:rPr lang="en-US" dirty="0" smtClean="0"/>
              <a:t>OOZIE AND ZOOKEEPER</a:t>
            </a:r>
            <a:endParaRPr lang="en-IN" dirty="0"/>
          </a:p>
        </p:txBody>
      </p:sp>
      <p:sp>
        <p:nvSpPr>
          <p:cNvPr id="3" name="Content Placeholder 2"/>
          <p:cNvSpPr>
            <a:spLocks noGrp="1"/>
          </p:cNvSpPr>
          <p:nvPr>
            <p:ph sz="half" idx="1"/>
          </p:nvPr>
        </p:nvSpPr>
        <p:spPr/>
        <p:txBody>
          <a:bodyPr/>
          <a:lstStyle/>
          <a:p>
            <a:r>
              <a:rPr lang="en-IN" dirty="0" err="1"/>
              <a:t>Oozie</a:t>
            </a:r>
            <a:r>
              <a:rPr lang="en-IN" dirty="0"/>
              <a:t> is the workflow scheduler that was developed as part of the Apache Hadoop project. It manages how workflows start and execute, and also controls the execution path</a:t>
            </a:r>
            <a:r>
              <a:rPr lang="en-IN" dirty="0" smtClean="0"/>
              <a:t>.</a:t>
            </a:r>
          </a:p>
          <a:p>
            <a:r>
              <a:rPr lang="en-IN" dirty="0" smtClean="0"/>
              <a:t>Zookeeper is a </a:t>
            </a:r>
            <a:r>
              <a:rPr lang="en-IN" dirty="0"/>
              <a:t>high-performance coordination service for distributed applications.</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0776" y="3422734"/>
            <a:ext cx="1333500" cy="18954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369" y="1651833"/>
            <a:ext cx="4371975" cy="1047750"/>
          </a:xfrm>
          <a:prstGeom prst="rect">
            <a:avLst/>
          </a:prstGeom>
        </p:spPr>
      </p:pic>
    </p:spTree>
    <p:extLst>
      <p:ext uri="{BB962C8B-B14F-4D97-AF65-F5344CB8AC3E}">
        <p14:creationId xmlns:p14="http://schemas.microsoft.com/office/powerpoint/2010/main" val="415323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872359"/>
          </a:xfrm>
        </p:spPr>
        <p:txBody>
          <a:bodyPr>
            <a:normAutofit/>
          </a:bodyPr>
          <a:lstStyle/>
          <a:p>
            <a:pPr algn="ctr"/>
            <a:r>
              <a:rPr lang="en-US" sz="4800" dirty="0" smtClean="0"/>
              <a:t>WHAT IS BIG DATA??</a:t>
            </a:r>
            <a:endParaRPr lang="en-IN" sz="4800" dirty="0"/>
          </a:p>
        </p:txBody>
      </p:sp>
      <p:sp>
        <p:nvSpPr>
          <p:cNvPr id="5" name="Content Placeholder 4"/>
          <p:cNvSpPr>
            <a:spLocks noGrp="1"/>
          </p:cNvSpPr>
          <p:nvPr>
            <p:ph sz="half" idx="1"/>
          </p:nvPr>
        </p:nvSpPr>
        <p:spPr/>
        <p:txBody>
          <a:bodyPr/>
          <a:lstStyle/>
          <a:p>
            <a:endParaRPr lang="en-IN" dirty="0" smtClean="0"/>
          </a:p>
          <a:p>
            <a:endParaRPr lang="en-IN" dirty="0"/>
          </a:p>
          <a:p>
            <a:r>
              <a:rPr lang="en-IN" dirty="0" smtClean="0"/>
              <a:t>Big </a:t>
            </a:r>
            <a:r>
              <a:rPr lang="en-IN" dirty="0"/>
              <a:t>Data is a new approach to data processing that has two primary </a:t>
            </a:r>
            <a:r>
              <a:rPr lang="en-IN" dirty="0" smtClean="0"/>
              <a:t>components -</a:t>
            </a:r>
          </a:p>
          <a:p>
            <a:r>
              <a:rPr lang="en-IN" dirty="0" smtClean="0"/>
              <a:t> </a:t>
            </a:r>
            <a:r>
              <a:rPr lang="en-IN" dirty="0"/>
              <a:t>1) how data is </a:t>
            </a:r>
            <a:r>
              <a:rPr lang="en-IN" dirty="0" smtClean="0"/>
              <a:t>stored and</a:t>
            </a:r>
          </a:p>
          <a:p>
            <a:r>
              <a:rPr lang="en-IN" dirty="0" smtClean="0"/>
              <a:t> </a:t>
            </a:r>
            <a:r>
              <a:rPr lang="en-IN" dirty="0"/>
              <a:t>2) how data is </a:t>
            </a:r>
            <a:r>
              <a:rPr lang="en-IN" dirty="0" smtClean="0"/>
              <a:t>analysed. </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9029" y="2160589"/>
            <a:ext cx="5654242" cy="3880772"/>
          </a:xfrm>
        </p:spPr>
      </p:pic>
    </p:spTree>
    <p:extLst>
      <p:ext uri="{BB962C8B-B14F-4D97-AF65-F5344CB8AC3E}">
        <p14:creationId xmlns:p14="http://schemas.microsoft.com/office/powerpoint/2010/main" val="351403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GUIDE TO BIG DATA</a:t>
            </a:r>
            <a:endParaRPr lang="en-IN" dirty="0"/>
          </a:p>
        </p:txBody>
      </p:sp>
      <p:sp>
        <p:nvSpPr>
          <p:cNvPr id="6" name="Content Placeholder 5"/>
          <p:cNvSpPr>
            <a:spLocks noGrp="1"/>
          </p:cNvSpPr>
          <p:nvPr>
            <p:ph idx="1"/>
          </p:nvPr>
        </p:nvSpPr>
        <p:spPr/>
        <p:txBody>
          <a:bodyPr/>
          <a:lstStyle/>
          <a:p>
            <a:r>
              <a:rPr lang="en-IN" b="1" dirty="0"/>
              <a:t>Collect everything instead of only a few things</a:t>
            </a:r>
            <a:r>
              <a:rPr lang="en-IN" dirty="0"/>
              <a:t>. In the past we were extremely limited in what data we could capture and store about any particular event, whether it was a census, an earthquake, or a weather pattern. Advances in storage technology enable Big Data to pull in vast quantities of data and store it for analysis.</a:t>
            </a:r>
          </a:p>
          <a:p>
            <a:r>
              <a:rPr lang="en-IN" b="1" dirty="0"/>
              <a:t>Let the data guide the questions, instead of the questions guiding the data</a:t>
            </a:r>
            <a:r>
              <a:rPr lang="en-IN" dirty="0"/>
              <a:t>. In the past we’ve always started with questions in our minds, and we’ve gathered data to try to answer them. With Big Data we often reverse that process by letting the data speak for itself, which allows us to see patterns that guide the formulation of more intelligent questions.</a:t>
            </a:r>
          </a:p>
          <a:p>
            <a:endParaRPr lang="en-IN" dirty="0"/>
          </a:p>
        </p:txBody>
      </p:sp>
    </p:spTree>
    <p:extLst>
      <p:ext uri="{BB962C8B-B14F-4D97-AF65-F5344CB8AC3E}">
        <p14:creationId xmlns:p14="http://schemas.microsoft.com/office/powerpoint/2010/main" val="214250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297"/>
          </a:xfrm>
        </p:spPr>
        <p:txBody>
          <a:bodyPr/>
          <a:lstStyle/>
          <a:p>
            <a:pPr algn="ctr"/>
            <a:r>
              <a:rPr lang="en-US" dirty="0" smtClean="0"/>
              <a:t>WHAT IS HADOOP?</a:t>
            </a:r>
            <a:endParaRPr lang="en-IN" dirty="0"/>
          </a:p>
        </p:txBody>
      </p:sp>
      <p:sp>
        <p:nvSpPr>
          <p:cNvPr id="3" name="Content Placeholder 2"/>
          <p:cNvSpPr>
            <a:spLocks noGrp="1"/>
          </p:cNvSpPr>
          <p:nvPr>
            <p:ph sz="half" idx="1"/>
          </p:nvPr>
        </p:nvSpPr>
        <p:spPr>
          <a:xfrm>
            <a:off x="677334" y="1418897"/>
            <a:ext cx="4184035" cy="4622464"/>
          </a:xfrm>
        </p:spPr>
        <p:txBody>
          <a:bodyPr>
            <a:normAutofit lnSpcReduction="10000"/>
          </a:bodyPr>
          <a:lstStyle/>
          <a:p>
            <a:r>
              <a:rPr lang="en-IN" dirty="0"/>
              <a:t>Hadoop </a:t>
            </a:r>
            <a:r>
              <a:rPr lang="en-IN" dirty="0" smtClean="0"/>
              <a:t>is </a:t>
            </a:r>
            <a:r>
              <a:rPr lang="en-IN" dirty="0"/>
              <a:t>an open-source framework that was created to make it easier to work with big data. It provides a method to access data that is distributed among multiple clustered computers, process the data, and manage resources across the computing and network resources that are </a:t>
            </a:r>
            <a:r>
              <a:rPr lang="en-IN" dirty="0" smtClean="0"/>
              <a:t>involved.</a:t>
            </a:r>
          </a:p>
          <a:p>
            <a:r>
              <a:rPr lang="en-IN" dirty="0" smtClean="0"/>
              <a:t>“</a:t>
            </a:r>
            <a:r>
              <a:rPr lang="en-IN" dirty="0"/>
              <a:t>Hadoop” commonly refers to the core technology that consists of the four main components described below, but is also frequently used in reference to the entire ecosystem of supporting technologies and applications.</a:t>
            </a:r>
            <a:endParaRPr lang="en-IN" dirty="0" smtClean="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0723" y="2160589"/>
            <a:ext cx="2861645" cy="2900142"/>
          </a:xfrm>
        </p:spPr>
      </p:pic>
    </p:spTree>
    <p:extLst>
      <p:ext uri="{BB962C8B-B14F-4D97-AF65-F5344CB8AC3E}">
        <p14:creationId xmlns:p14="http://schemas.microsoft.com/office/powerpoint/2010/main" val="4274658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593"/>
          </a:xfrm>
        </p:spPr>
        <p:txBody>
          <a:bodyPr>
            <a:normAutofit fontScale="90000"/>
          </a:bodyPr>
          <a:lstStyle/>
          <a:p>
            <a:pPr algn="ctr"/>
            <a:r>
              <a:rPr lang="en-IN" b="1" dirty="0"/>
              <a:t>How is Hadoop related to big data?</a:t>
            </a:r>
            <a:br>
              <a:rPr lang="en-IN" b="1" dirty="0"/>
            </a:br>
            <a:endParaRPr lang="en-IN" dirty="0"/>
          </a:p>
        </p:txBody>
      </p:sp>
      <p:sp>
        <p:nvSpPr>
          <p:cNvPr id="3" name="Content Placeholder 2"/>
          <p:cNvSpPr>
            <a:spLocks noGrp="1"/>
          </p:cNvSpPr>
          <p:nvPr>
            <p:ph sz="half" idx="1"/>
          </p:nvPr>
        </p:nvSpPr>
        <p:spPr>
          <a:xfrm>
            <a:off x="677334" y="1466193"/>
            <a:ext cx="4184035" cy="4575168"/>
          </a:xfrm>
        </p:spPr>
        <p:txBody>
          <a:bodyPr/>
          <a:lstStyle/>
          <a:p>
            <a:r>
              <a:rPr lang="en-IN" dirty="0"/>
              <a:t>Big data is becoming a catchall phrase, while Hadoop refers to a specific technology framework</a:t>
            </a:r>
            <a:r>
              <a:rPr lang="en-IN" dirty="0" smtClean="0"/>
              <a:t>.</a:t>
            </a:r>
          </a:p>
          <a:p>
            <a:r>
              <a:rPr lang="en-IN" dirty="0"/>
              <a:t>Hadoop is a gateway that makes it possible to work with big data, or more specifically, large data sets that reside in a distributed environment. </a:t>
            </a:r>
            <a:endParaRPr lang="en-IN" dirty="0" smtClean="0"/>
          </a:p>
          <a:p>
            <a:r>
              <a:rPr lang="en-IN" dirty="0"/>
              <a:t>One way to define big data is data that is too big to be processed by relational database management systems (RDBMS). Hadoop helps overcome RDBMS limitations, so big data can be processed.</a:t>
            </a:r>
            <a:endParaRPr lang="en-IN" dirty="0"/>
          </a:p>
        </p:txBody>
      </p:sp>
      <p:sp>
        <p:nvSpPr>
          <p:cNvPr id="4" name="Content Placeholder 3"/>
          <p:cNvSpPr>
            <a:spLocks noGrp="1"/>
          </p:cNvSpPr>
          <p:nvPr>
            <p:ph sz="half" idx="2"/>
          </p:nvPr>
        </p:nvSpPr>
        <p:spPr>
          <a:xfrm>
            <a:off x="5089970" y="1466193"/>
            <a:ext cx="4184034" cy="4575169"/>
          </a:xfrm>
        </p:spPr>
        <p:txBody>
          <a:bodyPr/>
          <a:lstStyle/>
          <a:p>
            <a:r>
              <a:rPr lang="en-IN" dirty="0"/>
              <a:t>Perhaps a more important question than How is Hadoop related to big data? is</a:t>
            </a:r>
            <a:r>
              <a:rPr lang="en-IN" i="1" dirty="0"/>
              <a:t> How does Hadoop relate to other big data technologies</a:t>
            </a:r>
            <a:r>
              <a:rPr lang="en-IN" dirty="0"/>
              <a:t>? </a:t>
            </a:r>
            <a:endParaRPr lang="en-IN" dirty="0"/>
          </a:p>
        </p:txBody>
      </p:sp>
    </p:spTree>
    <p:extLst>
      <p:ext uri="{BB962C8B-B14F-4D97-AF65-F5344CB8AC3E}">
        <p14:creationId xmlns:p14="http://schemas.microsoft.com/office/powerpoint/2010/main" val="31122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199696"/>
            <a:ext cx="8596668" cy="1320800"/>
          </a:xfrm>
        </p:spPr>
        <p:txBody>
          <a:bodyPr/>
          <a:lstStyle/>
          <a:p>
            <a:pPr algn="ctr"/>
            <a:r>
              <a:rPr lang="en-US" dirty="0" smtClean="0"/>
              <a:t>ADVATAGEAS AND DISADVANTAGES OF HADOOP</a:t>
            </a:r>
            <a:endParaRPr lang="en-IN" dirty="0"/>
          </a:p>
        </p:txBody>
      </p:sp>
      <p:sp>
        <p:nvSpPr>
          <p:cNvPr id="3" name="Content Placeholder 2"/>
          <p:cNvSpPr>
            <a:spLocks noGrp="1"/>
          </p:cNvSpPr>
          <p:nvPr>
            <p:ph sz="half" idx="1"/>
          </p:nvPr>
        </p:nvSpPr>
        <p:spPr>
          <a:xfrm>
            <a:off x="677334" y="1520496"/>
            <a:ext cx="4184035" cy="4520865"/>
          </a:xfrm>
        </p:spPr>
        <p:txBody>
          <a:bodyPr/>
          <a:lstStyle/>
          <a:p>
            <a:pPr algn="ctr"/>
            <a:r>
              <a:rPr lang="en-US" dirty="0" smtClean="0"/>
              <a:t>ADVANTAGES</a:t>
            </a:r>
          </a:p>
          <a:p>
            <a:r>
              <a:rPr lang="en-IN" b="1" dirty="0"/>
              <a:t>Advanced data analysis can be done in-house</a:t>
            </a:r>
            <a:r>
              <a:rPr lang="en-IN" dirty="0"/>
              <a:t> </a:t>
            </a:r>
            <a:endParaRPr lang="en-IN" dirty="0" smtClean="0"/>
          </a:p>
          <a:p>
            <a:r>
              <a:rPr lang="en-IN" b="1" dirty="0"/>
              <a:t>Organizations can fully leverage their data</a:t>
            </a:r>
            <a:r>
              <a:rPr lang="en-IN" dirty="0"/>
              <a:t> </a:t>
            </a:r>
            <a:endParaRPr lang="en-IN" dirty="0" smtClean="0"/>
          </a:p>
          <a:p>
            <a:r>
              <a:rPr lang="en-IN" b="1" dirty="0"/>
              <a:t>Run a commodity vs</a:t>
            </a:r>
            <a:r>
              <a:rPr lang="en-IN" dirty="0"/>
              <a:t>. </a:t>
            </a:r>
            <a:r>
              <a:rPr lang="en-IN" b="1" dirty="0"/>
              <a:t>custom architecture</a:t>
            </a:r>
            <a:r>
              <a:rPr lang="en-IN" dirty="0"/>
              <a:t> </a:t>
            </a:r>
            <a:endParaRPr lang="en-US" dirty="0" smtClean="0"/>
          </a:p>
          <a:p>
            <a:pPr algn="ctr"/>
            <a:endParaRPr lang="en-US" dirty="0"/>
          </a:p>
          <a:p>
            <a:pPr marL="0" indent="0">
              <a:buNone/>
            </a:pPr>
            <a:endParaRPr lang="en-IN" dirty="0"/>
          </a:p>
        </p:txBody>
      </p:sp>
      <p:sp>
        <p:nvSpPr>
          <p:cNvPr id="4" name="Content Placeholder 3"/>
          <p:cNvSpPr>
            <a:spLocks noGrp="1"/>
          </p:cNvSpPr>
          <p:nvPr>
            <p:ph sz="half" idx="2"/>
          </p:nvPr>
        </p:nvSpPr>
        <p:spPr>
          <a:xfrm>
            <a:off x="5089970" y="1520497"/>
            <a:ext cx="4184034" cy="4520866"/>
          </a:xfrm>
        </p:spPr>
        <p:txBody>
          <a:bodyPr/>
          <a:lstStyle/>
          <a:p>
            <a:pPr algn="ctr"/>
            <a:r>
              <a:rPr lang="en-US" dirty="0" smtClean="0"/>
              <a:t>DISADVANTAGES</a:t>
            </a:r>
          </a:p>
          <a:p>
            <a:r>
              <a:rPr lang="en-IN" b="1" dirty="0"/>
              <a:t>Storage </a:t>
            </a:r>
            <a:r>
              <a:rPr lang="en-IN" b="1" dirty="0" smtClean="0"/>
              <a:t>requirements</a:t>
            </a:r>
          </a:p>
          <a:p>
            <a:r>
              <a:rPr lang="en-IN" b="1" dirty="0"/>
              <a:t>Limited SQL support</a:t>
            </a:r>
            <a:r>
              <a:rPr lang="en-IN" dirty="0"/>
              <a:t> </a:t>
            </a:r>
            <a:endParaRPr lang="en-IN" dirty="0" smtClean="0"/>
          </a:p>
          <a:p>
            <a:r>
              <a:rPr lang="en-IN" b="1" dirty="0"/>
              <a:t>Limited native </a:t>
            </a:r>
            <a:r>
              <a:rPr lang="en-IN" b="1" dirty="0" smtClean="0"/>
              <a:t>security</a:t>
            </a:r>
          </a:p>
          <a:p>
            <a:r>
              <a:rPr lang="en-IN" b="1" dirty="0"/>
              <a:t>Component limitations</a:t>
            </a:r>
            <a:endParaRPr lang="en-IN" dirty="0"/>
          </a:p>
        </p:txBody>
      </p:sp>
    </p:spTree>
    <p:extLst>
      <p:ext uri="{BB962C8B-B14F-4D97-AF65-F5344CB8AC3E}">
        <p14:creationId xmlns:p14="http://schemas.microsoft.com/office/powerpoint/2010/main" val="122459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 MODULES</a:t>
            </a:r>
            <a:endParaRPr lang="en-IN" dirty="0"/>
          </a:p>
        </p:txBody>
      </p:sp>
      <p:sp>
        <p:nvSpPr>
          <p:cNvPr id="3" name="Content Placeholder 2"/>
          <p:cNvSpPr>
            <a:spLocks noGrp="1"/>
          </p:cNvSpPr>
          <p:nvPr>
            <p:ph sz="half" idx="1"/>
          </p:nvPr>
        </p:nvSpPr>
        <p:spPr/>
        <p:txBody>
          <a:bodyPr>
            <a:normAutofit lnSpcReduction="10000"/>
          </a:bodyPr>
          <a:lstStyle/>
          <a:p>
            <a:r>
              <a:rPr lang="en-IN" dirty="0"/>
              <a:t>Because it is a framework, Hadoop is not a single technology or product. Instead, Hadoop is made up of four core modules that are supported by a large ecosystem of supporting technologies and products. The modules are</a:t>
            </a:r>
            <a:r>
              <a:rPr lang="en-IN" dirty="0" smtClean="0"/>
              <a:t>:</a:t>
            </a:r>
          </a:p>
          <a:p>
            <a:r>
              <a:rPr lang="en-IN" b="1" dirty="0"/>
              <a:t>Hadoop Distributed File System (</a:t>
            </a:r>
            <a:r>
              <a:rPr lang="en-IN" b="1" dirty="0" smtClean="0"/>
              <a:t>HDFS)</a:t>
            </a:r>
            <a:r>
              <a:rPr lang="en-IN" b="1" dirty="0"/>
              <a:t> </a:t>
            </a:r>
            <a:r>
              <a:rPr lang="en-IN" dirty="0"/>
              <a:t>– Provides access to application data. Hadoop can also work with other file systems, including FTP, Amazon S3 and Windows Azure Storage Blobs (WASB), among others.</a:t>
            </a:r>
          </a:p>
          <a:p>
            <a:endParaRPr lang="en-IN" dirty="0"/>
          </a:p>
        </p:txBody>
      </p:sp>
      <p:sp>
        <p:nvSpPr>
          <p:cNvPr id="4" name="Content Placeholder 3"/>
          <p:cNvSpPr>
            <a:spLocks noGrp="1"/>
          </p:cNvSpPr>
          <p:nvPr>
            <p:ph sz="half" idx="2"/>
          </p:nvPr>
        </p:nvSpPr>
        <p:spPr/>
        <p:txBody>
          <a:bodyPr>
            <a:normAutofit lnSpcReduction="10000"/>
          </a:bodyPr>
          <a:lstStyle/>
          <a:p>
            <a:r>
              <a:rPr lang="en-IN" b="1" dirty="0"/>
              <a:t>Hadoop YARN</a:t>
            </a:r>
            <a:r>
              <a:rPr lang="en-IN" dirty="0"/>
              <a:t> – Provides the framework to schedule jobs and manage resources across the cluster that holds the data</a:t>
            </a:r>
          </a:p>
          <a:p>
            <a:r>
              <a:rPr lang="en-IN" b="1" dirty="0"/>
              <a:t>Hadoop </a:t>
            </a:r>
            <a:r>
              <a:rPr lang="en-IN" b="1" dirty="0" err="1"/>
              <a:t>MapReduce</a:t>
            </a:r>
            <a:r>
              <a:rPr lang="en-IN" dirty="0"/>
              <a:t> – A YARN-based parallel processing system for large data sets.</a:t>
            </a:r>
          </a:p>
          <a:p>
            <a:r>
              <a:rPr lang="en-IN" b="1" dirty="0"/>
              <a:t>Hadoop Common</a:t>
            </a:r>
            <a:r>
              <a:rPr lang="en-IN" dirty="0"/>
              <a:t> – A set of utilities that supports the three other core modules.</a:t>
            </a:r>
          </a:p>
          <a:p>
            <a:endParaRPr lang="en-IN" dirty="0"/>
          </a:p>
        </p:txBody>
      </p:sp>
    </p:spTree>
    <p:extLst>
      <p:ext uri="{BB962C8B-B14F-4D97-AF65-F5344CB8AC3E}">
        <p14:creationId xmlns:p14="http://schemas.microsoft.com/office/powerpoint/2010/main" val="393409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5" y="609599"/>
            <a:ext cx="8596668" cy="4514193"/>
          </a:xfrm>
        </p:spPr>
        <p:txBody>
          <a:bodyPr/>
          <a:lstStyle/>
          <a:p>
            <a:r>
              <a:rPr lang="en-US" dirty="0" smtClean="0"/>
              <a:t> </a:t>
            </a:r>
            <a:endParaRPr lang="en-IN" dirty="0"/>
          </a:p>
        </p:txBody>
      </p:sp>
      <p:sp>
        <p:nvSpPr>
          <p:cNvPr id="6" name="Text Placeholder 5"/>
          <p:cNvSpPr>
            <a:spLocks noGrp="1"/>
          </p:cNvSpPr>
          <p:nvPr>
            <p:ph type="body" idx="1"/>
          </p:nvPr>
        </p:nvSpPr>
        <p:spPr>
          <a:xfrm>
            <a:off x="677335" y="5423338"/>
            <a:ext cx="8596668" cy="618024"/>
          </a:xfrm>
        </p:spPr>
        <p:txBody>
          <a:bodyPr>
            <a:noAutofit/>
          </a:bodyPr>
          <a:lstStyle/>
          <a:p>
            <a:pPr algn="ctr"/>
            <a:r>
              <a:rPr lang="en-US" sz="3600" dirty="0" smtClean="0">
                <a:solidFill>
                  <a:schemeClr val="accent2">
                    <a:lumMod val="75000"/>
                  </a:schemeClr>
                </a:solidFill>
              </a:rPr>
              <a:t>HADOOP ECOSYSTEM</a:t>
            </a:r>
            <a:endParaRPr lang="en-IN" sz="3600" dirty="0">
              <a:solidFill>
                <a:schemeClr val="accent2">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6" y="250277"/>
            <a:ext cx="8596668" cy="4873515"/>
          </a:xfrm>
          <a:prstGeom prst="rect">
            <a:avLst/>
          </a:prstGeom>
        </p:spPr>
      </p:pic>
    </p:spTree>
    <p:extLst>
      <p:ext uri="{BB962C8B-B14F-4D97-AF65-F5344CB8AC3E}">
        <p14:creationId xmlns:p14="http://schemas.microsoft.com/office/powerpoint/2010/main" val="245825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062"/>
          </a:xfrm>
        </p:spPr>
        <p:txBody>
          <a:bodyPr/>
          <a:lstStyle/>
          <a:p>
            <a:pPr algn="ctr"/>
            <a:r>
              <a:rPr lang="en-US" sz="4000" dirty="0" smtClean="0"/>
              <a:t>MAP</a:t>
            </a:r>
            <a:r>
              <a:rPr lang="en-US" dirty="0" smtClean="0"/>
              <a:t> </a:t>
            </a:r>
            <a:r>
              <a:rPr lang="en-US" sz="4000" dirty="0" smtClean="0"/>
              <a:t>REDUCE</a:t>
            </a:r>
            <a:endParaRPr lang="en-IN" sz="4000" dirty="0"/>
          </a:p>
        </p:txBody>
      </p:sp>
      <p:sp>
        <p:nvSpPr>
          <p:cNvPr id="3" name="Text Placeholder 2"/>
          <p:cNvSpPr>
            <a:spLocks noGrp="1"/>
          </p:cNvSpPr>
          <p:nvPr>
            <p:ph type="body" idx="1"/>
          </p:nvPr>
        </p:nvSpPr>
        <p:spPr>
          <a:xfrm>
            <a:off x="790045" y="1412941"/>
            <a:ext cx="4185623" cy="541983"/>
          </a:xfrm>
        </p:spPr>
        <p:txBody>
          <a:bodyPr/>
          <a:lstStyle/>
          <a:p>
            <a:endParaRPr lang="en-IN" dirty="0"/>
          </a:p>
        </p:txBody>
      </p:sp>
      <p:sp>
        <p:nvSpPr>
          <p:cNvPr id="4" name="Content Placeholder 3"/>
          <p:cNvSpPr>
            <a:spLocks noGrp="1"/>
          </p:cNvSpPr>
          <p:nvPr>
            <p:ph sz="half" idx="2"/>
          </p:nvPr>
        </p:nvSpPr>
        <p:spPr>
          <a:xfrm>
            <a:off x="781457" y="2238003"/>
            <a:ext cx="4185623" cy="3803359"/>
          </a:xfrm>
        </p:spPr>
        <p:txBody>
          <a:bodyPr>
            <a:normAutofit/>
          </a:bodyPr>
          <a:lstStyle/>
          <a:p>
            <a:r>
              <a:rPr lang="en-IN" b="1" dirty="0" err="1"/>
              <a:t>MapReduce</a:t>
            </a:r>
            <a:r>
              <a:rPr lang="en-IN" dirty="0"/>
              <a:t> is the heart of </a:t>
            </a:r>
            <a:r>
              <a:rPr lang="en-IN" dirty="0" smtClean="0"/>
              <a:t>Apache Hadoop. </a:t>
            </a:r>
            <a:r>
              <a:rPr lang="en-IN" dirty="0"/>
              <a:t>It is this programming paradigm that allows for massive scalability across hundreds or thousands of servers in a Hadoop cluster</a:t>
            </a:r>
            <a:r>
              <a:rPr lang="en-IN" dirty="0" smtClean="0"/>
              <a:t>.</a:t>
            </a:r>
          </a:p>
          <a:p>
            <a:r>
              <a:rPr lang="en-IN" dirty="0"/>
              <a:t>The term </a:t>
            </a:r>
            <a:r>
              <a:rPr lang="en-IN" dirty="0" err="1"/>
              <a:t>MapReduce</a:t>
            </a:r>
            <a:r>
              <a:rPr lang="en-IN" dirty="0"/>
              <a:t> actually refers to two separate and distinct tasks that Hadoop programs perform. The first is the map </a:t>
            </a:r>
            <a:r>
              <a:rPr lang="en-IN" dirty="0" err="1" smtClean="0"/>
              <a:t>job,second</a:t>
            </a:r>
            <a:r>
              <a:rPr lang="en-IN" dirty="0" smtClean="0"/>
              <a:t> is </a:t>
            </a:r>
            <a:r>
              <a:rPr lang="en-IN" dirty="0"/>
              <a:t>reduce </a:t>
            </a:r>
            <a:r>
              <a:rPr lang="en-IN" dirty="0" smtClean="0"/>
              <a:t>job.</a:t>
            </a:r>
            <a:endParaRPr lang="en-IN" dirty="0"/>
          </a:p>
        </p:txBody>
      </p:sp>
      <p:sp>
        <p:nvSpPr>
          <p:cNvPr id="5" name="Text Placeholder 4"/>
          <p:cNvSpPr>
            <a:spLocks noGrp="1"/>
          </p:cNvSpPr>
          <p:nvPr>
            <p:ph type="body" sz="quarter" idx="3"/>
          </p:nvPr>
        </p:nvSpPr>
        <p:spPr>
          <a:xfrm>
            <a:off x="5201095" y="1412941"/>
            <a:ext cx="4185618" cy="576262"/>
          </a:xfrm>
        </p:spPr>
        <p:txBody>
          <a:bodyPr/>
          <a:lstStyle/>
          <a:p>
            <a:endParaRPr lang="en-IN" dirty="0"/>
          </a:p>
        </p:txBody>
      </p:sp>
      <p:sp>
        <p:nvSpPr>
          <p:cNvPr id="6" name="Content Placeholder 5"/>
          <p:cNvSpPr>
            <a:spLocks noGrp="1"/>
          </p:cNvSpPr>
          <p:nvPr>
            <p:ph sz="quarter" idx="4"/>
          </p:nvPr>
        </p:nvSpPr>
        <p:spPr>
          <a:xfrm>
            <a:off x="5201095" y="2238003"/>
            <a:ext cx="4185617" cy="3803359"/>
          </a:xfrm>
        </p:spPr>
        <p:txBody>
          <a:bodyPr/>
          <a:lstStyle/>
          <a:p>
            <a:r>
              <a:rPr lang="en-IN" dirty="0"/>
              <a:t> </a:t>
            </a:r>
            <a:r>
              <a:rPr lang="en-IN" dirty="0" smtClean="0"/>
              <a:t>Map job  </a:t>
            </a:r>
            <a:r>
              <a:rPr lang="en-IN" dirty="0"/>
              <a:t>takes a set of data and converts it into another set of data, where individual elements are broken down into tuples (key/value pairs</a:t>
            </a:r>
            <a:r>
              <a:rPr lang="en-IN" dirty="0" smtClean="0"/>
              <a:t>)</a:t>
            </a:r>
          </a:p>
          <a:p>
            <a:r>
              <a:rPr lang="en-IN" dirty="0" smtClean="0"/>
              <a:t>Reduce job takes </a:t>
            </a:r>
            <a:r>
              <a:rPr lang="en-IN" dirty="0"/>
              <a:t>the output from a map as input and combines those data tuples into a smaller set of tuples</a:t>
            </a:r>
            <a:endParaRPr lang="en-IN" dirty="0"/>
          </a:p>
        </p:txBody>
      </p:sp>
    </p:spTree>
    <p:extLst>
      <p:ext uri="{BB962C8B-B14F-4D97-AF65-F5344CB8AC3E}">
        <p14:creationId xmlns:p14="http://schemas.microsoft.com/office/powerpoint/2010/main" val="2169448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632</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ANALYSIS OF H1B VISA APPLICATIONS</vt:lpstr>
      <vt:lpstr>WHAT IS BIG DATA??</vt:lpstr>
      <vt:lpstr>GUIDE TO BIG DATA</vt:lpstr>
      <vt:lpstr>WHAT IS HADOOP?</vt:lpstr>
      <vt:lpstr>How is Hadoop related to big data? </vt:lpstr>
      <vt:lpstr>ADVATAGEAS AND DISADVANTAGES OF HADOOP</vt:lpstr>
      <vt:lpstr>HADOOP MODULES</vt:lpstr>
      <vt:lpstr> </vt:lpstr>
      <vt:lpstr>MAP REDUCE</vt:lpstr>
      <vt:lpstr>PowerPoint Presentation</vt:lpstr>
      <vt:lpstr>HIVE</vt:lpstr>
      <vt:lpstr>PIG</vt:lpstr>
      <vt:lpstr>SQOOP</vt:lpstr>
      <vt:lpstr>HBASE</vt:lpstr>
      <vt:lpstr>OOZIE AND ZOOKEEPER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H1B VISA APPLICATIONS</dc:title>
  <dc:creator>Administrator</dc:creator>
  <cp:lastModifiedBy>Administrator</cp:lastModifiedBy>
  <cp:revision>18</cp:revision>
  <dcterms:created xsi:type="dcterms:W3CDTF">2017-07-11T09:19:26Z</dcterms:created>
  <dcterms:modified xsi:type="dcterms:W3CDTF">2017-07-11T11:06:19Z</dcterms:modified>
</cp:coreProperties>
</file>