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0"/>
  </p:notesMasterIdLst>
  <p:handoutMasterIdLst>
    <p:handoutMasterId r:id="rId11"/>
  </p:handoutMasterIdLst>
  <p:sldIdLst>
    <p:sldId id="256" r:id="rId2"/>
    <p:sldId id="261" r:id="rId3"/>
    <p:sldId id="262" r:id="rId4"/>
    <p:sldId id="263" r:id="rId5"/>
    <p:sldId id="264" r:id="rId6"/>
    <p:sldId id="269" r:id="rId7"/>
    <p:sldId id="270"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63E792-CEC8-439C-92F4-F4193E2575AB}" v="131" dt="2023-02-05T00:42:46.942"/>
    <p1510:client id="{6D12F272-066F-E69D-941F-BFF865ABEF44}" v="48" dt="2023-02-06T04:29:22.764"/>
    <p1510:client id="{6F9DBF2D-7874-7E7C-2BDE-25F3B053F6AE}" v="84" dt="2023-02-06T03:36:06.515"/>
    <p1510:client id="{7E093636-6F6C-BFB3-D885-B77EBDB6F889}" v="518" dt="2023-02-06T03:28:16.784"/>
    <p1510:client id="{CA282FFF-34B3-EEE3-23DF-8C99865AB8DA}" v="79" dt="2023-02-05T04:43:29.541"/>
    <p1510:client id="{DE97B44B-D01D-1BD6-9F1C-D10104C51E14}" v="44" dt="2023-02-06T04:50:56.546"/>
    <p1510:client id="{E85C40C8-DE84-F810-CEB3-9222B71C5F30}" v="1" dt="2023-02-05T05:12:08.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604" y="10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custT="1"/>
      <dgm:spPr/>
      <dgm:t>
        <a:bodyPr/>
        <a:lstStyle/>
        <a:p>
          <a:endParaRPr lang="en-US" sz="1000"/>
        </a:p>
      </dgm:t>
    </dgm:pt>
    <dgm:pt modelId="{9617668C-C38C-4017-8DDF-37855B15D110}" type="parTrans" cxnId="{C4BA385D-31ED-40EF-A5D6-98DFBA64E71A}">
      <dgm:prSet/>
      <dgm:spPr/>
      <dgm:t>
        <a:bodyPr/>
        <a:lstStyle/>
        <a:p>
          <a:endParaRPr lang="en-US" sz="1000"/>
        </a:p>
      </dgm:t>
    </dgm:pt>
    <dgm:pt modelId="{0C95B389-AC0C-4055-9AA3-38815EFC8B0A}" type="sibTrans" cxnId="{C4BA385D-31ED-40EF-A5D6-98DFBA64E71A}">
      <dgm:prSet/>
      <dgm:spPr/>
      <dgm:t>
        <a:bodyPr/>
        <a:lstStyle/>
        <a:p>
          <a:endParaRPr lang="en-US" sz="1000"/>
        </a:p>
      </dgm:t>
    </dgm:pt>
    <dgm:pt modelId="{91A66877-AC1C-46D9-BF2C-6024B638DEA9}">
      <dgm:prSet phldrT="[Text]" custT="1"/>
      <dgm:spPr/>
      <dgm:t>
        <a:bodyPr/>
        <a:lstStyle/>
        <a:p>
          <a:endParaRPr lang="en-US" sz="1000"/>
        </a:p>
      </dgm:t>
    </dgm:pt>
    <dgm:pt modelId="{913FED05-DF41-48A7-B1F8-81937A468EF9}" type="parTrans" cxnId="{7F0DAB6F-9257-4F2D-B31A-3418F73F6952}">
      <dgm:prSet/>
      <dgm:spPr/>
      <dgm:t>
        <a:bodyPr/>
        <a:lstStyle/>
        <a:p>
          <a:endParaRPr lang="en-US" sz="1000"/>
        </a:p>
      </dgm:t>
    </dgm:pt>
    <dgm:pt modelId="{BFCE4A28-C381-46FF-935A-B11534EF7D87}" type="sibTrans" cxnId="{7F0DAB6F-9257-4F2D-B31A-3418F73F6952}">
      <dgm:prSet/>
      <dgm:spPr/>
      <dgm:t>
        <a:bodyPr/>
        <a:lstStyle/>
        <a:p>
          <a:endParaRPr lang="en-US" sz="1000"/>
        </a:p>
      </dgm:t>
    </dgm:pt>
    <dgm:pt modelId="{76CC3289-2662-43F0-A3C6-BA04A135F08C}">
      <dgm:prSet phldrT="[Text]" custT="1"/>
      <dgm:spPr/>
      <dgm:t>
        <a:bodyPr/>
        <a:lstStyle/>
        <a:p>
          <a:endParaRPr lang="en-US" sz="1000"/>
        </a:p>
      </dgm:t>
    </dgm:pt>
    <dgm:pt modelId="{D46DB4DA-1442-4ECE-89FE-BBB1E3489E3D}" type="parTrans" cxnId="{0400886E-8A1A-44C2-95A7-DB0EF4911494}">
      <dgm:prSet/>
      <dgm:spPr/>
      <dgm:t>
        <a:bodyPr/>
        <a:lstStyle/>
        <a:p>
          <a:endParaRPr lang="en-US" sz="1000"/>
        </a:p>
      </dgm:t>
    </dgm:pt>
    <dgm:pt modelId="{FA28C9D6-476E-43CD-BA23-D6D990FD78D0}" type="sibTrans" cxnId="{0400886E-8A1A-44C2-95A7-DB0EF4911494}">
      <dgm:prSet/>
      <dgm:spPr/>
      <dgm:t>
        <a:bodyPr/>
        <a:lstStyle/>
        <a:p>
          <a:endParaRPr lang="en-US" sz="100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FlipVert="0" custFlipHor="1" custScaleX="9756" custScaleY="49001" custLinFactX="-620428" custLinFactY="-49053" custLinFactNeighborX="-700000" custLinFactNeighborY="-100000"/>
      <dgm:spPr>
        <a:solidFill>
          <a:schemeClr val="bg1"/>
        </a:solid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FlipVert="0" custFlipHor="1" custScaleX="16923" custScaleY="33802" custLinFactX="-171798" custLinFactNeighborX="-200000" custLinFactNeighborY="-44217"/>
      <dgm:spPr>
        <a:solidFill>
          <a:schemeClr val="bg1"/>
        </a:solid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FlipVert="0" custFlipHor="1" custScaleX="3628" custScaleY="12254" custLinFactX="-300000" custLinFactNeighborX="-341371" custLinFactNeighborY="94522"/>
      <dgm:spPr>
        <a:solidFill>
          <a:schemeClr val="bg1"/>
        </a:solidFill>
        <a:ln>
          <a:noFill/>
        </a:ln>
      </dgm:spPr>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flipH="1">
          <a:off x="0" y="105040"/>
          <a:ext cx="13803" cy="348225"/>
        </a:xfrm>
        <a:prstGeom prst="rect">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076921"/>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endParaRPr lang="en-US" sz="1000" kern="1200"/>
        </a:p>
      </dsp:txBody>
      <dsp:txXfrm>
        <a:off x="54818" y="2076921"/>
        <a:ext cx="3222832" cy="720000"/>
      </dsp:txXfrm>
    </dsp:sp>
    <dsp:sp modelId="{CE9DF0E8-B0DE-4E1E-9FF4-6006AD8428DB}">
      <dsp:nvSpPr>
        <dsp:cNvPr id="0" name=""/>
        <dsp:cNvSpPr/>
      </dsp:nvSpPr>
      <dsp:spPr>
        <a:xfrm flipH="1">
          <a:off x="0" y="302610"/>
          <a:ext cx="245429" cy="490221"/>
        </a:xfrm>
        <a:prstGeom prst="rect">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297326"/>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endParaRPr lang="en-US" sz="1000" kern="1200"/>
        </a:p>
      </dsp:txBody>
      <dsp:txXfrm>
        <a:off x="3841646" y="2297326"/>
        <a:ext cx="3222832" cy="720000"/>
      </dsp:txXfrm>
    </dsp:sp>
    <dsp:sp modelId="{6DB1FE51-13D0-4A38-AD6E-48D4371A1AF3}">
      <dsp:nvSpPr>
        <dsp:cNvPr id="0" name=""/>
        <dsp:cNvSpPr/>
      </dsp:nvSpPr>
      <dsp:spPr>
        <a:xfrm flipH="1">
          <a:off x="0" y="2392833"/>
          <a:ext cx="52615" cy="177716"/>
        </a:xfrm>
        <a:prstGeom prst="rect">
          <a:avLst/>
        </a:prstGeom>
        <a:solidFill>
          <a:schemeClr val="bg1"/>
        </a:solid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219200"/>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endParaRPr lang="en-US" sz="1000" kern="1200"/>
        </a:p>
      </dsp:txBody>
      <dsp:txXfrm>
        <a:off x="7628474" y="2219200"/>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3/3/2023</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3/2/2023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3/2/2023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3/2/2023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3/2/2023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roy.28@wright.edu"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hyperlink" Target="mailto:kari.11@wright.edu" TargetMode="External"/><Relationship Id="rId4" Type="http://schemas.openxmlformats.org/officeDocument/2006/relationships/hyperlink" Target="mailto:gogineni.36@wright.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endParaRPr lang="en-US">
              <a:solidFill>
                <a:srgbClr val="7CEBFF"/>
              </a:solidFill>
            </a:endParaRPr>
          </a:p>
        </p:txBody>
      </p:sp>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pic>
        <p:nvPicPr>
          <p:cNvPr id="5" name="Graphic 4" descr="Browser window outline">
            <a:extLst>
              <a:ext uri="{FF2B5EF4-FFF2-40B4-BE49-F238E27FC236}">
                <a16:creationId xmlns:a16="http://schemas.microsoft.com/office/drawing/2014/main" id="{C6CECE8C-FAAA-1342-15DC-A31B26BAD5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19600" y="548640"/>
            <a:ext cx="3352800" cy="3352800"/>
          </a:xfrm>
          <a:prstGeom prst="rect">
            <a:avLst/>
          </a:prstGeom>
        </p:spPr>
      </p:pic>
      <p:sp>
        <p:nvSpPr>
          <p:cNvPr id="6" name="Rectangle 5">
            <a:extLst>
              <a:ext uri="{FF2B5EF4-FFF2-40B4-BE49-F238E27FC236}">
                <a16:creationId xmlns:a16="http://schemas.microsoft.com/office/drawing/2014/main" id="{3B005BFF-472B-67B1-669D-800904F54841}"/>
              </a:ext>
            </a:extLst>
          </p:cNvPr>
          <p:cNvSpPr/>
          <p:nvPr/>
        </p:nvSpPr>
        <p:spPr>
          <a:xfrm>
            <a:off x="4946458" y="2191480"/>
            <a:ext cx="2294064" cy="523220"/>
          </a:xfrm>
          <a:prstGeom prst="rect">
            <a:avLst/>
          </a:prstGeom>
          <a:noFill/>
        </p:spPr>
        <p:txBody>
          <a:bodyPr wrap="square" lIns="91440" tIns="45720" rIns="91440" bIns="45720">
            <a:spAutoFit/>
          </a:bodyPr>
          <a:lstStyle/>
          <a:p>
            <a:pPr algn="ctr"/>
            <a:r>
              <a:rPr lang="en-US" sz="2800" b="1">
                <a:ln w="9525">
                  <a:solidFill>
                    <a:schemeClr val="bg1"/>
                  </a:solidFill>
                  <a:prstDash val="solid"/>
                </a:ln>
                <a:effectLst>
                  <a:outerShdw blurRad="12700" dist="38100" dir="2700000" algn="tl" rotWithShape="0">
                    <a:schemeClr val="bg1">
                      <a:lumMod val="50000"/>
                    </a:schemeClr>
                  </a:outerShdw>
                </a:effectLst>
              </a:rPr>
              <a:t>&lt; / ALPHA &gt;</a:t>
            </a:r>
            <a:endParaRPr lang="en-US" sz="28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Title 8">
            <a:extLst>
              <a:ext uri="{FF2B5EF4-FFF2-40B4-BE49-F238E27FC236}">
                <a16:creationId xmlns:a16="http://schemas.microsoft.com/office/drawing/2014/main" id="{A698363B-012B-3EFB-20B3-119CEAB6D66A}"/>
              </a:ext>
            </a:extLst>
          </p:cNvPr>
          <p:cNvSpPr>
            <a:spLocks noGrp="1"/>
          </p:cNvSpPr>
          <p:nvPr>
            <p:ph type="ctrTitle"/>
          </p:nvPr>
        </p:nvSpPr>
        <p:spPr>
          <a:xfrm>
            <a:off x="795645" y="5133537"/>
            <a:ext cx="10375078" cy="410743"/>
          </a:xfrm>
        </p:spPr>
        <p:txBody>
          <a:bodyPr>
            <a:normAutofit fontScale="90000"/>
          </a:bodyPr>
          <a:lstStyle/>
          <a:p>
            <a:r>
              <a:rPr lang="en-US" sz="2400">
                <a:solidFill>
                  <a:schemeClr val="accent1">
                    <a:lumMod val="40000"/>
                    <a:lumOff val="60000"/>
                  </a:schemeClr>
                </a:solidFill>
              </a:rPr>
              <a:t>Members: Soham Roy, Priyanka </a:t>
            </a:r>
            <a:r>
              <a:rPr lang="en-US" sz="2400" err="1">
                <a:solidFill>
                  <a:schemeClr val="accent1">
                    <a:lumMod val="40000"/>
                    <a:lumOff val="60000"/>
                  </a:schemeClr>
                </a:solidFill>
              </a:rPr>
              <a:t>Gogineni</a:t>
            </a:r>
            <a:r>
              <a:rPr lang="en-US" sz="2400">
                <a:solidFill>
                  <a:schemeClr val="accent1">
                    <a:lumMod val="40000"/>
                    <a:lumOff val="60000"/>
                  </a:schemeClr>
                </a:solidFill>
              </a:rPr>
              <a:t>, Harish Datta Kari, Tim Daffner</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07754218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descr="No Littering with solid fill">
            <a:extLst>
              <a:ext uri="{FF2B5EF4-FFF2-40B4-BE49-F238E27FC236}">
                <a16:creationId xmlns:a16="http://schemas.microsoft.com/office/drawing/2014/main" id="{E1E8D6A1-BF65-B0C1-2E99-D70183CC2B3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6587" y="818408"/>
            <a:ext cx="2092036" cy="2092036"/>
          </a:xfrm>
          <a:prstGeom prst="rect">
            <a:avLst/>
          </a:prstGeom>
        </p:spPr>
      </p:pic>
      <p:sp>
        <p:nvSpPr>
          <p:cNvPr id="6" name="Rectangle 5">
            <a:extLst>
              <a:ext uri="{FF2B5EF4-FFF2-40B4-BE49-F238E27FC236}">
                <a16:creationId xmlns:a16="http://schemas.microsoft.com/office/drawing/2014/main" id="{5F39FFAF-ADE6-E4DB-F557-85C2B7B6D6BF}"/>
              </a:ext>
            </a:extLst>
          </p:cNvPr>
          <p:cNvSpPr/>
          <p:nvPr/>
        </p:nvSpPr>
        <p:spPr>
          <a:xfrm>
            <a:off x="2392367" y="2109627"/>
            <a:ext cx="3955506" cy="923330"/>
          </a:xfrm>
          <a:prstGeom prst="rect">
            <a:avLst/>
          </a:prstGeom>
          <a:noFill/>
        </p:spPr>
        <p:txBody>
          <a:bodyPr wrap="none" lIns="91440" tIns="45720" rIns="91440" bIns="45720">
            <a:spAutoFit/>
          </a:bodyPr>
          <a:lstStyle/>
          <a:p>
            <a:pPr algn="ctr"/>
            <a:r>
              <a:rPr lang="en-US" sz="5400" b="0" cap="none" spc="0">
                <a:ln w="0"/>
                <a:gradFill>
                  <a:gsLst>
                    <a:gs pos="21000">
                      <a:srgbClr val="53575C"/>
                    </a:gs>
                    <a:gs pos="88000">
                      <a:srgbClr val="C5C7CA"/>
                    </a:gs>
                  </a:gsLst>
                  <a:lin ang="5400000"/>
                </a:gradFill>
                <a:effectLst/>
              </a:rPr>
              <a:t>Green Count</a:t>
            </a:r>
          </a:p>
        </p:txBody>
      </p:sp>
      <p:sp>
        <p:nvSpPr>
          <p:cNvPr id="7" name="Rectangle 6">
            <a:extLst>
              <a:ext uri="{FF2B5EF4-FFF2-40B4-BE49-F238E27FC236}">
                <a16:creationId xmlns:a16="http://schemas.microsoft.com/office/drawing/2014/main" id="{28E7D534-011F-1E5C-4E22-CB5E5DD4421D}"/>
              </a:ext>
            </a:extLst>
          </p:cNvPr>
          <p:cNvSpPr/>
          <p:nvPr/>
        </p:nvSpPr>
        <p:spPr>
          <a:xfrm>
            <a:off x="3931725" y="3155470"/>
            <a:ext cx="4323043" cy="400110"/>
          </a:xfrm>
          <a:prstGeom prst="rect">
            <a:avLst/>
          </a:prstGeom>
          <a:noFill/>
        </p:spPr>
        <p:txBody>
          <a:bodyPr wrap="none" lIns="91440" tIns="45720" rIns="91440" bIns="45720">
            <a:spAutoFit/>
          </a:bodyPr>
          <a:lstStyle/>
          <a:p>
            <a:pPr algn="ctr"/>
            <a:r>
              <a:rPr lang="en-US" sz="2000" b="1">
                <a:ln w="9525">
                  <a:solidFill>
                    <a:schemeClr val="bg1"/>
                  </a:solidFill>
                  <a:prstDash val="solid"/>
                </a:ln>
                <a:effectLst>
                  <a:outerShdw blurRad="12700" dist="38100" dir="2700000" algn="tl" rotWithShape="0">
                    <a:schemeClr val="bg1">
                      <a:lumMod val="50000"/>
                    </a:schemeClr>
                  </a:outerShdw>
                </a:effectLst>
              </a:rPr>
              <a:t>A Product for the Earth Conscious</a:t>
            </a:r>
            <a:endParaRPr lang="en-US" sz="2000"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TextBox 7">
            <a:extLst>
              <a:ext uri="{FF2B5EF4-FFF2-40B4-BE49-F238E27FC236}">
                <a16:creationId xmlns:a16="http://schemas.microsoft.com/office/drawing/2014/main" id="{8CBEE75B-B159-DD62-74AB-5D78A59706EC}"/>
              </a:ext>
            </a:extLst>
          </p:cNvPr>
          <p:cNvSpPr txBox="1"/>
          <p:nvPr/>
        </p:nvSpPr>
        <p:spPr>
          <a:xfrm>
            <a:off x="506680" y="5267019"/>
            <a:ext cx="10865922" cy="1354217"/>
          </a:xfrm>
          <a:prstGeom prst="rect">
            <a:avLst/>
          </a:prstGeom>
          <a:noFill/>
        </p:spPr>
        <p:txBody>
          <a:bodyPr wrap="square" rtlCol="0">
            <a:spAutoFit/>
          </a:bodyPr>
          <a:lstStyle/>
          <a:p>
            <a:r>
              <a:rPr lang="en-US">
                <a:solidFill>
                  <a:schemeClr val="accent1">
                    <a:lumMod val="40000"/>
                    <a:lumOff val="60000"/>
                  </a:schemeClr>
                </a:solidFill>
              </a:rPr>
              <a:t>Recycling is currently a 60.41 Billion dollar a year business.  That number is expected to grow to as much as 88.01 Billion by 2030.  Recycling not only helps the earth but is big business as well.  As people become more aware of the harm caused by landfills, recycling is growing at an exponential rate.</a:t>
            </a:r>
            <a:endParaRPr lang="en-US" sz="1000">
              <a:solidFill>
                <a:schemeClr val="accent1">
                  <a:lumMod val="40000"/>
                  <a:lumOff val="60000"/>
                </a:schemeClr>
              </a:solidFill>
            </a:endParaRPr>
          </a:p>
          <a:p>
            <a:r>
              <a:rPr lang="en-US" sz="1000">
                <a:solidFill>
                  <a:schemeClr val="accent1">
                    <a:lumMod val="40000"/>
                    <a:lumOff val="60000"/>
                  </a:schemeClr>
                </a:solidFill>
              </a:rPr>
              <a:t>*Statistics from www.statista.com</a:t>
            </a:r>
          </a:p>
          <a:p>
            <a:endParaRPr lang="en-US">
              <a:solidFill>
                <a:schemeClr val="accent1">
                  <a:lumMod val="40000"/>
                  <a:lumOff val="60000"/>
                </a:schemeClr>
              </a:solidFill>
            </a:endParaRPr>
          </a:p>
        </p:txBody>
      </p:sp>
    </p:spTree>
    <p:extLst>
      <p:ext uri="{BB962C8B-B14F-4D97-AF65-F5344CB8AC3E}">
        <p14:creationId xmlns:p14="http://schemas.microsoft.com/office/powerpoint/2010/main" val="170334259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3B2C-3B56-DAFB-FB9D-CCA9A928CEEA}"/>
              </a:ext>
            </a:extLst>
          </p:cNvPr>
          <p:cNvSpPr>
            <a:spLocks noGrp="1"/>
          </p:cNvSpPr>
          <p:nvPr>
            <p:ph type="title"/>
          </p:nvPr>
        </p:nvSpPr>
        <p:spPr/>
        <p:txBody>
          <a:bodyPr/>
          <a:lstStyle/>
          <a:p>
            <a:r>
              <a:rPr lang="en-US" dirty="0"/>
              <a:t>Winning Features</a:t>
            </a:r>
          </a:p>
        </p:txBody>
      </p:sp>
      <p:sp>
        <p:nvSpPr>
          <p:cNvPr id="3" name="Content Placeholder 2">
            <a:extLst>
              <a:ext uri="{FF2B5EF4-FFF2-40B4-BE49-F238E27FC236}">
                <a16:creationId xmlns:a16="http://schemas.microsoft.com/office/drawing/2014/main" id="{B8EB6069-4CF0-BE98-E0BC-414B559B6B41}"/>
              </a:ext>
            </a:extLst>
          </p:cNvPr>
          <p:cNvSpPr>
            <a:spLocks noGrp="1"/>
          </p:cNvSpPr>
          <p:nvPr>
            <p:ph idx="1"/>
          </p:nvPr>
        </p:nvSpPr>
        <p:spPr/>
        <p:txBody>
          <a:bodyPr/>
          <a:lstStyle/>
          <a:p>
            <a:r>
              <a:rPr lang="en-US" dirty="0"/>
              <a:t>Our research indicates that nothing like this currently exists</a:t>
            </a:r>
          </a:p>
          <a:p>
            <a:r>
              <a:rPr lang="en-US" dirty="0"/>
              <a:t>Our product helps keep track of environmental responsibility</a:t>
            </a:r>
          </a:p>
          <a:p>
            <a:r>
              <a:rPr lang="en-US" dirty="0"/>
              <a:t>Anything having to do with recycling is big business these days</a:t>
            </a:r>
          </a:p>
          <a:p>
            <a:r>
              <a:rPr lang="en-US" dirty="0"/>
              <a:t>Profitability were product to go to market</a:t>
            </a:r>
          </a:p>
          <a:p>
            <a:endParaRPr lang="en-US" dirty="0"/>
          </a:p>
        </p:txBody>
      </p:sp>
    </p:spTree>
    <p:extLst>
      <p:ext uri="{BB962C8B-B14F-4D97-AF65-F5344CB8AC3E}">
        <p14:creationId xmlns:p14="http://schemas.microsoft.com/office/powerpoint/2010/main" val="423505646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01CC-BAC0-0135-E3A2-2DBE645B0DF4}"/>
              </a:ext>
            </a:extLst>
          </p:cNvPr>
          <p:cNvSpPr>
            <a:spLocks noGrp="1"/>
          </p:cNvSpPr>
          <p:nvPr>
            <p:ph type="title"/>
          </p:nvPr>
        </p:nvSpPr>
        <p:spPr/>
        <p:txBody>
          <a:bodyPr/>
          <a:lstStyle/>
          <a:p>
            <a:r>
              <a:rPr lang="en-US" dirty="0"/>
              <a:t>Capabilities</a:t>
            </a:r>
          </a:p>
        </p:txBody>
      </p:sp>
      <p:sp>
        <p:nvSpPr>
          <p:cNvPr id="3" name="Content Placeholder 2">
            <a:extLst>
              <a:ext uri="{FF2B5EF4-FFF2-40B4-BE49-F238E27FC236}">
                <a16:creationId xmlns:a16="http://schemas.microsoft.com/office/drawing/2014/main" id="{C9F66158-7FEB-43DE-4C32-987E52739708}"/>
              </a:ext>
            </a:extLst>
          </p:cNvPr>
          <p:cNvSpPr>
            <a:spLocks noGrp="1"/>
          </p:cNvSpPr>
          <p:nvPr>
            <p:ph idx="1"/>
          </p:nvPr>
        </p:nvSpPr>
        <p:spPr/>
        <p:txBody>
          <a:bodyPr/>
          <a:lstStyle/>
          <a:p>
            <a:pPr marL="305435" indent="-305435"/>
            <a:r>
              <a:rPr lang="en-US" dirty="0"/>
              <a:t>The ability to track what and how much the user is recycling</a:t>
            </a:r>
          </a:p>
          <a:p>
            <a:pPr marL="305435" indent="-305435"/>
            <a:r>
              <a:rPr lang="en-US" dirty="0"/>
              <a:t>The ability to let the user know they are recycling things that aren’t recyclable</a:t>
            </a:r>
          </a:p>
          <a:p>
            <a:pPr marL="305435" indent="-305435"/>
            <a:r>
              <a:rPr lang="en-US" dirty="0"/>
              <a:t>The ability to let the user keep track of their daily, weekly and monthly statistics.</a:t>
            </a:r>
          </a:p>
          <a:p>
            <a:pPr marL="305435" indent="-305435"/>
            <a:r>
              <a:rPr lang="en-US" dirty="0"/>
              <a:t>Possibly the ability to track YTD statistics</a:t>
            </a:r>
          </a:p>
        </p:txBody>
      </p:sp>
    </p:spTree>
    <p:extLst>
      <p:ext uri="{BB962C8B-B14F-4D97-AF65-F5344CB8AC3E}">
        <p14:creationId xmlns:p14="http://schemas.microsoft.com/office/powerpoint/2010/main" val="15825224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9196-C72E-CCE7-D475-6EDAD242B5D1}"/>
              </a:ext>
            </a:extLst>
          </p:cNvPr>
          <p:cNvSpPr>
            <a:spLocks noGrp="1"/>
          </p:cNvSpPr>
          <p:nvPr>
            <p:ph type="title"/>
          </p:nvPr>
        </p:nvSpPr>
        <p:spPr/>
        <p:txBody>
          <a:bodyPr/>
          <a:lstStyle/>
          <a:p>
            <a:r>
              <a:rPr lang="en-US" dirty="0"/>
              <a:t>Justification</a:t>
            </a:r>
          </a:p>
        </p:txBody>
      </p:sp>
      <p:sp>
        <p:nvSpPr>
          <p:cNvPr id="3" name="Content Placeholder 2">
            <a:extLst>
              <a:ext uri="{FF2B5EF4-FFF2-40B4-BE49-F238E27FC236}">
                <a16:creationId xmlns:a16="http://schemas.microsoft.com/office/drawing/2014/main" id="{2F2648A4-DEF3-6488-BE8C-B36CEDBFDAA9}"/>
              </a:ext>
            </a:extLst>
          </p:cNvPr>
          <p:cNvSpPr>
            <a:spLocks noGrp="1"/>
          </p:cNvSpPr>
          <p:nvPr>
            <p:ph idx="1"/>
          </p:nvPr>
        </p:nvSpPr>
        <p:spPr/>
        <p:txBody>
          <a:bodyPr/>
          <a:lstStyle/>
          <a:p>
            <a:pPr marL="0" indent="0">
              <a:buNone/>
            </a:pPr>
            <a:r>
              <a:rPr lang="en-US" dirty="0"/>
              <a:t>	As we begin to become a more earth conscious society, the need for tracking of one's contribution to the sustainability of the earth grows.  Everyday, people look for confirmation that they are doing right by the earth.  This can easily be seen in the growth in the electric car business.</a:t>
            </a:r>
          </a:p>
          <a:p>
            <a:pPr marL="0" indent="0">
              <a:buNone/>
            </a:pPr>
            <a:r>
              <a:rPr lang="en-US" dirty="0"/>
              <a:t>	We plan to tap into that business market.  Our product will appeal to the younger, more earth conscious generation.  They will be able to see the impact they are having on reducing land fills and creating sustainable products through the act of recycling.</a:t>
            </a:r>
          </a:p>
        </p:txBody>
      </p:sp>
    </p:spTree>
    <p:extLst>
      <p:ext uri="{BB962C8B-B14F-4D97-AF65-F5344CB8AC3E}">
        <p14:creationId xmlns:p14="http://schemas.microsoft.com/office/powerpoint/2010/main" val="91692968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874E-1A7C-BFBB-3400-DD61DAEAB4F9}"/>
              </a:ext>
            </a:extLst>
          </p:cNvPr>
          <p:cNvSpPr>
            <a:spLocks noGrp="1"/>
          </p:cNvSpPr>
          <p:nvPr>
            <p:ph type="title"/>
          </p:nvPr>
        </p:nvSpPr>
        <p:spPr/>
        <p:txBody>
          <a:bodyPr/>
          <a:lstStyle/>
          <a:p>
            <a:r>
              <a:rPr lang="en-US" dirty="0"/>
              <a:t>Plan for implementation</a:t>
            </a:r>
          </a:p>
        </p:txBody>
      </p:sp>
      <p:sp>
        <p:nvSpPr>
          <p:cNvPr id="3" name="Content Placeholder 2">
            <a:extLst>
              <a:ext uri="{FF2B5EF4-FFF2-40B4-BE49-F238E27FC236}">
                <a16:creationId xmlns:a16="http://schemas.microsoft.com/office/drawing/2014/main" id="{7349A5EA-E35F-B607-32BD-9DA52B29AD46}"/>
              </a:ext>
            </a:extLst>
          </p:cNvPr>
          <p:cNvSpPr>
            <a:spLocks noGrp="1"/>
          </p:cNvSpPr>
          <p:nvPr>
            <p:ph idx="1"/>
          </p:nvPr>
        </p:nvSpPr>
        <p:spPr/>
        <p:txBody>
          <a:bodyPr/>
          <a:lstStyle/>
          <a:p>
            <a:r>
              <a:rPr lang="en-US" dirty="0"/>
              <a:t>Have Raspberry Pi taking pictures with motion sensor (already implemented)</a:t>
            </a:r>
          </a:p>
          <a:p>
            <a:r>
              <a:rPr lang="en-US" dirty="0"/>
              <a:t>Train AWS </a:t>
            </a:r>
            <a:r>
              <a:rPr lang="en-US" dirty="0" err="1"/>
              <a:t>Rekognition</a:t>
            </a:r>
            <a:r>
              <a:rPr lang="en-US" dirty="0"/>
              <a:t> models for recyclables (already implemented)</a:t>
            </a:r>
          </a:p>
          <a:p>
            <a:r>
              <a:rPr lang="en-US" dirty="0"/>
              <a:t>Integrate AWS with Python code on Raspberry Pi</a:t>
            </a:r>
          </a:p>
          <a:p>
            <a:r>
              <a:rPr lang="en-US" dirty="0"/>
              <a:t>Create Web App for user to see data</a:t>
            </a:r>
          </a:p>
          <a:p>
            <a:r>
              <a:rPr lang="en-US" dirty="0"/>
              <a:t>Integrate data from AWS with Web App</a:t>
            </a:r>
          </a:p>
        </p:txBody>
      </p:sp>
    </p:spTree>
    <p:extLst>
      <p:ext uri="{BB962C8B-B14F-4D97-AF65-F5344CB8AC3E}">
        <p14:creationId xmlns:p14="http://schemas.microsoft.com/office/powerpoint/2010/main" val="825279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8516-13EC-4038-51BD-80CC19D96EC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34C64EB-250F-B4AC-A2E1-99935F5B5B40}"/>
              </a:ext>
            </a:extLst>
          </p:cNvPr>
          <p:cNvSpPr>
            <a:spLocks noGrp="1"/>
          </p:cNvSpPr>
          <p:nvPr>
            <p:ph idx="1"/>
          </p:nvPr>
        </p:nvSpPr>
        <p:spPr/>
        <p:txBody>
          <a:bodyPr/>
          <a:lstStyle/>
          <a:p>
            <a:pPr marL="0" indent="0">
              <a:buNone/>
            </a:pPr>
            <a:r>
              <a:rPr lang="en-US" dirty="0"/>
              <a:t>Green Count is a unique product that, if implemented correctly, could have a great impact in the world of the generations that are becoming more earth conscious.  We believe we will have a working prototype by the end of this semester.  Were this product to go to market, we think it would not only help people realize how much they are helping the earth but would also be profitable.</a:t>
            </a:r>
          </a:p>
        </p:txBody>
      </p:sp>
    </p:spTree>
    <p:extLst>
      <p:ext uri="{BB962C8B-B14F-4D97-AF65-F5344CB8AC3E}">
        <p14:creationId xmlns:p14="http://schemas.microsoft.com/office/powerpoint/2010/main" val="361563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sz="1200">
                <a:solidFill>
                  <a:schemeClr val="bg2"/>
                </a:solidFill>
              </a:rPr>
              <a:t>Soham Roy – </a:t>
            </a:r>
            <a:r>
              <a:rPr lang="en-US" sz="1200">
                <a:solidFill>
                  <a:schemeClr val="accent1">
                    <a:lumMod val="40000"/>
                    <a:lumOff val="60000"/>
                  </a:schemeClr>
                </a:solidFill>
                <a:hlinkClick r:id="rId3">
                  <a:extLst>
                    <a:ext uri="{A12FA001-AC4F-418D-AE19-62706E023703}">
                      <ahyp:hlinkClr xmlns:ahyp="http://schemas.microsoft.com/office/drawing/2018/hyperlinkcolor" val="tx"/>
                    </a:ext>
                  </a:extLst>
                </a:hlinkClick>
              </a:rPr>
              <a:t>roy.28@wright.edu</a:t>
            </a:r>
            <a:endParaRPr lang="en-US" sz="1200">
              <a:solidFill>
                <a:schemeClr val="accent1">
                  <a:lumMod val="40000"/>
                  <a:lumOff val="60000"/>
                </a:schemeClr>
              </a:solidFill>
            </a:endParaRPr>
          </a:p>
          <a:p>
            <a:r>
              <a:rPr lang="en-US" sz="1200">
                <a:solidFill>
                  <a:schemeClr val="bg1"/>
                </a:solidFill>
              </a:rPr>
              <a:t>Priyanka </a:t>
            </a:r>
            <a:r>
              <a:rPr lang="en-US" sz="1200" err="1">
                <a:solidFill>
                  <a:schemeClr val="bg1"/>
                </a:solidFill>
              </a:rPr>
              <a:t>Gogineni</a:t>
            </a:r>
            <a:r>
              <a:rPr lang="en-US" sz="1200">
                <a:solidFill>
                  <a:schemeClr val="bg1"/>
                </a:solidFill>
              </a:rPr>
              <a:t> – </a:t>
            </a:r>
            <a:r>
              <a:rPr lang="en-US" sz="1200">
                <a:solidFill>
                  <a:schemeClr val="accent1">
                    <a:lumMod val="40000"/>
                    <a:lumOff val="60000"/>
                  </a:schemeClr>
                </a:solidFill>
                <a:hlinkClick r:id="rId4">
                  <a:extLst>
                    <a:ext uri="{A12FA001-AC4F-418D-AE19-62706E023703}">
                      <ahyp:hlinkClr xmlns:ahyp="http://schemas.microsoft.com/office/drawing/2018/hyperlinkcolor" val="tx"/>
                    </a:ext>
                  </a:extLst>
                </a:hlinkClick>
              </a:rPr>
              <a:t>gogineni.36@wright.edu</a:t>
            </a:r>
            <a:endParaRPr lang="en-US" sz="1200">
              <a:solidFill>
                <a:schemeClr val="accent1">
                  <a:lumMod val="40000"/>
                  <a:lumOff val="60000"/>
                </a:schemeClr>
              </a:solidFill>
            </a:endParaRPr>
          </a:p>
          <a:p>
            <a:r>
              <a:rPr lang="en-US" sz="1200">
                <a:solidFill>
                  <a:schemeClr val="bg1"/>
                </a:solidFill>
              </a:rPr>
              <a:t>Harish Datta Kari –</a:t>
            </a:r>
            <a:r>
              <a:rPr lang="en-US" sz="1200">
                <a:solidFill>
                  <a:schemeClr val="accent1">
                    <a:lumMod val="40000"/>
                    <a:lumOff val="60000"/>
                  </a:schemeClr>
                </a:solidFill>
              </a:rPr>
              <a:t> </a:t>
            </a:r>
            <a:r>
              <a:rPr lang="en-US" sz="1200">
                <a:solidFill>
                  <a:schemeClr val="accent1">
                    <a:lumMod val="40000"/>
                    <a:lumOff val="60000"/>
                  </a:schemeClr>
                </a:solidFill>
                <a:hlinkClick r:id="rId5">
                  <a:extLst>
                    <a:ext uri="{A12FA001-AC4F-418D-AE19-62706E023703}">
                      <ahyp:hlinkClr xmlns:ahyp="http://schemas.microsoft.com/office/drawing/2018/hyperlinkcolor" val="tx"/>
                    </a:ext>
                  </a:extLst>
                </a:hlinkClick>
              </a:rPr>
              <a:t>kari.11@wright.edu</a:t>
            </a:r>
            <a:endParaRPr lang="en-US" sz="1200">
              <a:solidFill>
                <a:schemeClr val="accent1">
                  <a:lumMod val="40000"/>
                  <a:lumOff val="60000"/>
                </a:schemeClr>
              </a:solidFill>
            </a:endParaRPr>
          </a:p>
          <a:p>
            <a:r>
              <a:rPr lang="en-US" sz="1200">
                <a:solidFill>
                  <a:schemeClr val="bg1"/>
                </a:solidFill>
              </a:rPr>
              <a:t>Tim Daffner – </a:t>
            </a:r>
            <a:r>
              <a:rPr lang="en-US" sz="1200">
                <a:solidFill>
                  <a:schemeClr val="accent1">
                    <a:lumMod val="40000"/>
                    <a:lumOff val="60000"/>
                  </a:schemeClr>
                </a:solidFill>
              </a:rPr>
              <a:t>daffner.3@wright.edu</a:t>
            </a:r>
          </a:p>
          <a:p>
            <a:endParaRPr lang="en-US">
              <a:solidFill>
                <a:schemeClr val="bg2"/>
              </a:solidFill>
            </a:endParaRPr>
          </a:p>
          <a:p>
            <a:endParaRPr lang="en-US">
              <a:solidFill>
                <a:schemeClr val="bg2"/>
              </a:solidFill>
            </a:endParaRPr>
          </a:p>
          <a:p>
            <a:endParaRPr lang="en-US">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{1D38CB9E-E7FC-4078-9C81-3BCC3F49C135}tf56390039_win32</Template>
  <TotalTime>32</TotalTime>
  <Words>456</Words>
  <Application>Microsoft Office PowerPoint</Application>
  <PresentationFormat>Widescreen</PresentationFormat>
  <Paragraphs>36</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Gill Sans MT</vt:lpstr>
      <vt:lpstr>Wingdings 2</vt:lpstr>
      <vt:lpstr>Dividend</vt:lpstr>
      <vt:lpstr>Members: Soham Roy, Priyanka Gogineni, Harish Datta Kari, Tim Daffner</vt:lpstr>
      <vt:lpstr>PowerPoint Presentation</vt:lpstr>
      <vt:lpstr>Winning Features</vt:lpstr>
      <vt:lpstr>Capabilities</vt:lpstr>
      <vt:lpstr>Justification</vt:lpstr>
      <vt:lpstr>Plan for implementation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Members: Soham Roy, Priyanka Gogineni, Harish Datta Kari, Tim Daffner</dc:title>
  <dc:creator>Daffner, Timothy M.</dc:creator>
  <cp:lastModifiedBy>Daffner, Timothy M.</cp:lastModifiedBy>
  <cp:revision>3</cp:revision>
  <dcterms:created xsi:type="dcterms:W3CDTF">2023-02-04T04:52:18Z</dcterms:created>
  <dcterms:modified xsi:type="dcterms:W3CDTF">2023-03-03T05:25:51Z</dcterms:modified>
</cp:coreProperties>
</file>