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Montserrat Classic Bold" panose="020B0604020202020204" charset="0"/>
      <p:regular r:id="rId12"/>
    </p:embeddedFont>
    <p:embeddedFont>
      <p:font typeface="Oswald Bold" panose="020B0604020202020204" charset="0"/>
      <p:regular r:id="rId13"/>
    </p:embeddedFont>
    <p:embeddedFont>
      <p:font typeface="Telegraf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9" d="100"/>
          <a:sy n="49" d="100"/>
        </p:scale>
        <p:origin x="962" y="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4236347" y="3756051"/>
            <a:ext cx="9815307" cy="3655063"/>
          </a:xfrm>
          <a:prstGeom prst="rect">
            <a:avLst/>
          </a:prstGeom>
        </p:spPr>
        <p:txBody>
          <a:bodyPr lIns="0" tIns="0" rIns="0" bIns="0" rtlCol="0" anchor="t">
            <a:spAutoFit/>
          </a:bodyPr>
          <a:lstStyle/>
          <a:p>
            <a:pPr algn="ctr">
              <a:lnSpc>
                <a:spcPts val="9748"/>
              </a:lnSpc>
            </a:pPr>
            <a:r>
              <a:rPr lang="en-US" sz="7063" spc="692">
                <a:solidFill>
                  <a:srgbClr val="231F20"/>
                </a:solidFill>
                <a:latin typeface="Oswald Bold"/>
                <a:ea typeface="Oswald Bold"/>
                <a:cs typeface="Oswald Bold"/>
                <a:sym typeface="Oswald Bold"/>
              </a:rPr>
              <a:t>WAVECON TELECOM ANALYSIS</a:t>
            </a:r>
          </a:p>
          <a:p>
            <a:pPr algn="ctr">
              <a:lnSpc>
                <a:spcPts val="9748"/>
              </a:lnSpc>
            </a:pPr>
            <a:endParaRPr lang="en-US" sz="7063" spc="692">
              <a:solidFill>
                <a:srgbClr val="231F20"/>
              </a:solidFill>
              <a:latin typeface="Oswald Bold"/>
              <a:ea typeface="Oswald Bold"/>
              <a:cs typeface="Oswald Bold"/>
              <a:sym typeface="Oswald Bold"/>
            </a:endParaRPr>
          </a:p>
        </p:txBody>
      </p:sp>
      <p:sp>
        <p:nvSpPr>
          <p:cNvPr id="6" name="TextBox 6"/>
          <p:cNvSpPr txBox="1"/>
          <p:nvPr/>
        </p:nvSpPr>
        <p:spPr>
          <a:xfrm>
            <a:off x="2719596" y="7482578"/>
            <a:ext cx="12848809" cy="896299"/>
          </a:xfrm>
          <a:prstGeom prst="rect">
            <a:avLst/>
          </a:prstGeom>
        </p:spPr>
        <p:txBody>
          <a:bodyPr lIns="0" tIns="0" rIns="0" bIns="0" rtlCol="0" anchor="t">
            <a:spAutoFit/>
          </a:bodyPr>
          <a:lstStyle/>
          <a:p>
            <a:pPr algn="ctr">
              <a:lnSpc>
                <a:spcPts val="3661"/>
              </a:lnSpc>
            </a:pPr>
            <a:r>
              <a:rPr lang="en-US" sz="2653" spc="140">
                <a:solidFill>
                  <a:srgbClr val="231F20"/>
                </a:solidFill>
                <a:latin typeface="Montserrat Classic Bold"/>
                <a:ea typeface="Montserrat Classic Bold"/>
                <a:cs typeface="Montserrat Classic Bold"/>
                <a:sym typeface="Montserrat Classic Bold"/>
              </a:rPr>
              <a:t>PRESENTED BY:</a:t>
            </a:r>
          </a:p>
          <a:p>
            <a:pPr algn="ctr">
              <a:lnSpc>
                <a:spcPts val="3661"/>
              </a:lnSpc>
            </a:pPr>
            <a:r>
              <a:rPr lang="en-US" sz="2653" spc="140">
                <a:solidFill>
                  <a:srgbClr val="231F20"/>
                </a:solidFill>
                <a:latin typeface="Montserrat Classic Bold"/>
                <a:ea typeface="Montserrat Classic Bold"/>
                <a:cs typeface="Montserrat Classic Bold"/>
                <a:sym typeface="Montserrat Classic Bold"/>
              </a:rPr>
              <a:t>PRIYANKA GUNDAYE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3337073" y="6649384"/>
            <a:ext cx="7090044" cy="7275232"/>
          </a:xfrm>
          <a:custGeom>
            <a:avLst/>
            <a:gdLst/>
            <a:ahLst/>
            <a:cxnLst/>
            <a:rect l="l" t="t" r="r" b="b"/>
            <a:pathLst>
              <a:path w="7090044" h="7275232">
                <a:moveTo>
                  <a:pt x="0" y="0"/>
                </a:moveTo>
                <a:lnTo>
                  <a:pt x="7090044" y="0"/>
                </a:lnTo>
                <a:lnTo>
                  <a:pt x="7090044" y="7275232"/>
                </a:lnTo>
                <a:lnTo>
                  <a:pt x="0" y="727523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4062524" y="-5041323"/>
            <a:ext cx="8507627" cy="8729841"/>
          </a:xfrm>
          <a:custGeom>
            <a:avLst/>
            <a:gdLst/>
            <a:ahLst/>
            <a:cxnLst/>
            <a:rect l="l" t="t" r="r" b="b"/>
            <a:pathLst>
              <a:path w="8507627" h="8729841">
                <a:moveTo>
                  <a:pt x="0" y="0"/>
                </a:moveTo>
                <a:lnTo>
                  <a:pt x="8507627" y="0"/>
                </a:lnTo>
                <a:lnTo>
                  <a:pt x="8507627" y="8729842"/>
                </a:lnTo>
                <a:lnTo>
                  <a:pt x="0" y="872984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916834" y="4390295"/>
            <a:ext cx="15165455" cy="1232505"/>
          </a:xfrm>
          <a:prstGeom prst="rect">
            <a:avLst/>
          </a:prstGeom>
        </p:spPr>
        <p:txBody>
          <a:bodyPr lIns="0" tIns="0" rIns="0" bIns="0" rtlCol="0" anchor="t">
            <a:spAutoFit/>
          </a:bodyPr>
          <a:lstStyle/>
          <a:p>
            <a:pPr algn="ctr">
              <a:lnSpc>
                <a:spcPts val="10121"/>
              </a:lnSpc>
            </a:pPr>
            <a:r>
              <a:rPr lang="en-US" sz="7334" spc="718">
                <a:solidFill>
                  <a:srgbClr val="231F20"/>
                </a:solidFill>
                <a:latin typeface="Oswald Bold"/>
                <a:ea typeface="Oswald Bold"/>
                <a:cs typeface="Oswald Bold"/>
                <a:sym typeface="Oswald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321912" y="7304492"/>
            <a:ext cx="7629294" cy="7828566"/>
          </a:xfrm>
          <a:custGeom>
            <a:avLst/>
            <a:gdLst/>
            <a:ahLst/>
            <a:cxnLst/>
            <a:rect l="l" t="t" r="r" b="b"/>
            <a:pathLst>
              <a:path w="7629294" h="7828566">
                <a:moveTo>
                  <a:pt x="0" y="0"/>
                </a:moveTo>
                <a:lnTo>
                  <a:pt x="7629294" y="0"/>
                </a:lnTo>
                <a:lnTo>
                  <a:pt x="7629294" y="7828567"/>
                </a:lnTo>
                <a:lnTo>
                  <a:pt x="0" y="782856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5002504" y="-516959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6210024" y="2507196"/>
            <a:ext cx="11049276" cy="6301782"/>
          </a:xfrm>
          <a:prstGeom prst="rect">
            <a:avLst/>
          </a:prstGeom>
        </p:spPr>
        <p:txBody>
          <a:bodyPr lIns="0" tIns="0" rIns="0" bIns="0" rtlCol="0" anchor="t">
            <a:spAutoFit/>
          </a:bodyPr>
          <a:lstStyle/>
          <a:p>
            <a:pPr marL="705594" lvl="1" indent="-352797" algn="l">
              <a:lnSpc>
                <a:spcPts val="4510"/>
              </a:lnSpc>
              <a:buFont typeface="Arial"/>
              <a:buChar char="•"/>
            </a:pPr>
            <a:r>
              <a:rPr lang="en-US" sz="3268" b="1" spc="320" dirty="0">
                <a:solidFill>
                  <a:srgbClr val="231F20"/>
                </a:solidFill>
                <a:latin typeface="Telegraf Bold"/>
                <a:ea typeface="Telegraf Bold"/>
                <a:cs typeface="Telegraf Bold"/>
                <a:sym typeface="Telegraf Bold"/>
              </a:rPr>
              <a:t>In May 2022, </a:t>
            </a:r>
            <a:r>
              <a:rPr lang="en-US" sz="3268" b="1" spc="320" dirty="0" err="1">
                <a:solidFill>
                  <a:srgbClr val="231F20"/>
                </a:solidFill>
                <a:latin typeface="Telegraf Bold"/>
                <a:ea typeface="Telegraf Bold"/>
                <a:cs typeface="Telegraf Bold"/>
                <a:sym typeface="Telegraf Bold"/>
              </a:rPr>
              <a:t>Wavecon</a:t>
            </a:r>
            <a:r>
              <a:rPr lang="en-US" sz="3268" b="1" spc="320" dirty="0">
                <a:solidFill>
                  <a:srgbClr val="231F20"/>
                </a:solidFill>
                <a:latin typeface="Telegraf Bold"/>
                <a:ea typeface="Telegraf Bold"/>
                <a:cs typeface="Telegraf Bold"/>
                <a:sym typeface="Telegraf Bold"/>
              </a:rPr>
              <a:t>, a leading telecom provider in India, launched its 5G services alongside other major telecom companies across key cities. </a:t>
            </a:r>
          </a:p>
          <a:p>
            <a:pPr marL="705594" lvl="1" indent="-352797" algn="l">
              <a:lnSpc>
                <a:spcPts val="4510"/>
              </a:lnSpc>
              <a:buFont typeface="Arial"/>
              <a:buChar char="•"/>
            </a:pPr>
            <a:r>
              <a:rPr lang="en-US" sz="3268" b="1" spc="320" dirty="0">
                <a:solidFill>
                  <a:srgbClr val="231F20"/>
                </a:solidFill>
                <a:latin typeface="Telegraf Bold"/>
                <a:ea typeface="Telegraf Bold"/>
                <a:cs typeface="Telegraf Bold"/>
                <a:sym typeface="Telegraf Bold"/>
              </a:rPr>
              <a:t>This analysis examines </a:t>
            </a:r>
            <a:r>
              <a:rPr lang="en-US" sz="3268" b="1" spc="320" dirty="0" err="1">
                <a:solidFill>
                  <a:srgbClr val="231F20"/>
                </a:solidFill>
                <a:latin typeface="Telegraf Bold"/>
                <a:ea typeface="Telegraf Bold"/>
                <a:cs typeface="Telegraf Bold"/>
                <a:sym typeface="Telegraf Bold"/>
              </a:rPr>
              <a:t>Wavecon's</a:t>
            </a:r>
            <a:r>
              <a:rPr lang="en-US" sz="3268" b="1" spc="320" dirty="0">
                <a:solidFill>
                  <a:srgbClr val="231F20"/>
                </a:solidFill>
                <a:latin typeface="Telegraf Bold"/>
                <a:ea typeface="Telegraf Bold"/>
                <a:cs typeface="Telegraf Bold"/>
                <a:sym typeface="Telegraf Bold"/>
              </a:rPr>
              <a:t> 5G rollout in 15 major urban centers, focusing on its impact on revenue, plan performance, and critical KPIs.</a:t>
            </a:r>
          </a:p>
          <a:p>
            <a:pPr marL="705594" lvl="1" indent="-352797" algn="l">
              <a:lnSpc>
                <a:spcPts val="4510"/>
              </a:lnSpc>
              <a:buFont typeface="Arial"/>
              <a:buChar char="•"/>
            </a:pPr>
            <a:r>
              <a:rPr lang="en-US" sz="3268" b="1" spc="320" dirty="0">
                <a:solidFill>
                  <a:srgbClr val="231F20"/>
                </a:solidFill>
                <a:latin typeface="Telegraf Bold"/>
                <a:ea typeface="Telegraf Bold"/>
                <a:cs typeface="Telegraf Bold"/>
                <a:sym typeface="Telegraf Bold"/>
              </a:rPr>
              <a:t> The insights gained will inform strategic decisions for future growth and optimization.</a:t>
            </a:r>
          </a:p>
        </p:txBody>
      </p:sp>
      <p:sp>
        <p:nvSpPr>
          <p:cNvPr id="6" name="Freeform 6"/>
          <p:cNvSpPr/>
          <p:nvPr/>
        </p:nvSpPr>
        <p:spPr>
          <a:xfrm>
            <a:off x="1200799" y="3324623"/>
            <a:ext cx="4317512" cy="4317512"/>
          </a:xfrm>
          <a:custGeom>
            <a:avLst/>
            <a:gdLst/>
            <a:ahLst/>
            <a:cxnLst/>
            <a:rect l="l" t="t" r="r" b="b"/>
            <a:pathLst>
              <a:path w="4317512" h="4317512">
                <a:moveTo>
                  <a:pt x="0" y="0"/>
                </a:moveTo>
                <a:lnTo>
                  <a:pt x="4317512" y="0"/>
                </a:lnTo>
                <a:lnTo>
                  <a:pt x="4317512" y="4317512"/>
                </a:lnTo>
                <a:lnTo>
                  <a:pt x="0" y="4317512"/>
                </a:lnTo>
                <a:lnTo>
                  <a:pt x="0" y="0"/>
                </a:lnTo>
                <a:close/>
              </a:path>
            </a:pathLst>
          </a:custGeom>
          <a:blipFill>
            <a:blip r:embed="rId5"/>
            <a:stretch>
              <a:fillRect/>
            </a:stretch>
          </a:blipFill>
        </p:spPr>
      </p:sp>
      <p:sp>
        <p:nvSpPr>
          <p:cNvPr id="7" name="TextBox 7"/>
          <p:cNvSpPr txBox="1"/>
          <p:nvPr/>
        </p:nvSpPr>
        <p:spPr>
          <a:xfrm>
            <a:off x="4234711" y="267187"/>
            <a:ext cx="13370340" cy="1090524"/>
          </a:xfrm>
          <a:prstGeom prst="rect">
            <a:avLst/>
          </a:prstGeom>
        </p:spPr>
        <p:txBody>
          <a:bodyPr lIns="0" tIns="0" rIns="0" bIns="0" rtlCol="0" anchor="t">
            <a:spAutoFit/>
          </a:bodyPr>
          <a:lstStyle/>
          <a:p>
            <a:pPr algn="ctr">
              <a:lnSpc>
                <a:spcPts val="8917"/>
              </a:lnSpc>
            </a:pPr>
            <a:r>
              <a:rPr lang="en-US" sz="6462" spc="633">
                <a:solidFill>
                  <a:srgbClr val="231F20"/>
                </a:solidFill>
                <a:latin typeface="Oswald Bold"/>
                <a:ea typeface="Oswald Bold"/>
                <a:cs typeface="Oswald Bold"/>
                <a:sym typeface="Oswald Bold"/>
              </a:rPr>
              <a:t>ABOUT WAVECON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783674" y="7714947"/>
            <a:ext cx="7629294" cy="7828566"/>
          </a:xfrm>
          <a:custGeom>
            <a:avLst/>
            <a:gdLst/>
            <a:ahLst/>
            <a:cxnLst/>
            <a:rect l="l" t="t" r="r" b="b"/>
            <a:pathLst>
              <a:path w="7629294" h="7828566">
                <a:moveTo>
                  <a:pt x="0" y="0"/>
                </a:moveTo>
                <a:lnTo>
                  <a:pt x="7629293" y="0"/>
                </a:lnTo>
                <a:lnTo>
                  <a:pt x="7629293"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5489919" y="-5246550"/>
            <a:ext cx="9022634" cy="9258300"/>
          </a:xfrm>
          <a:custGeom>
            <a:avLst/>
            <a:gdLst/>
            <a:ahLst/>
            <a:cxnLst/>
            <a:rect l="l" t="t" r="r" b="b"/>
            <a:pathLst>
              <a:path w="9022634" h="9258300">
                <a:moveTo>
                  <a:pt x="0" y="0"/>
                </a:moveTo>
                <a:lnTo>
                  <a:pt x="9022635" y="0"/>
                </a:lnTo>
                <a:lnTo>
                  <a:pt x="9022635"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766417" y="2392734"/>
            <a:ext cx="16755166" cy="6887937"/>
          </a:xfrm>
          <a:prstGeom prst="rect">
            <a:avLst/>
          </a:prstGeom>
        </p:spPr>
        <p:txBody>
          <a:bodyPr lIns="0" tIns="0" rIns="0" bIns="0" rtlCol="0" anchor="t">
            <a:spAutoFit/>
          </a:bodyPr>
          <a:lstStyle/>
          <a:p>
            <a:pPr marL="706807" lvl="1" indent="-353404" algn="l">
              <a:lnSpc>
                <a:spcPts val="4517"/>
              </a:lnSpc>
              <a:buFont typeface="Arial"/>
              <a:buChar char="•"/>
            </a:pPr>
            <a:r>
              <a:rPr lang="en-US" sz="3273" spc="320">
                <a:solidFill>
                  <a:srgbClr val="231F20"/>
                </a:solidFill>
                <a:latin typeface="Telegraf Bold"/>
                <a:ea typeface="Telegraf Bold"/>
                <a:cs typeface="Telegraf Bold"/>
                <a:sym typeface="Telegraf Bold"/>
              </a:rPr>
              <a:t>What is the impact of the 5G launch on our revenue?</a:t>
            </a:r>
          </a:p>
          <a:p>
            <a:pPr algn="l">
              <a:lnSpc>
                <a:spcPts val="4517"/>
              </a:lnSpc>
            </a:pPr>
            <a:endParaRPr lang="en-US" sz="3273" spc="320">
              <a:solidFill>
                <a:srgbClr val="231F20"/>
              </a:solidFill>
              <a:latin typeface="Telegraf Bold"/>
              <a:ea typeface="Telegraf Bold"/>
              <a:cs typeface="Telegraf Bold"/>
              <a:sym typeface="Telegraf Bold"/>
            </a:endParaRPr>
          </a:p>
          <a:p>
            <a:pPr marL="706807" lvl="1" indent="-353404" algn="l">
              <a:lnSpc>
                <a:spcPts val="4517"/>
              </a:lnSpc>
              <a:buFont typeface="Arial"/>
              <a:buChar char="•"/>
            </a:pPr>
            <a:r>
              <a:rPr lang="en-US" sz="3273" spc="320">
                <a:solidFill>
                  <a:srgbClr val="231F20"/>
                </a:solidFill>
                <a:latin typeface="Telegraf Bold"/>
                <a:ea typeface="Telegraf Bold"/>
                <a:cs typeface="Telegraf Bold"/>
                <a:sym typeface="Telegraf Bold"/>
              </a:rPr>
              <a:t>Which KPI is underperforming after the 5G launch?</a:t>
            </a:r>
          </a:p>
          <a:p>
            <a:pPr algn="l">
              <a:lnSpc>
                <a:spcPts val="4517"/>
              </a:lnSpc>
            </a:pPr>
            <a:endParaRPr lang="en-US" sz="3273" spc="320">
              <a:solidFill>
                <a:srgbClr val="231F20"/>
              </a:solidFill>
              <a:latin typeface="Telegraf Bold"/>
              <a:ea typeface="Telegraf Bold"/>
              <a:cs typeface="Telegraf Bold"/>
              <a:sym typeface="Telegraf Bold"/>
            </a:endParaRPr>
          </a:p>
          <a:p>
            <a:pPr marL="706807" lvl="1" indent="-353404" algn="l">
              <a:lnSpc>
                <a:spcPts val="4517"/>
              </a:lnSpc>
              <a:buFont typeface="Arial"/>
              <a:buChar char="•"/>
            </a:pPr>
            <a:r>
              <a:rPr lang="en-US" sz="3273" spc="320">
                <a:solidFill>
                  <a:srgbClr val="231F20"/>
                </a:solidFill>
                <a:latin typeface="Telegraf Bold"/>
                <a:ea typeface="Telegraf Bold"/>
                <a:cs typeface="Telegraf Bold"/>
                <a:sym typeface="Telegraf Bold"/>
              </a:rPr>
              <a:t>After the 5G launch, which plans are performing well in terms of revenue? Which plans are not performing well?</a:t>
            </a:r>
          </a:p>
          <a:p>
            <a:pPr algn="l">
              <a:lnSpc>
                <a:spcPts val="4517"/>
              </a:lnSpc>
            </a:pPr>
            <a:endParaRPr lang="en-US" sz="3273" spc="320">
              <a:solidFill>
                <a:srgbClr val="231F20"/>
              </a:solidFill>
              <a:latin typeface="Telegraf Bold"/>
              <a:ea typeface="Telegraf Bold"/>
              <a:cs typeface="Telegraf Bold"/>
              <a:sym typeface="Telegraf Bold"/>
            </a:endParaRPr>
          </a:p>
          <a:p>
            <a:pPr marL="706807" lvl="1" indent="-353404" algn="l">
              <a:lnSpc>
                <a:spcPts val="4517"/>
              </a:lnSpc>
              <a:buFont typeface="Arial"/>
              <a:buChar char="•"/>
            </a:pPr>
            <a:r>
              <a:rPr lang="en-US" sz="3273" spc="320">
                <a:solidFill>
                  <a:srgbClr val="231F20"/>
                </a:solidFill>
                <a:latin typeface="Telegraf Bold"/>
                <a:ea typeface="Telegraf Bold"/>
                <a:cs typeface="Telegraf Bold"/>
                <a:sym typeface="Telegraf Bold"/>
              </a:rPr>
              <a:t>Is there any plan affected largely by the 5G launch? Should we continue or discontinue that plan?</a:t>
            </a:r>
          </a:p>
          <a:p>
            <a:pPr algn="l">
              <a:lnSpc>
                <a:spcPts val="4517"/>
              </a:lnSpc>
            </a:pPr>
            <a:endParaRPr lang="en-US" sz="3273" spc="320">
              <a:solidFill>
                <a:srgbClr val="231F20"/>
              </a:solidFill>
              <a:latin typeface="Telegraf Bold"/>
              <a:ea typeface="Telegraf Bold"/>
              <a:cs typeface="Telegraf Bold"/>
              <a:sym typeface="Telegraf Bold"/>
            </a:endParaRPr>
          </a:p>
          <a:p>
            <a:pPr marL="706807" lvl="1" indent="-353404" algn="l">
              <a:lnSpc>
                <a:spcPts val="4517"/>
              </a:lnSpc>
              <a:buFont typeface="Arial"/>
              <a:buChar char="•"/>
            </a:pPr>
            <a:r>
              <a:rPr lang="en-US" sz="3273" spc="320">
                <a:solidFill>
                  <a:srgbClr val="231F20"/>
                </a:solidFill>
                <a:latin typeface="Telegraf Bold"/>
                <a:ea typeface="Telegraf Bold"/>
                <a:cs typeface="Telegraf Bold"/>
                <a:sym typeface="Telegraf Bold"/>
              </a:rPr>
              <a:t>Is there any plan that is discontinued after the 5G launch? What is the reason for it?</a:t>
            </a:r>
          </a:p>
        </p:txBody>
      </p:sp>
      <p:sp>
        <p:nvSpPr>
          <p:cNvPr id="6" name="TextBox 6"/>
          <p:cNvSpPr txBox="1"/>
          <p:nvPr/>
        </p:nvSpPr>
        <p:spPr>
          <a:xfrm>
            <a:off x="3285535" y="347851"/>
            <a:ext cx="13370340" cy="1107288"/>
          </a:xfrm>
          <a:prstGeom prst="rect">
            <a:avLst/>
          </a:prstGeom>
        </p:spPr>
        <p:txBody>
          <a:bodyPr lIns="0" tIns="0" rIns="0" bIns="0" rtlCol="0" anchor="t">
            <a:spAutoFit/>
          </a:bodyPr>
          <a:lstStyle/>
          <a:p>
            <a:pPr algn="ctr">
              <a:lnSpc>
                <a:spcPts val="9055"/>
              </a:lnSpc>
            </a:pPr>
            <a:r>
              <a:rPr lang="en-US" sz="6562" spc="643">
                <a:solidFill>
                  <a:srgbClr val="231F20"/>
                </a:solidFill>
                <a:latin typeface="Oswald Bold"/>
                <a:ea typeface="Oswald Bold"/>
                <a:cs typeface="Oswald Bold"/>
                <a:sym typeface="Oswald Bold"/>
              </a:rPr>
              <a:t>OBJECTIVES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321912" y="7304492"/>
            <a:ext cx="7629294" cy="7828566"/>
          </a:xfrm>
          <a:custGeom>
            <a:avLst/>
            <a:gdLst/>
            <a:ahLst/>
            <a:cxnLst/>
            <a:rect l="l" t="t" r="r" b="b"/>
            <a:pathLst>
              <a:path w="7629294" h="7828566">
                <a:moveTo>
                  <a:pt x="0" y="0"/>
                </a:moveTo>
                <a:lnTo>
                  <a:pt x="7629294" y="0"/>
                </a:lnTo>
                <a:lnTo>
                  <a:pt x="7629294" y="7828567"/>
                </a:lnTo>
                <a:lnTo>
                  <a:pt x="0" y="782856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5002504" y="-516959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2359404" y="5143500"/>
            <a:ext cx="1382867" cy="1240537"/>
          </a:xfrm>
          <a:custGeom>
            <a:avLst/>
            <a:gdLst/>
            <a:ahLst/>
            <a:cxnLst/>
            <a:rect l="l" t="t" r="r" b="b"/>
            <a:pathLst>
              <a:path w="1382867" h="1240537">
                <a:moveTo>
                  <a:pt x="0" y="0"/>
                </a:moveTo>
                <a:lnTo>
                  <a:pt x="1382867" y="0"/>
                </a:lnTo>
                <a:lnTo>
                  <a:pt x="1382867" y="1240537"/>
                </a:lnTo>
                <a:lnTo>
                  <a:pt x="0" y="1240537"/>
                </a:lnTo>
                <a:lnTo>
                  <a:pt x="0" y="0"/>
                </a:lnTo>
                <a:close/>
              </a:path>
            </a:pathLst>
          </a:custGeom>
          <a:blipFill>
            <a:blip r:embed="rId5"/>
            <a:stretch>
              <a:fillRect/>
            </a:stretch>
          </a:blipFill>
        </p:spPr>
      </p:sp>
      <p:sp>
        <p:nvSpPr>
          <p:cNvPr id="6" name="Freeform 6"/>
          <p:cNvSpPr/>
          <p:nvPr/>
        </p:nvSpPr>
        <p:spPr>
          <a:xfrm>
            <a:off x="1290558" y="3032680"/>
            <a:ext cx="3503793" cy="1806020"/>
          </a:xfrm>
          <a:custGeom>
            <a:avLst/>
            <a:gdLst/>
            <a:ahLst/>
            <a:cxnLst/>
            <a:rect l="l" t="t" r="r" b="b"/>
            <a:pathLst>
              <a:path w="3503793" h="1806020">
                <a:moveTo>
                  <a:pt x="0" y="0"/>
                </a:moveTo>
                <a:lnTo>
                  <a:pt x="3503793" y="0"/>
                </a:lnTo>
                <a:lnTo>
                  <a:pt x="3503793" y="1806020"/>
                </a:lnTo>
                <a:lnTo>
                  <a:pt x="0" y="1806020"/>
                </a:lnTo>
                <a:lnTo>
                  <a:pt x="0" y="0"/>
                </a:lnTo>
                <a:close/>
              </a:path>
            </a:pathLst>
          </a:custGeom>
          <a:blipFill>
            <a:blip r:embed="rId6"/>
            <a:stretch>
              <a:fillRect/>
            </a:stretch>
          </a:blipFill>
        </p:spPr>
      </p:sp>
      <p:sp>
        <p:nvSpPr>
          <p:cNvPr id="7" name="Freeform 7"/>
          <p:cNvSpPr/>
          <p:nvPr/>
        </p:nvSpPr>
        <p:spPr>
          <a:xfrm>
            <a:off x="1307324" y="6685691"/>
            <a:ext cx="3487027" cy="1849640"/>
          </a:xfrm>
          <a:custGeom>
            <a:avLst/>
            <a:gdLst/>
            <a:ahLst/>
            <a:cxnLst/>
            <a:rect l="l" t="t" r="r" b="b"/>
            <a:pathLst>
              <a:path w="3487027" h="1849640">
                <a:moveTo>
                  <a:pt x="0" y="0"/>
                </a:moveTo>
                <a:lnTo>
                  <a:pt x="3487027" y="0"/>
                </a:lnTo>
                <a:lnTo>
                  <a:pt x="3487027" y="1849641"/>
                </a:lnTo>
                <a:lnTo>
                  <a:pt x="0" y="1849641"/>
                </a:lnTo>
                <a:lnTo>
                  <a:pt x="0" y="0"/>
                </a:lnTo>
                <a:close/>
              </a:path>
            </a:pathLst>
          </a:custGeom>
          <a:blipFill>
            <a:blip r:embed="rId7"/>
            <a:stretch>
              <a:fillRect/>
            </a:stretch>
          </a:blipFill>
        </p:spPr>
      </p:sp>
      <p:sp>
        <p:nvSpPr>
          <p:cNvPr id="8" name="TextBox 8"/>
          <p:cNvSpPr txBox="1"/>
          <p:nvPr/>
        </p:nvSpPr>
        <p:spPr>
          <a:xfrm>
            <a:off x="3285535" y="405001"/>
            <a:ext cx="13370340" cy="1321409"/>
          </a:xfrm>
          <a:prstGeom prst="rect">
            <a:avLst/>
          </a:prstGeom>
        </p:spPr>
        <p:txBody>
          <a:bodyPr lIns="0" tIns="0" rIns="0" bIns="0" rtlCol="0" anchor="t">
            <a:spAutoFit/>
          </a:bodyPr>
          <a:lstStyle/>
          <a:p>
            <a:pPr algn="ctr">
              <a:lnSpc>
                <a:spcPts val="5329"/>
              </a:lnSpc>
            </a:pPr>
            <a:r>
              <a:rPr lang="en-US" sz="3862" spc="378">
                <a:solidFill>
                  <a:srgbClr val="231F20"/>
                </a:solidFill>
                <a:latin typeface="Oswald Bold"/>
                <a:ea typeface="Oswald Bold"/>
                <a:cs typeface="Oswald Bold"/>
                <a:sym typeface="Oswald Bold"/>
              </a:rPr>
              <a:t>WHAT IS THE IMPACT OF THE 5G LAUNCH ON OUR REVENUE? </a:t>
            </a:r>
          </a:p>
        </p:txBody>
      </p:sp>
      <p:sp>
        <p:nvSpPr>
          <p:cNvPr id="9" name="TextBox 9"/>
          <p:cNvSpPr txBox="1"/>
          <p:nvPr/>
        </p:nvSpPr>
        <p:spPr>
          <a:xfrm>
            <a:off x="6081613" y="3230424"/>
            <a:ext cx="10574262" cy="5806673"/>
          </a:xfrm>
          <a:prstGeom prst="rect">
            <a:avLst/>
          </a:prstGeom>
        </p:spPr>
        <p:txBody>
          <a:bodyPr lIns="0" tIns="0" rIns="0" bIns="0" rtlCol="0" anchor="t">
            <a:spAutoFit/>
          </a:bodyPr>
          <a:lstStyle/>
          <a:p>
            <a:pPr marL="716199" lvl="1" indent="-358100" algn="l">
              <a:lnSpc>
                <a:spcPts val="4577"/>
              </a:lnSpc>
              <a:buFont typeface="Arial"/>
              <a:buChar char="•"/>
            </a:pPr>
            <a:r>
              <a:rPr lang="en-US" sz="3317" spc="325">
                <a:solidFill>
                  <a:srgbClr val="231F20"/>
                </a:solidFill>
                <a:latin typeface="Telegraf Bold"/>
                <a:ea typeface="Telegraf Bold"/>
                <a:cs typeface="Telegraf Bold"/>
                <a:sym typeface="Telegraf Bold"/>
              </a:rPr>
              <a:t>Prior to the 5G launch, revenue stood at $16 billion, but it saw a slight decrease to $15.9 billion afterward. </a:t>
            </a:r>
          </a:p>
          <a:p>
            <a:pPr algn="l">
              <a:lnSpc>
                <a:spcPts val="4577"/>
              </a:lnSpc>
            </a:pPr>
            <a:endParaRPr lang="en-US" sz="3317" spc="325">
              <a:solidFill>
                <a:srgbClr val="231F20"/>
              </a:solidFill>
              <a:latin typeface="Telegraf Bold"/>
              <a:ea typeface="Telegraf Bold"/>
              <a:cs typeface="Telegraf Bold"/>
              <a:sym typeface="Telegraf Bold"/>
            </a:endParaRPr>
          </a:p>
          <a:p>
            <a:pPr marL="716199" lvl="1" indent="-358100" algn="l">
              <a:lnSpc>
                <a:spcPts val="4577"/>
              </a:lnSpc>
              <a:buFont typeface="Arial"/>
              <a:buChar char="•"/>
            </a:pPr>
            <a:r>
              <a:rPr lang="en-US" sz="3317" spc="325">
                <a:solidFill>
                  <a:srgbClr val="231F20"/>
                </a:solidFill>
                <a:latin typeface="Telegraf Bold"/>
                <a:ea typeface="Telegraf Bold"/>
                <a:cs typeface="Telegraf Bold"/>
                <a:sym typeface="Telegraf Bold"/>
              </a:rPr>
              <a:t>Following the 5G launch, revenue saw a slight uptick in Lucknow, Gurgaon, and Patna. However, Ahmedabad, Chennai, and Delhi experienced a decline in revenue.</a:t>
            </a:r>
          </a:p>
          <a:p>
            <a:pPr algn="l">
              <a:lnSpc>
                <a:spcPts val="4577"/>
              </a:lnSpc>
            </a:pPr>
            <a:endParaRPr lang="en-US" sz="3317" spc="325">
              <a:solidFill>
                <a:srgbClr val="231F20"/>
              </a:solidFill>
              <a:latin typeface="Telegraf Bold"/>
              <a:ea typeface="Telegraf Bold"/>
              <a:cs typeface="Telegraf Bold"/>
              <a:sym typeface="Telegraf 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321912" y="7304492"/>
            <a:ext cx="7629294" cy="7828566"/>
          </a:xfrm>
          <a:custGeom>
            <a:avLst/>
            <a:gdLst/>
            <a:ahLst/>
            <a:cxnLst/>
            <a:rect l="l" t="t" r="r" b="b"/>
            <a:pathLst>
              <a:path w="7629294" h="7828566">
                <a:moveTo>
                  <a:pt x="0" y="0"/>
                </a:moveTo>
                <a:lnTo>
                  <a:pt x="7629294" y="0"/>
                </a:lnTo>
                <a:lnTo>
                  <a:pt x="7629294" y="7828567"/>
                </a:lnTo>
                <a:lnTo>
                  <a:pt x="0" y="782856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5002504" y="-516959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779318" y="5242135"/>
            <a:ext cx="1933911" cy="1672833"/>
          </a:xfrm>
          <a:custGeom>
            <a:avLst/>
            <a:gdLst/>
            <a:ahLst/>
            <a:cxnLst/>
            <a:rect l="l" t="t" r="r" b="b"/>
            <a:pathLst>
              <a:path w="1933911" h="1672833">
                <a:moveTo>
                  <a:pt x="0" y="0"/>
                </a:moveTo>
                <a:lnTo>
                  <a:pt x="1933911" y="0"/>
                </a:lnTo>
                <a:lnTo>
                  <a:pt x="1933911" y="1672833"/>
                </a:lnTo>
                <a:lnTo>
                  <a:pt x="0" y="1672833"/>
                </a:lnTo>
                <a:lnTo>
                  <a:pt x="0" y="0"/>
                </a:lnTo>
                <a:close/>
              </a:path>
            </a:pathLst>
          </a:custGeom>
          <a:blipFill>
            <a:blip r:embed="rId5"/>
            <a:stretch>
              <a:fillRect/>
            </a:stretch>
          </a:blipFill>
        </p:spPr>
      </p:sp>
      <p:sp>
        <p:nvSpPr>
          <p:cNvPr id="6" name="Freeform 6"/>
          <p:cNvSpPr/>
          <p:nvPr/>
        </p:nvSpPr>
        <p:spPr>
          <a:xfrm>
            <a:off x="1601193" y="2694728"/>
            <a:ext cx="2290162" cy="2023532"/>
          </a:xfrm>
          <a:custGeom>
            <a:avLst/>
            <a:gdLst/>
            <a:ahLst/>
            <a:cxnLst/>
            <a:rect l="l" t="t" r="r" b="b"/>
            <a:pathLst>
              <a:path w="2290162" h="2023532">
                <a:moveTo>
                  <a:pt x="0" y="0"/>
                </a:moveTo>
                <a:lnTo>
                  <a:pt x="2290162" y="0"/>
                </a:lnTo>
                <a:lnTo>
                  <a:pt x="2290162" y="2023532"/>
                </a:lnTo>
                <a:lnTo>
                  <a:pt x="0" y="2023532"/>
                </a:lnTo>
                <a:lnTo>
                  <a:pt x="0" y="0"/>
                </a:lnTo>
                <a:close/>
              </a:path>
            </a:pathLst>
          </a:custGeom>
          <a:blipFill>
            <a:blip r:embed="rId6"/>
            <a:stretch>
              <a:fillRect/>
            </a:stretch>
          </a:blipFill>
        </p:spPr>
      </p:sp>
      <p:sp>
        <p:nvSpPr>
          <p:cNvPr id="7" name="Freeform 7"/>
          <p:cNvSpPr/>
          <p:nvPr/>
        </p:nvSpPr>
        <p:spPr>
          <a:xfrm>
            <a:off x="1868878" y="7439679"/>
            <a:ext cx="1754792" cy="1641984"/>
          </a:xfrm>
          <a:custGeom>
            <a:avLst/>
            <a:gdLst/>
            <a:ahLst/>
            <a:cxnLst/>
            <a:rect l="l" t="t" r="r" b="b"/>
            <a:pathLst>
              <a:path w="1754792" h="1641984">
                <a:moveTo>
                  <a:pt x="0" y="0"/>
                </a:moveTo>
                <a:lnTo>
                  <a:pt x="1754792" y="0"/>
                </a:lnTo>
                <a:lnTo>
                  <a:pt x="1754792" y="1641984"/>
                </a:lnTo>
                <a:lnTo>
                  <a:pt x="0" y="1641984"/>
                </a:lnTo>
                <a:lnTo>
                  <a:pt x="0" y="0"/>
                </a:lnTo>
                <a:close/>
              </a:path>
            </a:pathLst>
          </a:custGeom>
          <a:blipFill>
            <a:blip r:embed="rId7"/>
            <a:stretch>
              <a:fillRect/>
            </a:stretch>
          </a:blipFill>
        </p:spPr>
      </p:sp>
      <p:sp>
        <p:nvSpPr>
          <p:cNvPr id="8" name="TextBox 8"/>
          <p:cNvSpPr txBox="1"/>
          <p:nvPr/>
        </p:nvSpPr>
        <p:spPr>
          <a:xfrm>
            <a:off x="3285535" y="405001"/>
            <a:ext cx="13370340" cy="1321409"/>
          </a:xfrm>
          <a:prstGeom prst="rect">
            <a:avLst/>
          </a:prstGeom>
        </p:spPr>
        <p:txBody>
          <a:bodyPr lIns="0" tIns="0" rIns="0" bIns="0" rtlCol="0" anchor="t">
            <a:spAutoFit/>
          </a:bodyPr>
          <a:lstStyle/>
          <a:p>
            <a:pPr algn="ctr">
              <a:lnSpc>
                <a:spcPts val="5329"/>
              </a:lnSpc>
            </a:pPr>
            <a:r>
              <a:rPr lang="en-US" sz="3862" spc="378">
                <a:solidFill>
                  <a:srgbClr val="231F20"/>
                </a:solidFill>
                <a:latin typeface="Oswald Bold"/>
                <a:ea typeface="Oswald Bold"/>
                <a:cs typeface="Oswald Bold"/>
                <a:sym typeface="Oswald Bold"/>
              </a:rPr>
              <a:t>WHICH KPI IS UNDERPERFORMING AFTER THE 5G LAUNCH? </a:t>
            </a:r>
          </a:p>
        </p:txBody>
      </p:sp>
      <p:sp>
        <p:nvSpPr>
          <p:cNvPr id="9" name="TextBox 9"/>
          <p:cNvSpPr txBox="1"/>
          <p:nvPr/>
        </p:nvSpPr>
        <p:spPr>
          <a:xfrm>
            <a:off x="4155471" y="3000497"/>
            <a:ext cx="13103829" cy="5490160"/>
          </a:xfrm>
          <a:prstGeom prst="rect">
            <a:avLst/>
          </a:prstGeom>
        </p:spPr>
        <p:txBody>
          <a:bodyPr lIns="0" tIns="0" rIns="0" bIns="0" rtlCol="0" anchor="t">
            <a:spAutoFit/>
          </a:bodyPr>
          <a:lstStyle/>
          <a:p>
            <a:pPr marL="851040" lvl="1" indent="-425520" algn="l">
              <a:lnSpc>
                <a:spcPts val="5439"/>
              </a:lnSpc>
              <a:buFont typeface="Arial"/>
              <a:buChar char="•"/>
            </a:pPr>
            <a:r>
              <a:rPr lang="en-US" sz="3941" spc="386">
                <a:solidFill>
                  <a:srgbClr val="231F20"/>
                </a:solidFill>
                <a:latin typeface="Telegraf Bold"/>
                <a:ea typeface="Telegraf Bold"/>
                <a:cs typeface="Telegraf Bold"/>
                <a:sym typeface="Telegraf Bold"/>
              </a:rPr>
              <a:t>Total revenue saw a modest decline, dropping from $16 billion to $15.9 billion. </a:t>
            </a:r>
          </a:p>
          <a:p>
            <a:pPr algn="l">
              <a:lnSpc>
                <a:spcPts val="5439"/>
              </a:lnSpc>
            </a:pPr>
            <a:endParaRPr lang="en-US" sz="3941" spc="386">
              <a:solidFill>
                <a:srgbClr val="231F20"/>
              </a:solidFill>
              <a:latin typeface="Telegraf Bold"/>
              <a:ea typeface="Telegraf Bold"/>
              <a:cs typeface="Telegraf Bold"/>
              <a:sym typeface="Telegraf Bold"/>
            </a:endParaRPr>
          </a:p>
          <a:p>
            <a:pPr marL="851040" lvl="1" indent="-425520" algn="l">
              <a:lnSpc>
                <a:spcPts val="5439"/>
              </a:lnSpc>
              <a:buFont typeface="Arial"/>
              <a:buChar char="•"/>
            </a:pPr>
            <a:r>
              <a:rPr lang="en-US" sz="3941" spc="386">
                <a:solidFill>
                  <a:srgbClr val="231F20"/>
                </a:solidFill>
                <a:latin typeface="Telegraf Bold"/>
                <a:ea typeface="Telegraf Bold"/>
                <a:cs typeface="Telegraf Bold"/>
                <a:sym typeface="Telegraf Bold"/>
              </a:rPr>
              <a:t>Meanwhile, the active user base fell from 84.4 million to 77.4 million.</a:t>
            </a:r>
          </a:p>
          <a:p>
            <a:pPr algn="l">
              <a:lnSpc>
                <a:spcPts val="5439"/>
              </a:lnSpc>
            </a:pPr>
            <a:endParaRPr lang="en-US" sz="3941" spc="386">
              <a:solidFill>
                <a:srgbClr val="231F20"/>
              </a:solidFill>
              <a:latin typeface="Telegraf Bold"/>
              <a:ea typeface="Telegraf Bold"/>
              <a:cs typeface="Telegraf Bold"/>
              <a:sym typeface="Telegraf Bold"/>
            </a:endParaRPr>
          </a:p>
          <a:p>
            <a:pPr marL="851040" lvl="1" indent="-425520" algn="l">
              <a:lnSpc>
                <a:spcPts val="5439"/>
              </a:lnSpc>
              <a:buFont typeface="Arial"/>
              <a:buChar char="•"/>
            </a:pPr>
            <a:r>
              <a:rPr lang="en-US" sz="3941" spc="386">
                <a:solidFill>
                  <a:srgbClr val="231F20"/>
                </a:solidFill>
                <a:latin typeface="Telegraf Bold"/>
                <a:ea typeface="Telegraf Bold"/>
                <a:cs typeface="Telegraf Bold"/>
                <a:sym typeface="Telegraf Bold"/>
              </a:rPr>
              <a:t>Number of unsubscribed users rose from 5.6 million to 7 million.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321912" y="7304492"/>
            <a:ext cx="7629294" cy="7828566"/>
          </a:xfrm>
          <a:custGeom>
            <a:avLst/>
            <a:gdLst/>
            <a:ahLst/>
            <a:cxnLst/>
            <a:rect l="l" t="t" r="r" b="b"/>
            <a:pathLst>
              <a:path w="7629294" h="7828566">
                <a:moveTo>
                  <a:pt x="0" y="0"/>
                </a:moveTo>
                <a:lnTo>
                  <a:pt x="7629294" y="0"/>
                </a:lnTo>
                <a:lnTo>
                  <a:pt x="7629294" y="7828567"/>
                </a:lnTo>
                <a:lnTo>
                  <a:pt x="0" y="782856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5002504" y="-516959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2019448" y="3122536"/>
            <a:ext cx="2616080" cy="2291434"/>
          </a:xfrm>
          <a:custGeom>
            <a:avLst/>
            <a:gdLst/>
            <a:ahLst/>
            <a:cxnLst/>
            <a:rect l="l" t="t" r="r" b="b"/>
            <a:pathLst>
              <a:path w="2616080" h="2291434">
                <a:moveTo>
                  <a:pt x="0" y="0"/>
                </a:moveTo>
                <a:lnTo>
                  <a:pt x="2616080" y="0"/>
                </a:lnTo>
                <a:lnTo>
                  <a:pt x="2616080" y="2291435"/>
                </a:lnTo>
                <a:lnTo>
                  <a:pt x="0" y="2291435"/>
                </a:lnTo>
                <a:lnTo>
                  <a:pt x="0" y="0"/>
                </a:lnTo>
                <a:close/>
              </a:path>
            </a:pathLst>
          </a:custGeom>
          <a:blipFill>
            <a:blip r:embed="rId5"/>
            <a:stretch>
              <a:fillRect/>
            </a:stretch>
          </a:blipFill>
        </p:spPr>
      </p:sp>
      <p:sp>
        <p:nvSpPr>
          <p:cNvPr id="6" name="Freeform 6"/>
          <p:cNvSpPr/>
          <p:nvPr/>
        </p:nvSpPr>
        <p:spPr>
          <a:xfrm>
            <a:off x="2019448" y="7057793"/>
            <a:ext cx="2292882" cy="2200507"/>
          </a:xfrm>
          <a:custGeom>
            <a:avLst/>
            <a:gdLst/>
            <a:ahLst/>
            <a:cxnLst/>
            <a:rect l="l" t="t" r="r" b="b"/>
            <a:pathLst>
              <a:path w="2292882" h="2200507">
                <a:moveTo>
                  <a:pt x="0" y="0"/>
                </a:moveTo>
                <a:lnTo>
                  <a:pt x="2292882" y="0"/>
                </a:lnTo>
                <a:lnTo>
                  <a:pt x="2292882" y="2200507"/>
                </a:lnTo>
                <a:lnTo>
                  <a:pt x="0" y="2200507"/>
                </a:lnTo>
                <a:lnTo>
                  <a:pt x="0" y="0"/>
                </a:lnTo>
                <a:close/>
              </a:path>
            </a:pathLst>
          </a:custGeom>
          <a:blipFill>
            <a:blip r:embed="rId6"/>
            <a:stretch>
              <a:fillRect/>
            </a:stretch>
          </a:blipFill>
        </p:spPr>
      </p:sp>
      <p:sp>
        <p:nvSpPr>
          <p:cNvPr id="7" name="TextBox 7"/>
          <p:cNvSpPr txBox="1"/>
          <p:nvPr/>
        </p:nvSpPr>
        <p:spPr>
          <a:xfrm>
            <a:off x="5759987" y="3036811"/>
            <a:ext cx="12117558" cy="2172330"/>
          </a:xfrm>
          <a:prstGeom prst="rect">
            <a:avLst/>
          </a:prstGeom>
        </p:spPr>
        <p:txBody>
          <a:bodyPr lIns="0" tIns="0" rIns="0" bIns="0" rtlCol="0" anchor="t">
            <a:spAutoFit/>
          </a:bodyPr>
          <a:lstStyle/>
          <a:p>
            <a:pPr algn="l">
              <a:lnSpc>
                <a:spcPts val="3411"/>
              </a:lnSpc>
            </a:pPr>
            <a:r>
              <a:rPr lang="en-US" sz="2472" spc="242">
                <a:solidFill>
                  <a:srgbClr val="231F20"/>
                </a:solidFill>
                <a:latin typeface="Telegraf Bold"/>
                <a:ea typeface="Telegraf Bold"/>
                <a:cs typeface="Telegraf Bold"/>
                <a:sym typeface="Telegraf Bold"/>
              </a:rPr>
              <a:t>Following the 5G rollout, </a:t>
            </a:r>
          </a:p>
          <a:p>
            <a:pPr marL="533802" lvl="1" indent="-266901" algn="l">
              <a:lnSpc>
                <a:spcPts val="3411"/>
              </a:lnSpc>
              <a:buFont typeface="Arial"/>
              <a:buChar char="•"/>
            </a:pPr>
            <a:r>
              <a:rPr lang="en-US" sz="2472" spc="242">
                <a:solidFill>
                  <a:srgbClr val="231F20"/>
                </a:solidFill>
                <a:latin typeface="Telegraf Bold"/>
                <a:ea typeface="Telegraf Bold"/>
                <a:cs typeface="Telegraf Bold"/>
                <a:sym typeface="Telegraf Bold"/>
              </a:rPr>
              <a:t>Plan 1: Smart Recharge Pack (2 GB/Day Combo for 3 months)</a:t>
            </a:r>
          </a:p>
          <a:p>
            <a:pPr marL="533802" lvl="1" indent="-266901" algn="l">
              <a:lnSpc>
                <a:spcPts val="3411"/>
              </a:lnSpc>
              <a:buFont typeface="Arial"/>
              <a:buChar char="•"/>
            </a:pPr>
            <a:r>
              <a:rPr lang="en-US" sz="2472" spc="242">
                <a:solidFill>
                  <a:srgbClr val="231F20"/>
                </a:solidFill>
                <a:latin typeface="Telegraf Bold"/>
                <a:ea typeface="Telegraf Bold"/>
                <a:cs typeface="Telegraf Bold"/>
                <a:sym typeface="Telegraf Bold"/>
              </a:rPr>
              <a:t>Plan 2: Super Saviour Pack (1.5 GB/Day Combo for 56 days)</a:t>
            </a:r>
          </a:p>
          <a:p>
            <a:pPr marL="533802" lvl="1" indent="-266901" algn="l">
              <a:lnSpc>
                <a:spcPts val="3411"/>
              </a:lnSpc>
              <a:buFont typeface="Arial"/>
              <a:buChar char="•"/>
            </a:pPr>
            <a:r>
              <a:rPr lang="en-US" sz="2472" spc="242">
                <a:solidFill>
                  <a:srgbClr val="231F20"/>
                </a:solidFill>
                <a:latin typeface="Telegraf Bold"/>
                <a:ea typeface="Telegraf Bold"/>
                <a:cs typeface="Telegraf Bold"/>
                <a:sym typeface="Telegraf Bold"/>
              </a:rPr>
              <a:t>Plan 11: Ultra Fast Mega Pack (3 GB/Day Combo for 80 days) </a:t>
            </a:r>
          </a:p>
          <a:p>
            <a:pPr algn="l">
              <a:lnSpc>
                <a:spcPts val="3411"/>
              </a:lnSpc>
            </a:pPr>
            <a:r>
              <a:rPr lang="en-US" sz="2472" spc="242">
                <a:solidFill>
                  <a:srgbClr val="231F20"/>
                </a:solidFill>
                <a:latin typeface="Telegraf Bold"/>
                <a:ea typeface="Telegraf Bold"/>
                <a:cs typeface="Telegraf Bold"/>
                <a:sym typeface="Telegraf Bold"/>
              </a:rPr>
              <a:t>stood out as top performers, showing strong revenue growth.</a:t>
            </a:r>
          </a:p>
        </p:txBody>
      </p:sp>
      <p:sp>
        <p:nvSpPr>
          <p:cNvPr id="8" name="TextBox 8"/>
          <p:cNvSpPr txBox="1"/>
          <p:nvPr/>
        </p:nvSpPr>
        <p:spPr>
          <a:xfrm>
            <a:off x="2712090" y="395476"/>
            <a:ext cx="15165455" cy="2523389"/>
          </a:xfrm>
          <a:prstGeom prst="rect">
            <a:avLst/>
          </a:prstGeom>
        </p:spPr>
        <p:txBody>
          <a:bodyPr lIns="0" tIns="0" rIns="0" bIns="0" rtlCol="0" anchor="t">
            <a:spAutoFit/>
          </a:bodyPr>
          <a:lstStyle/>
          <a:p>
            <a:pPr algn="ctr">
              <a:lnSpc>
                <a:spcPts val="5015"/>
              </a:lnSpc>
            </a:pPr>
            <a:endParaRPr/>
          </a:p>
          <a:p>
            <a:pPr algn="ctr">
              <a:lnSpc>
                <a:spcPts val="5015"/>
              </a:lnSpc>
            </a:pPr>
            <a:r>
              <a:rPr lang="en-US" sz="3634" spc="356">
                <a:solidFill>
                  <a:srgbClr val="231F20"/>
                </a:solidFill>
                <a:latin typeface="Oswald Bold"/>
                <a:ea typeface="Oswald Bold"/>
                <a:cs typeface="Oswald Bold"/>
                <a:sym typeface="Oswald Bold"/>
              </a:rPr>
              <a:t>After the 5G launch, wHICH PLANS ARE PERFORMING WELL IN TERMS OF REVENUE? WHICH PLANS ARE NOT PERFORMING WELL?</a:t>
            </a:r>
          </a:p>
          <a:p>
            <a:pPr algn="ctr">
              <a:lnSpc>
                <a:spcPts val="5015"/>
              </a:lnSpc>
            </a:pPr>
            <a:r>
              <a:rPr lang="en-US" sz="3634" spc="356">
                <a:solidFill>
                  <a:srgbClr val="231F20"/>
                </a:solidFill>
                <a:latin typeface="Oswald Bold"/>
                <a:ea typeface="Oswald Bold"/>
                <a:cs typeface="Oswald Bold"/>
                <a:sym typeface="Oswald Bold"/>
              </a:rPr>
              <a:t> </a:t>
            </a:r>
          </a:p>
        </p:txBody>
      </p:sp>
      <p:sp>
        <p:nvSpPr>
          <p:cNvPr id="9" name="TextBox 9"/>
          <p:cNvSpPr txBox="1"/>
          <p:nvPr/>
        </p:nvSpPr>
        <p:spPr>
          <a:xfrm>
            <a:off x="5508007" y="7086172"/>
            <a:ext cx="12621518" cy="2172128"/>
          </a:xfrm>
          <a:prstGeom prst="rect">
            <a:avLst/>
          </a:prstGeom>
        </p:spPr>
        <p:txBody>
          <a:bodyPr lIns="0" tIns="0" rIns="0" bIns="0" rtlCol="0" anchor="t">
            <a:spAutoFit/>
          </a:bodyPr>
          <a:lstStyle/>
          <a:p>
            <a:pPr algn="l">
              <a:lnSpc>
                <a:spcPts val="3424"/>
              </a:lnSpc>
              <a:spcBef>
                <a:spcPct val="0"/>
              </a:spcBef>
            </a:pPr>
            <a:r>
              <a:rPr lang="en-US" sz="2481" spc="243">
                <a:solidFill>
                  <a:srgbClr val="231F20"/>
                </a:solidFill>
                <a:latin typeface="Telegraf Bold"/>
                <a:ea typeface="Telegraf Bold"/>
                <a:cs typeface="Telegraf Bold"/>
                <a:sym typeface="Telegraf Bold"/>
              </a:rPr>
              <a:t>Conversely,</a:t>
            </a:r>
          </a:p>
          <a:p>
            <a:pPr marL="535705" lvl="1" indent="-267852" algn="l">
              <a:lnSpc>
                <a:spcPts val="3424"/>
              </a:lnSpc>
              <a:buFont typeface="Arial"/>
              <a:buChar char="•"/>
            </a:pPr>
            <a:r>
              <a:rPr lang="en-US" sz="2481" spc="243">
                <a:solidFill>
                  <a:srgbClr val="231F20"/>
                </a:solidFill>
                <a:latin typeface="Telegraf Bold"/>
                <a:ea typeface="Telegraf Bold"/>
                <a:cs typeface="Telegraf Bold"/>
                <a:sym typeface="Telegraf Bold"/>
              </a:rPr>
              <a:t> Plan 5: Rs. 99 Full Talktime Combo Pack</a:t>
            </a:r>
          </a:p>
          <a:p>
            <a:pPr marL="535705" lvl="1" indent="-267852" algn="l">
              <a:lnSpc>
                <a:spcPts val="3424"/>
              </a:lnSpc>
              <a:buFont typeface="Arial"/>
              <a:buChar char="•"/>
            </a:pPr>
            <a:r>
              <a:rPr lang="en-US" sz="2481" spc="243">
                <a:solidFill>
                  <a:srgbClr val="231F20"/>
                </a:solidFill>
                <a:latin typeface="Telegraf Bold"/>
                <a:ea typeface="Telegraf Bold"/>
                <a:cs typeface="Telegraf Bold"/>
                <a:sym typeface="Telegraf Bold"/>
              </a:rPr>
              <a:t> Plan 6: Xstream Mobile Data Pack (15GB Data for 28 days)</a:t>
            </a:r>
          </a:p>
          <a:p>
            <a:pPr marL="535705" lvl="1" indent="-267852" algn="l">
              <a:lnSpc>
                <a:spcPts val="3424"/>
              </a:lnSpc>
              <a:buFont typeface="Arial"/>
              <a:buChar char="•"/>
            </a:pPr>
            <a:r>
              <a:rPr lang="en-US" sz="2481" spc="243">
                <a:solidFill>
                  <a:srgbClr val="231F20"/>
                </a:solidFill>
                <a:latin typeface="Telegraf Bold"/>
                <a:ea typeface="Telegraf Bold"/>
                <a:cs typeface="Telegraf Bold"/>
                <a:sym typeface="Telegraf Bold"/>
              </a:rPr>
              <a:t> Plan 7: 25 GB Combo 3G/4G Data Pack </a:t>
            </a:r>
          </a:p>
          <a:p>
            <a:pPr algn="l">
              <a:lnSpc>
                <a:spcPts val="3424"/>
              </a:lnSpc>
              <a:spcBef>
                <a:spcPct val="0"/>
              </a:spcBef>
            </a:pPr>
            <a:r>
              <a:rPr lang="en-US" sz="2481" spc="243">
                <a:solidFill>
                  <a:srgbClr val="231F20"/>
                </a:solidFill>
                <a:latin typeface="Telegraf Bold"/>
                <a:ea typeface="Telegraf Bold"/>
                <a:cs typeface="Telegraf Bold"/>
                <a:sym typeface="Telegraf Bold"/>
              </a:rPr>
              <a:t>saw a decline in revenue following the 5G launch.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321912" y="7304492"/>
            <a:ext cx="7629294" cy="7828566"/>
          </a:xfrm>
          <a:custGeom>
            <a:avLst/>
            <a:gdLst/>
            <a:ahLst/>
            <a:cxnLst/>
            <a:rect l="l" t="t" r="r" b="b"/>
            <a:pathLst>
              <a:path w="7629294" h="7828566">
                <a:moveTo>
                  <a:pt x="0" y="0"/>
                </a:moveTo>
                <a:lnTo>
                  <a:pt x="7629294" y="0"/>
                </a:lnTo>
                <a:lnTo>
                  <a:pt x="7629294" y="7828567"/>
                </a:lnTo>
                <a:lnTo>
                  <a:pt x="0" y="782856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5643839" y="-5913539"/>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438317" y="1895526"/>
            <a:ext cx="17849683" cy="8116582"/>
          </a:xfrm>
          <a:prstGeom prst="rect">
            <a:avLst/>
          </a:prstGeom>
        </p:spPr>
        <p:txBody>
          <a:bodyPr lIns="0" tIns="0" rIns="0" bIns="0" rtlCol="0" anchor="t">
            <a:spAutoFit/>
          </a:bodyPr>
          <a:lstStyle/>
          <a:p>
            <a:pPr algn="l">
              <a:lnSpc>
                <a:spcPts val="2797"/>
              </a:lnSpc>
            </a:pPr>
            <a:r>
              <a:rPr lang="en-US" sz="2027" spc="198">
                <a:solidFill>
                  <a:srgbClr val="00BF63"/>
                </a:solidFill>
                <a:latin typeface="Telegraf Bold"/>
                <a:ea typeface="Telegraf Bold"/>
                <a:cs typeface="Telegraf Bold"/>
                <a:sym typeface="Telegraf Bold"/>
              </a:rPr>
              <a:t>Positively affected  plans :</a:t>
            </a:r>
          </a:p>
          <a:p>
            <a:pPr algn="l">
              <a:lnSpc>
                <a:spcPts val="2797"/>
              </a:lnSpc>
            </a:pPr>
            <a:endParaRPr lang="en-US" sz="2027" spc="198">
              <a:solidFill>
                <a:srgbClr val="00BF63"/>
              </a:solidFill>
              <a:latin typeface="Telegraf Bold"/>
              <a:ea typeface="Telegraf Bold"/>
              <a:cs typeface="Telegraf Bold"/>
              <a:sym typeface="Telegraf Bold"/>
            </a:endParaRPr>
          </a:p>
          <a:p>
            <a:pPr algn="l">
              <a:lnSpc>
                <a:spcPts val="2797"/>
              </a:lnSpc>
            </a:pPr>
            <a:r>
              <a:rPr lang="en-US" sz="2027" spc="198">
                <a:solidFill>
                  <a:srgbClr val="231F20"/>
                </a:solidFill>
                <a:latin typeface="Telegraf Bold"/>
                <a:ea typeface="Telegraf Bold"/>
                <a:cs typeface="Telegraf Bold"/>
                <a:sym typeface="Telegraf Bold"/>
              </a:rPr>
              <a:t>Plan 1: Smart Recharge Pack (2 GB/Day Combo for 3 months):</a:t>
            </a:r>
          </a:p>
          <a:p>
            <a:pPr algn="l">
              <a:lnSpc>
                <a:spcPts val="2797"/>
              </a:lnSpc>
            </a:pPr>
            <a:r>
              <a:rPr lang="en-US" sz="2027" spc="198">
                <a:solidFill>
                  <a:srgbClr val="231F20"/>
                </a:solidFill>
                <a:latin typeface="Telegraf Bold"/>
                <a:ea typeface="Telegraf Bold"/>
                <a:cs typeface="Telegraf Bold"/>
                <a:sym typeface="Telegraf Bold"/>
              </a:rPr>
              <a:t>This plan saw a substantial revenue increase from $1.8 billion to $2.4 billion.</a:t>
            </a:r>
          </a:p>
          <a:p>
            <a:pPr algn="l">
              <a:lnSpc>
                <a:spcPts val="2797"/>
              </a:lnSpc>
            </a:pPr>
            <a:endParaRPr lang="en-US" sz="2027" spc="198">
              <a:solidFill>
                <a:srgbClr val="231F20"/>
              </a:solidFill>
              <a:latin typeface="Telegraf Bold"/>
              <a:ea typeface="Telegraf Bold"/>
              <a:cs typeface="Telegraf Bold"/>
              <a:sym typeface="Telegraf Bold"/>
            </a:endParaRPr>
          </a:p>
          <a:p>
            <a:pPr algn="l">
              <a:lnSpc>
                <a:spcPts val="2797"/>
              </a:lnSpc>
            </a:pPr>
            <a:r>
              <a:rPr lang="en-US" sz="2027" spc="198">
                <a:solidFill>
                  <a:srgbClr val="231F20"/>
                </a:solidFill>
                <a:latin typeface="Telegraf Bold"/>
                <a:ea typeface="Telegraf Bold"/>
                <a:cs typeface="Telegraf Bold"/>
                <a:sym typeface="Telegraf Bold"/>
              </a:rPr>
              <a:t>Plan11:Ultra Fast Mega Pack (3 GB/Day Combo for 80 days) &amp; Plan12:Ultra Duo Data Pack (1.8 GB/Day Combo for 55 days)</a:t>
            </a:r>
          </a:p>
          <a:p>
            <a:pPr algn="l">
              <a:lnSpc>
                <a:spcPts val="2797"/>
              </a:lnSpc>
            </a:pPr>
            <a:r>
              <a:rPr lang="en-US" sz="2027" spc="198">
                <a:solidFill>
                  <a:srgbClr val="231F20"/>
                </a:solidFill>
                <a:latin typeface="Telegraf Bold"/>
                <a:ea typeface="Telegraf Bold"/>
                <a:cs typeface="Telegraf Bold"/>
                <a:sym typeface="Telegraf Bold"/>
              </a:rPr>
              <a:t>This newly launched plan achieved revenue of $1.9 billion and  $1.2 billion respectively.</a:t>
            </a:r>
          </a:p>
          <a:p>
            <a:pPr algn="l">
              <a:lnSpc>
                <a:spcPts val="2797"/>
              </a:lnSpc>
            </a:pPr>
            <a:endParaRPr lang="en-US" sz="2027" spc="198">
              <a:solidFill>
                <a:srgbClr val="231F20"/>
              </a:solidFill>
              <a:latin typeface="Telegraf Bold"/>
              <a:ea typeface="Telegraf Bold"/>
              <a:cs typeface="Telegraf Bold"/>
              <a:sym typeface="Telegraf Bold"/>
            </a:endParaRPr>
          </a:p>
          <a:p>
            <a:pPr algn="l">
              <a:lnSpc>
                <a:spcPts val="2797"/>
              </a:lnSpc>
            </a:pPr>
            <a:r>
              <a:rPr lang="en-US" sz="2027" spc="198">
                <a:solidFill>
                  <a:srgbClr val="FF3131"/>
                </a:solidFill>
                <a:latin typeface="Telegraf Bold"/>
                <a:ea typeface="Telegraf Bold"/>
                <a:cs typeface="Telegraf Bold"/>
                <a:sym typeface="Telegraf Bold"/>
              </a:rPr>
              <a:t>Negatively affected plans :</a:t>
            </a:r>
          </a:p>
          <a:p>
            <a:pPr algn="l">
              <a:lnSpc>
                <a:spcPts val="2797"/>
              </a:lnSpc>
            </a:pPr>
            <a:endParaRPr lang="en-US" sz="2027" spc="198">
              <a:solidFill>
                <a:srgbClr val="FF3131"/>
              </a:solidFill>
              <a:latin typeface="Telegraf Bold"/>
              <a:ea typeface="Telegraf Bold"/>
              <a:cs typeface="Telegraf Bold"/>
              <a:sym typeface="Telegraf Bold"/>
            </a:endParaRPr>
          </a:p>
          <a:p>
            <a:pPr algn="l">
              <a:lnSpc>
                <a:spcPts val="2797"/>
              </a:lnSpc>
            </a:pPr>
            <a:r>
              <a:rPr lang="en-US" sz="2027" spc="198">
                <a:solidFill>
                  <a:srgbClr val="231F20"/>
                </a:solidFill>
                <a:latin typeface="Telegraf Bold"/>
                <a:ea typeface="Telegraf Bold"/>
                <a:cs typeface="Telegraf Bold"/>
                <a:sym typeface="Telegraf Bold"/>
              </a:rPr>
              <a:t>Plan 7: 25 GB Combo 3G/4G Data Pack</a:t>
            </a:r>
          </a:p>
          <a:p>
            <a:pPr algn="l">
              <a:lnSpc>
                <a:spcPts val="2797"/>
              </a:lnSpc>
            </a:pPr>
            <a:r>
              <a:rPr lang="en-US" sz="2027" spc="198">
                <a:solidFill>
                  <a:srgbClr val="231F20"/>
                </a:solidFill>
                <a:latin typeface="Telegraf Bold"/>
                <a:ea typeface="Telegraf Bold"/>
                <a:cs typeface="Telegraf Bold"/>
                <a:sym typeface="Telegraf Bold"/>
              </a:rPr>
              <a:t>This plan saw a notable revenue decline, dropping from $582.40M to $ 155.60 M.</a:t>
            </a:r>
          </a:p>
          <a:p>
            <a:pPr algn="l">
              <a:lnSpc>
                <a:spcPts val="2797"/>
              </a:lnSpc>
            </a:pPr>
            <a:endParaRPr lang="en-US" sz="2027" spc="198">
              <a:solidFill>
                <a:srgbClr val="231F20"/>
              </a:solidFill>
              <a:latin typeface="Telegraf Bold"/>
              <a:ea typeface="Telegraf Bold"/>
              <a:cs typeface="Telegraf Bold"/>
              <a:sym typeface="Telegraf Bold"/>
            </a:endParaRPr>
          </a:p>
          <a:p>
            <a:pPr algn="l">
              <a:lnSpc>
                <a:spcPts val="2797"/>
              </a:lnSpc>
            </a:pPr>
            <a:r>
              <a:rPr lang="en-US" sz="2027" spc="198">
                <a:solidFill>
                  <a:srgbClr val="8C52FF"/>
                </a:solidFill>
                <a:latin typeface="Telegraf Bold"/>
                <a:ea typeface="Telegraf Bold"/>
                <a:cs typeface="Telegraf Bold"/>
                <a:sym typeface="Telegraf Bold"/>
              </a:rPr>
              <a:t>Recommendation:</a:t>
            </a:r>
          </a:p>
          <a:p>
            <a:pPr algn="l">
              <a:lnSpc>
                <a:spcPts val="2797"/>
              </a:lnSpc>
            </a:pPr>
            <a:endParaRPr lang="en-US" sz="2027" spc="198">
              <a:solidFill>
                <a:srgbClr val="8C52FF"/>
              </a:solidFill>
              <a:latin typeface="Telegraf Bold"/>
              <a:ea typeface="Telegraf Bold"/>
              <a:cs typeface="Telegraf Bold"/>
              <a:sym typeface="Telegraf Bold"/>
            </a:endParaRPr>
          </a:p>
          <a:p>
            <a:pPr marL="437683" lvl="1" indent="-218842" algn="l">
              <a:lnSpc>
                <a:spcPts val="2797"/>
              </a:lnSpc>
              <a:buFont typeface="Arial"/>
              <a:buChar char="•"/>
            </a:pPr>
            <a:r>
              <a:rPr lang="en-US" sz="2027" spc="198">
                <a:solidFill>
                  <a:srgbClr val="231F20"/>
                </a:solidFill>
                <a:latin typeface="Telegraf Bold"/>
                <a:ea typeface="Telegraf Bold"/>
                <a:cs typeface="Telegraf Bold"/>
                <a:sym typeface="Telegraf Bold"/>
              </a:rPr>
              <a:t>Given the strong revenue performance of  Plans 1,11,12, it is advisable to continue promoting these plans and possibly expand their features or duration to capitalize on their success. Consider analyzing customer feedback and usage patterns to further optimize these plans and potentially develop similar offerings to enhance overall performance. </a:t>
            </a:r>
          </a:p>
          <a:p>
            <a:pPr marL="437683" lvl="1" indent="-218842" algn="l">
              <a:lnSpc>
                <a:spcPts val="2797"/>
              </a:lnSpc>
              <a:buFont typeface="Arial"/>
              <a:buChar char="•"/>
            </a:pPr>
            <a:r>
              <a:rPr lang="en-US" sz="2027" spc="198">
                <a:solidFill>
                  <a:srgbClr val="231F20"/>
                </a:solidFill>
                <a:latin typeface="Telegraf Bold"/>
                <a:ea typeface="Telegraf Bold"/>
                <a:cs typeface="Telegraf Bold"/>
                <a:sym typeface="Telegraf Bold"/>
              </a:rPr>
              <a:t>Evaluate the possibility of discontinuing or reconfiguring  plan 7 to align more effectively with the 5G infrastructure and customer demands, given its significant decrease in revenue.</a:t>
            </a:r>
          </a:p>
          <a:p>
            <a:pPr algn="l">
              <a:lnSpc>
                <a:spcPts val="2797"/>
              </a:lnSpc>
            </a:pPr>
            <a:endParaRPr lang="en-US" sz="2027" spc="198">
              <a:solidFill>
                <a:srgbClr val="231F20"/>
              </a:solidFill>
              <a:latin typeface="Telegraf Bold"/>
              <a:ea typeface="Telegraf Bold"/>
              <a:cs typeface="Telegraf Bold"/>
              <a:sym typeface="Telegraf Bold"/>
            </a:endParaRPr>
          </a:p>
        </p:txBody>
      </p:sp>
      <p:sp>
        <p:nvSpPr>
          <p:cNvPr id="6" name="TextBox 6"/>
          <p:cNvSpPr txBox="1"/>
          <p:nvPr/>
        </p:nvSpPr>
        <p:spPr>
          <a:xfrm>
            <a:off x="2712090" y="405001"/>
            <a:ext cx="15165455" cy="1302988"/>
          </a:xfrm>
          <a:prstGeom prst="rect">
            <a:avLst/>
          </a:prstGeom>
        </p:spPr>
        <p:txBody>
          <a:bodyPr lIns="0" tIns="0" rIns="0" bIns="0" rtlCol="0" anchor="t">
            <a:spAutoFit/>
          </a:bodyPr>
          <a:lstStyle/>
          <a:p>
            <a:pPr algn="ctr">
              <a:lnSpc>
                <a:spcPts val="5291"/>
              </a:lnSpc>
            </a:pPr>
            <a:r>
              <a:rPr lang="en-US" sz="3834" spc="375">
                <a:solidFill>
                  <a:srgbClr val="231F20"/>
                </a:solidFill>
                <a:latin typeface="Oswald Bold"/>
                <a:ea typeface="Oswald Bold"/>
                <a:cs typeface="Oswald Bold"/>
                <a:sym typeface="Oswald Bold"/>
              </a:rPr>
              <a:t>IS THERE ANY PLAN AFFECTED LARGELY BY THE 5G LAUNCH? SHOULD WE CONTINUE OR DISCONTINUE THAT PLAN?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645880" y="7963638"/>
            <a:ext cx="7090044" cy="7275232"/>
          </a:xfrm>
          <a:custGeom>
            <a:avLst/>
            <a:gdLst/>
            <a:ahLst/>
            <a:cxnLst/>
            <a:rect l="l" t="t" r="r" b="b"/>
            <a:pathLst>
              <a:path w="7090044" h="7275232">
                <a:moveTo>
                  <a:pt x="0" y="0"/>
                </a:moveTo>
                <a:lnTo>
                  <a:pt x="7090044" y="0"/>
                </a:lnTo>
                <a:lnTo>
                  <a:pt x="7090044" y="7275231"/>
                </a:lnTo>
                <a:lnTo>
                  <a:pt x="0" y="727523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857297" y="-4861749"/>
            <a:ext cx="7714594" cy="7916095"/>
          </a:xfrm>
          <a:custGeom>
            <a:avLst/>
            <a:gdLst/>
            <a:ahLst/>
            <a:cxnLst/>
            <a:rect l="l" t="t" r="r" b="b"/>
            <a:pathLst>
              <a:path w="7714594" h="7916095">
                <a:moveTo>
                  <a:pt x="0" y="0"/>
                </a:moveTo>
                <a:lnTo>
                  <a:pt x="7714594" y="0"/>
                </a:lnTo>
                <a:lnTo>
                  <a:pt x="7714594" y="7916095"/>
                </a:lnTo>
                <a:lnTo>
                  <a:pt x="0" y="791609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583979" y="2631663"/>
            <a:ext cx="17293566" cy="6918239"/>
          </a:xfrm>
          <a:prstGeom prst="rect">
            <a:avLst/>
          </a:prstGeom>
        </p:spPr>
        <p:txBody>
          <a:bodyPr lIns="0" tIns="0" rIns="0" bIns="0" rtlCol="0" anchor="t">
            <a:spAutoFit/>
          </a:bodyPr>
          <a:lstStyle/>
          <a:p>
            <a:pPr algn="l">
              <a:lnSpc>
                <a:spcPts val="3047"/>
              </a:lnSpc>
            </a:pPr>
            <a:r>
              <a:rPr lang="en-US" sz="2208" spc="216">
                <a:solidFill>
                  <a:srgbClr val="231F20"/>
                </a:solidFill>
                <a:latin typeface="Telegraf Bold"/>
                <a:ea typeface="Telegraf Bold"/>
                <a:cs typeface="Telegraf Bold"/>
                <a:sym typeface="Telegraf Bold"/>
              </a:rPr>
              <a:t>Three plans were discontinued following the 5G launch:</a:t>
            </a:r>
          </a:p>
          <a:p>
            <a:pPr algn="l">
              <a:lnSpc>
                <a:spcPts val="3047"/>
              </a:lnSpc>
            </a:pPr>
            <a:endParaRPr lang="en-US" sz="2208" spc="216">
              <a:solidFill>
                <a:srgbClr val="231F20"/>
              </a:solidFill>
              <a:latin typeface="Telegraf Bold"/>
              <a:ea typeface="Telegraf Bold"/>
              <a:cs typeface="Telegraf Bold"/>
              <a:sym typeface="Telegraf Bold"/>
            </a:endParaRPr>
          </a:p>
          <a:p>
            <a:pPr algn="l">
              <a:lnSpc>
                <a:spcPts val="3047"/>
              </a:lnSpc>
            </a:pPr>
            <a:r>
              <a:rPr lang="en-US" sz="2208" spc="216">
                <a:solidFill>
                  <a:srgbClr val="231F20"/>
                </a:solidFill>
                <a:latin typeface="Telegraf Bold"/>
                <a:ea typeface="Telegraf Bold"/>
                <a:cs typeface="Telegraf Bold"/>
                <a:sym typeface="Telegraf Bold"/>
              </a:rPr>
              <a:t>Plan 8: Daily Saviour (1 GB/Day) Validity: 1 Day</a:t>
            </a:r>
          </a:p>
          <a:p>
            <a:pPr marL="476746" lvl="1" indent="-238373" algn="l">
              <a:lnSpc>
                <a:spcPts val="3047"/>
              </a:lnSpc>
              <a:buFont typeface="Arial"/>
              <a:buChar char="•"/>
            </a:pPr>
            <a:r>
              <a:rPr lang="en-US" sz="2208" spc="216">
                <a:solidFill>
                  <a:srgbClr val="231F20"/>
                </a:solidFill>
                <a:latin typeface="Telegraf Bold"/>
                <a:ea typeface="Telegraf Bold"/>
                <a:cs typeface="Telegraf Bold"/>
                <a:sym typeface="Telegraf Bold"/>
              </a:rPr>
              <a:t>Reason: A 1 GB data plan with just a 1-day validity is inadequate given the increased data consumption driven by faster 5G speeds. The demand has shifted towards plans offering more data and longer validity, making such limited plans impractical.</a:t>
            </a:r>
          </a:p>
          <a:p>
            <a:pPr algn="l">
              <a:lnSpc>
                <a:spcPts val="3047"/>
              </a:lnSpc>
            </a:pPr>
            <a:endParaRPr lang="en-US" sz="2208" spc="216">
              <a:solidFill>
                <a:srgbClr val="231F20"/>
              </a:solidFill>
              <a:latin typeface="Telegraf Bold"/>
              <a:ea typeface="Telegraf Bold"/>
              <a:cs typeface="Telegraf Bold"/>
              <a:sym typeface="Telegraf Bold"/>
            </a:endParaRPr>
          </a:p>
          <a:p>
            <a:pPr algn="l">
              <a:lnSpc>
                <a:spcPts val="3047"/>
              </a:lnSpc>
            </a:pPr>
            <a:r>
              <a:rPr lang="en-US" sz="2208" spc="216">
                <a:solidFill>
                  <a:srgbClr val="231F20"/>
                </a:solidFill>
                <a:latin typeface="Telegraf Bold"/>
                <a:ea typeface="Telegraf Bold"/>
                <a:cs typeface="Telegraf Bold"/>
                <a:sym typeface="Telegraf Bold"/>
              </a:rPr>
              <a:t>Plan 9: Combo TopUp (14.95 Talktime and 300 MB Data)</a:t>
            </a:r>
          </a:p>
          <a:p>
            <a:pPr marL="476746" lvl="1" indent="-238373" algn="l">
              <a:lnSpc>
                <a:spcPts val="3047"/>
              </a:lnSpc>
              <a:buFont typeface="Arial"/>
              <a:buChar char="•"/>
            </a:pPr>
            <a:r>
              <a:rPr lang="en-US" sz="2208" spc="216">
                <a:solidFill>
                  <a:srgbClr val="231F20"/>
                </a:solidFill>
                <a:latin typeface="Telegraf Bold"/>
                <a:ea typeface="Telegraf Bold"/>
                <a:cs typeface="Telegraf Bold"/>
                <a:sym typeface="Telegraf Bold"/>
              </a:rPr>
              <a:t>Reason: With the advent of 5G, consumer preferences have moved away from plans with limited talk time and minimal data. The significant rise in data consumption due to 5G speeds has rendered such minimal offerings less valuable, especially since Wavecon now provides the Rs. 99 Full Talktime Combo Pack.</a:t>
            </a:r>
          </a:p>
          <a:p>
            <a:pPr algn="l">
              <a:lnSpc>
                <a:spcPts val="3047"/>
              </a:lnSpc>
            </a:pPr>
            <a:endParaRPr lang="en-US" sz="2208" spc="216">
              <a:solidFill>
                <a:srgbClr val="231F20"/>
              </a:solidFill>
              <a:latin typeface="Telegraf Bold"/>
              <a:ea typeface="Telegraf Bold"/>
              <a:cs typeface="Telegraf Bold"/>
              <a:sym typeface="Telegraf Bold"/>
            </a:endParaRPr>
          </a:p>
          <a:p>
            <a:pPr algn="l">
              <a:lnSpc>
                <a:spcPts val="3047"/>
              </a:lnSpc>
            </a:pPr>
            <a:r>
              <a:rPr lang="en-US" sz="2208" spc="216">
                <a:solidFill>
                  <a:srgbClr val="231F20"/>
                </a:solidFill>
                <a:latin typeface="Telegraf Bold"/>
                <a:ea typeface="Telegraf Bold"/>
                <a:cs typeface="Telegraf Bold"/>
                <a:sym typeface="Telegraf Bold"/>
              </a:rPr>
              <a:t>Plan 10: Big Combo Pack (6 GB/Day) Validity: 3 Days</a:t>
            </a:r>
          </a:p>
          <a:p>
            <a:pPr marL="476746" lvl="1" indent="-238373" algn="l">
              <a:lnSpc>
                <a:spcPts val="3047"/>
              </a:lnSpc>
              <a:buFont typeface="Arial"/>
              <a:buChar char="•"/>
            </a:pPr>
            <a:r>
              <a:rPr lang="en-US" sz="2208" spc="216">
                <a:solidFill>
                  <a:srgbClr val="231F20"/>
                </a:solidFill>
                <a:latin typeface="Telegraf Bold"/>
                <a:ea typeface="Telegraf Bold"/>
                <a:cs typeface="Telegraf Bold"/>
                <a:sym typeface="Telegraf Bold"/>
              </a:rPr>
              <a:t>Reason: Although this plan provided a large data allowance, its short 3-day validity made it less attractive to consumers. This limited duration likely contributed to the decision to discontinue the plan.</a:t>
            </a:r>
          </a:p>
          <a:p>
            <a:pPr algn="l">
              <a:lnSpc>
                <a:spcPts val="3047"/>
              </a:lnSpc>
            </a:pPr>
            <a:endParaRPr lang="en-US" sz="2208" spc="216">
              <a:solidFill>
                <a:srgbClr val="231F20"/>
              </a:solidFill>
              <a:latin typeface="Telegraf Bold"/>
              <a:ea typeface="Telegraf Bold"/>
              <a:cs typeface="Telegraf Bold"/>
              <a:sym typeface="Telegraf Bold"/>
            </a:endParaRPr>
          </a:p>
        </p:txBody>
      </p:sp>
      <p:sp>
        <p:nvSpPr>
          <p:cNvPr id="6" name="TextBox 6"/>
          <p:cNvSpPr txBox="1"/>
          <p:nvPr/>
        </p:nvSpPr>
        <p:spPr>
          <a:xfrm>
            <a:off x="2712090" y="395476"/>
            <a:ext cx="15165455" cy="1276699"/>
          </a:xfrm>
          <a:prstGeom prst="rect">
            <a:avLst/>
          </a:prstGeom>
        </p:spPr>
        <p:txBody>
          <a:bodyPr lIns="0" tIns="0" rIns="0" bIns="0" rtlCol="0" anchor="t">
            <a:spAutoFit/>
          </a:bodyPr>
          <a:lstStyle/>
          <a:p>
            <a:pPr algn="ctr">
              <a:lnSpc>
                <a:spcPts val="5153"/>
              </a:lnSpc>
            </a:pPr>
            <a:r>
              <a:rPr lang="en-US" sz="3734" spc="366">
                <a:solidFill>
                  <a:srgbClr val="231F20"/>
                </a:solidFill>
                <a:latin typeface="Oswald Bold"/>
                <a:ea typeface="Oswald Bold"/>
                <a:cs typeface="Oswald Bold"/>
                <a:sym typeface="Oswald Bold"/>
              </a:rPr>
              <a:t>IS THERE ANY PLAN THAT IS DISCONTINUED AFTER THE 5G LAUNCH? WHAT IS THE REASON FOR IT?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645880" y="7963638"/>
            <a:ext cx="7090044" cy="7275232"/>
          </a:xfrm>
          <a:custGeom>
            <a:avLst/>
            <a:gdLst/>
            <a:ahLst/>
            <a:cxnLst/>
            <a:rect l="l" t="t" r="r" b="b"/>
            <a:pathLst>
              <a:path w="7090044" h="7275232">
                <a:moveTo>
                  <a:pt x="0" y="0"/>
                </a:moveTo>
                <a:lnTo>
                  <a:pt x="7090044" y="0"/>
                </a:lnTo>
                <a:lnTo>
                  <a:pt x="7090044" y="7275231"/>
                </a:lnTo>
                <a:lnTo>
                  <a:pt x="0" y="727523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4626899" y="-5733965"/>
            <a:ext cx="8507627" cy="8729841"/>
          </a:xfrm>
          <a:custGeom>
            <a:avLst/>
            <a:gdLst/>
            <a:ahLst/>
            <a:cxnLst/>
            <a:rect l="l" t="t" r="r" b="b"/>
            <a:pathLst>
              <a:path w="8507627" h="8729841">
                <a:moveTo>
                  <a:pt x="0" y="0"/>
                </a:moveTo>
                <a:lnTo>
                  <a:pt x="8507627" y="0"/>
                </a:lnTo>
                <a:lnTo>
                  <a:pt x="8507627" y="8729842"/>
                </a:lnTo>
                <a:lnTo>
                  <a:pt x="0" y="872984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686593" y="1887714"/>
            <a:ext cx="17293566" cy="7685132"/>
          </a:xfrm>
          <a:prstGeom prst="rect">
            <a:avLst/>
          </a:prstGeom>
        </p:spPr>
        <p:txBody>
          <a:bodyPr lIns="0" tIns="0" rIns="0" bIns="0" rtlCol="0" anchor="t">
            <a:spAutoFit/>
          </a:bodyPr>
          <a:lstStyle/>
          <a:p>
            <a:pPr algn="l">
              <a:lnSpc>
                <a:spcPts val="3047"/>
              </a:lnSpc>
            </a:pPr>
            <a:r>
              <a:rPr lang="en-US" sz="2208" spc="216">
                <a:solidFill>
                  <a:srgbClr val="231F20"/>
                </a:solidFill>
                <a:latin typeface="Telegraf Bold"/>
                <a:ea typeface="Telegraf Bold"/>
                <a:cs typeface="Telegraf Bold"/>
                <a:sym typeface="Telegraf Bold"/>
              </a:rPr>
              <a:t>Expand Plan Options:</a:t>
            </a:r>
          </a:p>
          <a:p>
            <a:pPr marL="476746" lvl="1" indent="-238373" algn="l">
              <a:lnSpc>
                <a:spcPts val="3047"/>
              </a:lnSpc>
              <a:buFont typeface="Arial"/>
              <a:buChar char="•"/>
            </a:pPr>
            <a:r>
              <a:rPr lang="en-US" sz="2208" spc="216">
                <a:solidFill>
                  <a:srgbClr val="231F20"/>
                </a:solidFill>
                <a:latin typeface="Telegraf Bold"/>
                <a:ea typeface="Telegraf Bold"/>
                <a:cs typeface="Telegraf Bold"/>
                <a:sym typeface="Telegraf Bold"/>
              </a:rPr>
              <a:t>The company should introduce a range of new plan options to cater to the diverse needs and preferences of consumers, ensuring greater flexibility and satisfaction.</a:t>
            </a:r>
          </a:p>
          <a:p>
            <a:pPr algn="l">
              <a:lnSpc>
                <a:spcPts val="3047"/>
              </a:lnSpc>
            </a:pPr>
            <a:endParaRPr lang="en-US" sz="2208" spc="216">
              <a:solidFill>
                <a:srgbClr val="231F20"/>
              </a:solidFill>
              <a:latin typeface="Telegraf Bold"/>
              <a:ea typeface="Telegraf Bold"/>
              <a:cs typeface="Telegraf Bold"/>
              <a:sym typeface="Telegraf Bold"/>
            </a:endParaRPr>
          </a:p>
          <a:p>
            <a:pPr algn="l">
              <a:lnSpc>
                <a:spcPts val="3047"/>
              </a:lnSpc>
            </a:pPr>
            <a:r>
              <a:rPr lang="en-US" sz="2208" spc="216">
                <a:solidFill>
                  <a:srgbClr val="231F20"/>
                </a:solidFill>
                <a:latin typeface="Telegraf Bold"/>
                <a:ea typeface="Telegraf Bold"/>
                <a:cs typeface="Telegraf Bold"/>
                <a:sym typeface="Telegraf Bold"/>
              </a:rPr>
              <a:t>Optimize Underperforming Plans for Revenue Growth:</a:t>
            </a:r>
          </a:p>
          <a:p>
            <a:pPr marL="476746" lvl="1" indent="-238373" algn="l">
              <a:lnSpc>
                <a:spcPts val="3047"/>
              </a:lnSpc>
              <a:buFont typeface="Arial"/>
              <a:buChar char="•"/>
            </a:pPr>
            <a:r>
              <a:rPr lang="en-US" sz="2208" spc="216">
                <a:solidFill>
                  <a:srgbClr val="231F20"/>
                </a:solidFill>
                <a:latin typeface="Telegraf Bold"/>
                <a:ea typeface="Telegraf Bold"/>
                <a:cs typeface="Telegraf Bold"/>
                <a:sym typeface="Telegraf Bold"/>
              </a:rPr>
              <a:t>Analyze plans with lower performance, such as Plan 5, Plan 6, and particularly Plan 7, to identify areas for improvement. Consider revising pricing strategies or modifying plan features to enhance revenue.</a:t>
            </a:r>
          </a:p>
          <a:p>
            <a:pPr algn="l">
              <a:lnSpc>
                <a:spcPts val="3047"/>
              </a:lnSpc>
            </a:pPr>
            <a:endParaRPr lang="en-US" sz="2208" spc="216">
              <a:solidFill>
                <a:srgbClr val="231F20"/>
              </a:solidFill>
              <a:latin typeface="Telegraf Bold"/>
              <a:ea typeface="Telegraf Bold"/>
              <a:cs typeface="Telegraf Bold"/>
              <a:sym typeface="Telegraf Bold"/>
            </a:endParaRPr>
          </a:p>
          <a:p>
            <a:pPr algn="l">
              <a:lnSpc>
                <a:spcPts val="3047"/>
              </a:lnSpc>
            </a:pPr>
            <a:r>
              <a:rPr lang="en-US" sz="2208" spc="216">
                <a:solidFill>
                  <a:srgbClr val="231F20"/>
                </a:solidFill>
                <a:latin typeface="Telegraf Bold"/>
                <a:ea typeface="Telegraf Bold"/>
                <a:cs typeface="Telegraf Bold"/>
                <a:sym typeface="Telegraf Bold"/>
              </a:rPr>
              <a:t>Leverage Success and Plan for Future Expansion:</a:t>
            </a:r>
          </a:p>
          <a:p>
            <a:pPr marL="476746" lvl="1" indent="-238373" algn="l">
              <a:lnSpc>
                <a:spcPts val="3047"/>
              </a:lnSpc>
              <a:buFont typeface="Arial"/>
              <a:buChar char="•"/>
            </a:pPr>
            <a:r>
              <a:rPr lang="en-US" sz="2208" spc="216">
                <a:solidFill>
                  <a:srgbClr val="231F20"/>
                </a:solidFill>
                <a:latin typeface="Telegraf Bold"/>
                <a:ea typeface="Telegraf Bold"/>
                <a:cs typeface="Telegraf Bold"/>
                <a:sym typeface="Telegraf Bold"/>
              </a:rPr>
              <a:t>Given that Plan 1 has been a top performer before and after the 5G launch, and the new Plan 11 and Plan 12 have also shown strong results, the company should consider developing additional plans similar to these successful ones.</a:t>
            </a:r>
          </a:p>
          <a:p>
            <a:pPr algn="l">
              <a:lnSpc>
                <a:spcPts val="3047"/>
              </a:lnSpc>
            </a:pPr>
            <a:endParaRPr lang="en-US" sz="2208" spc="216">
              <a:solidFill>
                <a:srgbClr val="231F20"/>
              </a:solidFill>
              <a:latin typeface="Telegraf Bold"/>
              <a:ea typeface="Telegraf Bold"/>
              <a:cs typeface="Telegraf Bold"/>
              <a:sym typeface="Telegraf Bold"/>
            </a:endParaRPr>
          </a:p>
          <a:p>
            <a:pPr algn="l">
              <a:lnSpc>
                <a:spcPts val="3047"/>
              </a:lnSpc>
            </a:pPr>
            <a:r>
              <a:rPr lang="en-US" sz="2208" spc="216">
                <a:solidFill>
                  <a:srgbClr val="231F20"/>
                </a:solidFill>
                <a:latin typeface="Telegraf Bold"/>
                <a:ea typeface="Telegraf Bold"/>
                <a:cs typeface="Telegraf Bold"/>
                <a:sym typeface="Telegraf Bold"/>
              </a:rPr>
              <a:t>Address TUSU Changes:</a:t>
            </a:r>
          </a:p>
          <a:p>
            <a:pPr marL="476746" lvl="1" indent="-238373" algn="l">
              <a:lnSpc>
                <a:spcPts val="3047"/>
              </a:lnSpc>
              <a:buFont typeface="Arial"/>
              <a:buChar char="•"/>
            </a:pPr>
            <a:r>
              <a:rPr lang="en-US" sz="2208" spc="216">
                <a:solidFill>
                  <a:srgbClr val="231F20"/>
                </a:solidFill>
                <a:latin typeface="Telegraf Bold"/>
                <a:ea typeface="Telegraf Bold"/>
                <a:cs typeface="Telegraf Bold"/>
                <a:sym typeface="Telegraf Bold"/>
              </a:rPr>
              <a:t>While most cities have shown positive TUSU changes, Mumbai experienced a decline of -12.36%. Cities like Lucknow, Pune, and Jaipur have seen significant increases (over 50%). This discrepancy may be due to inadequate network coverage. The company should investigate these areas and develop targeted strategies to address coverage issues and improve overall performance.</a:t>
            </a:r>
          </a:p>
          <a:p>
            <a:pPr algn="l">
              <a:lnSpc>
                <a:spcPts val="3047"/>
              </a:lnSpc>
            </a:pPr>
            <a:endParaRPr lang="en-US" sz="2208" spc="216">
              <a:solidFill>
                <a:srgbClr val="231F20"/>
              </a:solidFill>
              <a:latin typeface="Telegraf Bold"/>
              <a:ea typeface="Telegraf Bold"/>
              <a:cs typeface="Telegraf Bold"/>
              <a:sym typeface="Telegraf Bold"/>
            </a:endParaRPr>
          </a:p>
        </p:txBody>
      </p:sp>
      <p:sp>
        <p:nvSpPr>
          <p:cNvPr id="6" name="TextBox 6"/>
          <p:cNvSpPr txBox="1"/>
          <p:nvPr/>
        </p:nvSpPr>
        <p:spPr>
          <a:xfrm>
            <a:off x="2275982" y="400639"/>
            <a:ext cx="15165455" cy="705580"/>
          </a:xfrm>
          <a:prstGeom prst="rect">
            <a:avLst/>
          </a:prstGeom>
        </p:spPr>
        <p:txBody>
          <a:bodyPr lIns="0" tIns="0" rIns="0" bIns="0" rtlCol="0" anchor="t">
            <a:spAutoFit/>
          </a:bodyPr>
          <a:lstStyle/>
          <a:p>
            <a:pPr algn="ctr">
              <a:lnSpc>
                <a:spcPts val="5705"/>
              </a:lnSpc>
            </a:pPr>
            <a:r>
              <a:rPr lang="en-US" sz="4134" spc="405">
                <a:solidFill>
                  <a:srgbClr val="231F20"/>
                </a:solidFill>
                <a:latin typeface="Oswald Bold"/>
                <a:ea typeface="Oswald Bold"/>
                <a:cs typeface="Oswald Bold"/>
                <a:sym typeface="Oswald Bold"/>
              </a:rPr>
              <a:t>RECOMMENDATIONS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1036</Words>
  <Application>Microsoft Office PowerPoint</Application>
  <PresentationFormat>Custom</PresentationFormat>
  <Paragraphs>82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Oswald Bold</vt:lpstr>
      <vt:lpstr>Montserrat Classic Bold</vt:lpstr>
      <vt:lpstr>Telegraf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WaveCoN</dc:title>
  <cp:lastModifiedBy>Aditya Gundaye</cp:lastModifiedBy>
  <cp:revision>2</cp:revision>
  <dcterms:created xsi:type="dcterms:W3CDTF">2006-08-16T00:00:00Z</dcterms:created>
  <dcterms:modified xsi:type="dcterms:W3CDTF">2024-08-19T05:58:26Z</dcterms:modified>
  <dc:identifier>DAGOA1pYH_s</dc:identifier>
</cp:coreProperties>
</file>