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sldIdLst>
    <p:sldId id="395" r:id="rId3"/>
    <p:sldId id="571" r:id="rId4"/>
    <p:sldId id="1098" r:id="rId5"/>
    <p:sldId id="1057" r:id="rId6"/>
    <p:sldId id="1104" r:id="rId7"/>
    <p:sldId id="1105" r:id="rId8"/>
    <p:sldId id="1106" r:id="rId9"/>
    <p:sldId id="1099" r:id="rId10"/>
    <p:sldId id="1100" r:id="rId11"/>
    <p:sldId id="1101" r:id="rId12"/>
    <p:sldId id="1102" r:id="rId13"/>
    <p:sldId id="11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E8DC"/>
    <a:srgbClr val="116D64"/>
    <a:srgbClr val="1CB4A6"/>
    <a:srgbClr val="C1F5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4660"/>
  </p:normalViewPr>
  <p:slideViewPr>
    <p:cSldViewPr snapToGrid="0">
      <p:cViewPr varScale="1">
        <p:scale>
          <a:sx n="79" d="100"/>
          <a:sy n="79" d="100"/>
        </p:scale>
        <p:origin x="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142CF-03AE-4089-991A-8682BB34BD1D}" type="datetimeFigureOut">
              <a:rPr lang="en-IN" smtClean="0"/>
              <a:t>05-03-2025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2C72-7FFA-4480-9391-380ADB93E4A6}" type="slidenum">
              <a:rPr lang="en-IN" smtClean="0"/>
              <a:t>‹#›</a:t>
            </a:fld>
            <a:endParaRPr lang="en-IN"/>
          </a:p>
        </p:txBody>
      </p:sp>
    </p:spTree>
    <p:extLst>
      <p:ext uri="{BB962C8B-B14F-4D97-AF65-F5344CB8AC3E}">
        <p14:creationId xmlns:p14="http://schemas.microsoft.com/office/powerpoint/2010/main" val="636457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F4571-6425-294C-8081-B66260843A9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2E8ED-CCBA-6149-3020-0428C3E67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21696B-8473-D844-40F6-BE0170E692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464747-F57D-CDD3-C41A-E383F0973456}"/>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3CE21F63-916A-DAEC-68C8-44BD3ABFE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FAD9E-30E9-0BF5-1080-338BACCF53D0}"/>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125846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F39E-BA6C-D9A6-501D-44F21CEFC7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4AF16D-F5B7-F8D1-10E2-657397354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5E56B-5948-2F56-6B21-B904A53085D3}"/>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31EC95E6-EBE3-E7D7-ABE9-5EBCD41E5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3B8691-3142-90A5-0996-6B67862D8D98}"/>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240472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F1912-EBF1-5FC8-944A-0EC599F2DF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34EDA2-FBB9-C495-F7F0-951FCED4D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DF179D-E966-FAA5-6B26-7AF820BDA035}"/>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C098D9BB-59AE-4533-FB04-2E226AB6A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B43F3-5CBE-EEDC-A83E-AE92739639FC}"/>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2098476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r. Saeed Fa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50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aee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90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95A-B014-0051-CB72-5D98FADD4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7D0F31-2690-4463-60EE-7755969EC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3FEBFE-CB09-788F-205A-BB5466EDD7E9}"/>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617AFBF0-A510-3E4A-B5EC-E328E6B39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E1B4A-9435-4506-AA37-CD48FC438AB5}"/>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1352232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F2EB-DEC7-9F1E-62B6-6B6BE143A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7D22F8-7110-E80C-D81E-01258022F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E6A43A-9157-5980-0DFF-EA581A847142}"/>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8B803071-D31E-1866-0E51-1718747CF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C7BF2-23BD-3144-BB50-8338A8A0E96E}"/>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86961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9240-E039-DB64-89CD-481F5B0C5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1459E9-4917-90B9-6D9B-AC07C89176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088943-5426-FCC1-C636-62E2A521DE49}"/>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521571A2-F424-73AF-0842-B3D0AD770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0AF32C-9A75-917E-B443-05B7F00A7816}"/>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384660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7998-4C96-5707-5E07-426FF8F36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7DE6EE-339D-13E8-31DE-5A3536437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C6A27E-2B70-6CA7-FEC2-75153752CE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009FDE-8DA7-4C94-65BA-A15A74F46787}"/>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6" name="Footer Placeholder 5">
            <a:extLst>
              <a:ext uri="{FF2B5EF4-FFF2-40B4-BE49-F238E27FC236}">
                <a16:creationId xmlns:a16="http://schemas.microsoft.com/office/drawing/2014/main" id="{832F67D0-5355-09CD-CBA2-B69F975D8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1E301-9B5A-B560-F005-D04DC4438DFD}"/>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372169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34DF-6A1B-5323-F7F9-21AB4C7E59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53956-E0F0-3407-D38A-C5D0B63E8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DC89F4-4A13-0722-CFCF-B7DE30B8A7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24E260-9C34-B66B-EFC7-7065C286D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F6E6E-F291-CD97-F01E-8E1417D120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85605E-A457-6C29-D85B-5B29F8FE2AF0}"/>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8" name="Footer Placeholder 7">
            <a:extLst>
              <a:ext uri="{FF2B5EF4-FFF2-40B4-BE49-F238E27FC236}">
                <a16:creationId xmlns:a16="http://schemas.microsoft.com/office/drawing/2014/main" id="{F758C78C-A4E2-5916-46FF-77F96A404A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CF511-85ED-7147-9B1B-A86D340F59B9}"/>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532755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B0D3-6683-E51B-58C2-7BBBCA911E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E54091-05C3-7CF7-0F2E-5385B7DF1EE0}"/>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4" name="Footer Placeholder 3">
            <a:extLst>
              <a:ext uri="{FF2B5EF4-FFF2-40B4-BE49-F238E27FC236}">
                <a16:creationId xmlns:a16="http://schemas.microsoft.com/office/drawing/2014/main" id="{EDDE378D-12C3-1F24-A72D-9B0E652F8B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29CED5-71E8-6AED-53E3-D626A7B73BD4}"/>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21301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D9D-242B-2F88-4381-471EE86E7D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7B5D90-FCCA-298D-4710-311DE65C2C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B09BE-ACA5-C8CD-BBE3-9D1252DA8988}"/>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C4765845-D25E-6104-3473-B8CC28870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477B2-2DA6-033D-585F-4C0D2D065AB3}"/>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731450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A6794-2125-7B40-C3D2-70B6C029EDF3}"/>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3" name="Footer Placeholder 2">
            <a:extLst>
              <a:ext uri="{FF2B5EF4-FFF2-40B4-BE49-F238E27FC236}">
                <a16:creationId xmlns:a16="http://schemas.microsoft.com/office/drawing/2014/main" id="{F1AB3F6B-F8A3-29E9-A70F-1DBABA19D7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2588A1-E503-B3C3-A8A3-9223920F695C}"/>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1990362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E891-BD4A-AE4E-4706-183BFE0E1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CD4C49-3739-C03C-7FC3-1C50A64C3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37D4FE-D728-BC08-DEA3-226121C0B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BFA99-3E51-CE24-9568-EB9456E15F4F}"/>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6" name="Footer Placeholder 5">
            <a:extLst>
              <a:ext uri="{FF2B5EF4-FFF2-40B4-BE49-F238E27FC236}">
                <a16:creationId xmlns:a16="http://schemas.microsoft.com/office/drawing/2014/main" id="{C2DDB6EC-63C7-0E10-641D-2976F5FAB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18CD12-0081-9673-5CC6-5A7DB502926A}"/>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3962167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5527-CD79-5871-B3D1-CDF133E96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CB0966-AAE3-1069-5A24-106F905DC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244565-E644-D4F8-5C61-0C77B6BCA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61AE4-4D68-FD5C-F5C3-72B2B9247E35}"/>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6" name="Footer Placeholder 5">
            <a:extLst>
              <a:ext uri="{FF2B5EF4-FFF2-40B4-BE49-F238E27FC236}">
                <a16:creationId xmlns:a16="http://schemas.microsoft.com/office/drawing/2014/main" id="{6FC20146-1CCB-CEF0-E835-B18406A85D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D7B1ED-87A5-DEBF-FB98-E36A51E3B16E}"/>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1761393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2314-B28F-C20E-7584-C9E078D3C2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D54599-61AB-D6A2-F7BE-EBDD3E7A0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6A5A3-4F85-C75E-9B9B-5708BF7EA46E}"/>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C6B41E7E-64C4-D8F0-CE53-4503F1216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1FBDB-26D5-5E7B-6F7B-0EE94BFAD31D}"/>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3316505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E34C2-32FD-A252-820B-01280033B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74400-5B90-24A9-50C2-51BE59F22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FF9FC-736A-CA17-F987-332CAE99F103}"/>
              </a:ext>
            </a:extLst>
          </p:cNvPr>
          <p:cNvSpPr>
            <a:spLocks noGrp="1"/>
          </p:cNvSpPr>
          <p:nvPr>
            <p:ph type="dt" sz="half" idx="10"/>
          </p:nvPr>
        </p:nvSpPr>
        <p:spPr/>
        <p:txBody>
          <a:body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43983B1E-8CD4-4D7C-C4B0-638D99FE2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25F7A-549D-9BD7-D507-4C0A541CDD0D}"/>
              </a:ext>
            </a:extLst>
          </p:cNvPr>
          <p:cNvSpPr>
            <a:spLocks noGrp="1"/>
          </p:cNvSpPr>
          <p:nvPr>
            <p:ph type="sldNum" sz="quarter" idx="12"/>
          </p:nvPr>
        </p:nvSpPr>
        <p:spPr/>
        <p:txBody>
          <a:bodyPr/>
          <a:lstStyle/>
          <a:p>
            <a:fld id="{45A2D548-2258-49D1-98A0-AC57D3DF1CEB}" type="slidenum">
              <a:rPr lang="en-IN" smtClean="0"/>
              <a:t>‹#›</a:t>
            </a:fld>
            <a:endParaRPr lang="en-IN"/>
          </a:p>
        </p:txBody>
      </p:sp>
    </p:spTree>
    <p:extLst>
      <p:ext uri="{BB962C8B-B14F-4D97-AF65-F5344CB8AC3E}">
        <p14:creationId xmlns:p14="http://schemas.microsoft.com/office/powerpoint/2010/main" val="324827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7C1D-A34C-AD15-ED2B-8CD37A5AD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0DAFED-8FF2-3DCC-4713-214DD5BC3A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187C33-0A87-676C-22D6-1EBDECB5F66A}"/>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340593D8-F797-07C4-F105-44AF05F62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73EC0-E088-3A3A-3408-C5C4FE03FED4}"/>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12432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45F5E-FACF-53D1-D435-CAADF57C3A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71739E-5BB7-0B1B-5E2A-91BE02069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9AFC06-AD1D-2DB4-7CED-523A3E26B1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002D4A-B8AB-FB8A-3A76-43D23C5DF50A}"/>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6" name="Footer Placeholder 5">
            <a:extLst>
              <a:ext uri="{FF2B5EF4-FFF2-40B4-BE49-F238E27FC236}">
                <a16:creationId xmlns:a16="http://schemas.microsoft.com/office/drawing/2014/main" id="{C112A295-1457-BE15-4D47-D13C0649A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F8176A-995D-6B04-2DDD-C88F56D68799}"/>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177457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6F33-1AFF-29CD-A90D-1FC899150F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44AF19-865C-9CB8-532C-8431C467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BE1DB-CC98-A2B6-F1D0-CDE658CBE5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24A34-1E2E-A434-4C4B-AFB8D014A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36A6F7-A233-EA71-F856-5A7335ECD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72D2B6-5903-9207-76AA-72797C5C8C4B}"/>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8" name="Footer Placeholder 7">
            <a:extLst>
              <a:ext uri="{FF2B5EF4-FFF2-40B4-BE49-F238E27FC236}">
                <a16:creationId xmlns:a16="http://schemas.microsoft.com/office/drawing/2014/main" id="{2B9C8E44-E9D4-9909-5C1B-CB2B2DB370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2346C1-2318-76F3-A595-B208204A9804}"/>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158758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8277-0178-C853-6BC8-BCB0FBE02E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CF5C2-261A-F8D0-CD4F-40F5DAD069A0}"/>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4" name="Footer Placeholder 3">
            <a:extLst>
              <a:ext uri="{FF2B5EF4-FFF2-40B4-BE49-F238E27FC236}">
                <a16:creationId xmlns:a16="http://schemas.microsoft.com/office/drawing/2014/main" id="{DE2F1619-1B03-3AEF-B9C9-8F9B1FD5B8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CC325-276F-F86D-4B0E-633AA41F44B1}"/>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41287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6DBB3-5C6E-284C-E05D-7B74806BE396}"/>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3" name="Footer Placeholder 2">
            <a:extLst>
              <a:ext uri="{FF2B5EF4-FFF2-40B4-BE49-F238E27FC236}">
                <a16:creationId xmlns:a16="http://schemas.microsoft.com/office/drawing/2014/main" id="{6FAAB35E-5504-267F-0C21-F222FFE2C7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E85C2C-872F-80EE-96E8-18EDC14F7FF8}"/>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688372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2554-F958-A5CB-2F72-A1EE92DD8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571B2E-726F-9947-6769-FB6855604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8F1461-0337-61F0-FF8A-4AF28184BF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AF7BE-028C-215D-B882-7ADD75EEB4B7}"/>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6" name="Footer Placeholder 5">
            <a:extLst>
              <a:ext uri="{FF2B5EF4-FFF2-40B4-BE49-F238E27FC236}">
                <a16:creationId xmlns:a16="http://schemas.microsoft.com/office/drawing/2014/main" id="{C888DB9D-BB5B-2838-582D-DFB6B7493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44EC9-3EE5-082C-3F51-ED3F71A70BBA}"/>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21399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165C-EB11-0983-D36E-CCC5349FC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C9BBE8-ABDE-3C6A-52EB-6C162CEFD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D9513A-2FA2-922A-0FB4-4F577ECE2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D22C0-3DAF-4840-5BE8-11EE70962D50}"/>
              </a:ext>
            </a:extLst>
          </p:cNvPr>
          <p:cNvSpPr>
            <a:spLocks noGrp="1"/>
          </p:cNvSpPr>
          <p:nvPr>
            <p:ph type="dt" sz="half" idx="10"/>
          </p:nvPr>
        </p:nvSpPr>
        <p:spPr/>
        <p:txBody>
          <a:bodyPr/>
          <a:lstStyle/>
          <a:p>
            <a:fld id="{0F1968C5-C636-41FA-B146-17056BC10544}" type="datetimeFigureOut">
              <a:rPr lang="en-IN" smtClean="0"/>
              <a:t>05-03-2025</a:t>
            </a:fld>
            <a:endParaRPr lang="en-IN"/>
          </a:p>
        </p:txBody>
      </p:sp>
      <p:sp>
        <p:nvSpPr>
          <p:cNvPr id="6" name="Footer Placeholder 5">
            <a:extLst>
              <a:ext uri="{FF2B5EF4-FFF2-40B4-BE49-F238E27FC236}">
                <a16:creationId xmlns:a16="http://schemas.microsoft.com/office/drawing/2014/main" id="{419405DB-3ED5-DF74-131A-395FEF48C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5D0138-711F-BB2F-8B62-AE9773461634}"/>
              </a:ext>
            </a:extLst>
          </p:cNvPr>
          <p:cNvSpPr>
            <a:spLocks noGrp="1"/>
          </p:cNvSpPr>
          <p:nvPr>
            <p:ph type="sldNum" sz="quarter" idx="12"/>
          </p:nvPr>
        </p:nvSpPr>
        <p:spPr/>
        <p:txBody>
          <a:bodyPr/>
          <a:lstStyle/>
          <a:p>
            <a:fld id="{3D9F26BA-C9DA-4FBB-8B9D-1FDA74A4E165}" type="slidenum">
              <a:rPr lang="en-IN" smtClean="0"/>
              <a:t>‹#›</a:t>
            </a:fld>
            <a:endParaRPr lang="en-IN"/>
          </a:p>
        </p:txBody>
      </p:sp>
    </p:spTree>
    <p:extLst>
      <p:ext uri="{BB962C8B-B14F-4D97-AF65-F5344CB8AC3E}">
        <p14:creationId xmlns:p14="http://schemas.microsoft.com/office/powerpoint/2010/main" val="2431316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45F99-243B-BEF5-F4E0-631CDC6E18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A3087-4664-1D79-D246-11C0B5A8D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A946E-AC5A-182D-E572-B59F81FF6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1968C5-C636-41FA-B146-17056BC10544}" type="datetimeFigureOut">
              <a:rPr lang="en-IN" smtClean="0"/>
              <a:t>05-03-2025</a:t>
            </a:fld>
            <a:endParaRPr lang="en-IN"/>
          </a:p>
        </p:txBody>
      </p:sp>
      <p:sp>
        <p:nvSpPr>
          <p:cNvPr id="5" name="Footer Placeholder 4">
            <a:extLst>
              <a:ext uri="{FF2B5EF4-FFF2-40B4-BE49-F238E27FC236}">
                <a16:creationId xmlns:a16="http://schemas.microsoft.com/office/drawing/2014/main" id="{91E668C8-CFC0-69F2-D51F-4CAC56A6B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B3D92A6-711E-5523-8B17-77B4EDBD7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9F26BA-C9DA-4FBB-8B9D-1FDA74A4E165}" type="slidenum">
              <a:rPr lang="en-IN" smtClean="0"/>
              <a:t>‹#›</a:t>
            </a:fld>
            <a:endParaRPr lang="en-IN"/>
          </a:p>
        </p:txBody>
      </p:sp>
    </p:spTree>
    <p:extLst>
      <p:ext uri="{BB962C8B-B14F-4D97-AF65-F5344CB8AC3E}">
        <p14:creationId xmlns:p14="http://schemas.microsoft.com/office/powerpoint/2010/main" val="753846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0CEC6-66B4-E8C0-6E2D-E4759ECEB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8460A1-E0BE-0F37-6D8A-89CE95EE8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5DB91-FF7C-E2BC-D269-327CBDE3F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BE8CF9-4DBC-414D-82B1-CD69C3AC3E2F}" type="datetimeFigureOut">
              <a:rPr lang="en-IN" smtClean="0"/>
              <a:t>05-03-2025</a:t>
            </a:fld>
            <a:endParaRPr lang="en-IN"/>
          </a:p>
        </p:txBody>
      </p:sp>
      <p:sp>
        <p:nvSpPr>
          <p:cNvPr id="5" name="Footer Placeholder 4">
            <a:extLst>
              <a:ext uri="{FF2B5EF4-FFF2-40B4-BE49-F238E27FC236}">
                <a16:creationId xmlns:a16="http://schemas.microsoft.com/office/drawing/2014/main" id="{E7273A6B-0D3B-FF64-CEB8-21DEAC49E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319D8B7-D8DE-3D21-F64A-0CB81C9F9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A2D548-2258-49D1-98A0-AC57D3DF1CEB}" type="slidenum">
              <a:rPr lang="en-IN" smtClean="0"/>
              <a:t>‹#›</a:t>
            </a:fld>
            <a:endParaRPr lang="en-IN"/>
          </a:p>
        </p:txBody>
      </p:sp>
    </p:spTree>
    <p:extLst>
      <p:ext uri="{BB962C8B-B14F-4D97-AF65-F5344CB8AC3E}">
        <p14:creationId xmlns:p14="http://schemas.microsoft.com/office/powerpoint/2010/main" val="402403552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r.ntu.edu.sg/bitstream/10356/170010/2/Roy_2023_J._Phys._Energy_5_034005.pdf#:~:text=high,convex%20hull%2C%20heat%20of%20forma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www.sciencedirect.com/topics/physics-and-astronomy/mxen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EFA433-8199-4D60-8328-B3C2E966D23E}"/>
              </a:ext>
            </a:extLst>
          </p:cNvPr>
          <p:cNvSpPr>
            <a:spLocks noGrp="1"/>
          </p:cNvSpPr>
          <p:nvPr>
            <p:ph type="subTitle" idx="1"/>
          </p:nvPr>
        </p:nvSpPr>
        <p:spPr>
          <a:xfrm>
            <a:off x="3191033" y="2383072"/>
            <a:ext cx="5362461" cy="1534175"/>
          </a:xfrm>
          <a:prstGeom prst="rect">
            <a:avLst/>
          </a:prstGeom>
        </p:spPr>
        <p:txBody>
          <a:bodyPr>
            <a:noAutofit/>
          </a:bodyPr>
          <a:lstStyle/>
          <a:p>
            <a:pPr>
              <a:lnSpc>
                <a:spcPct val="120000"/>
              </a:lnSpc>
              <a:spcBef>
                <a:spcPts val="0"/>
              </a:spcBef>
              <a:buClr>
                <a:srgbClr val="0183B7"/>
              </a:buClr>
              <a:defRPr/>
            </a:pPr>
            <a:r>
              <a:rPr lang="en-US" sz="2800" kern="0" dirty="0">
                <a:solidFill>
                  <a:srgbClr val="000000"/>
                </a:solidFill>
                <a:latin typeface="Brush Script MT" panose="03060802040406070304" pitchFamily="66" charset="0"/>
                <a:cs typeface="Arial"/>
              </a:rPr>
              <a:t>By</a:t>
            </a:r>
          </a:p>
          <a:p>
            <a:pPr>
              <a:lnSpc>
                <a:spcPct val="120000"/>
              </a:lnSpc>
              <a:spcBef>
                <a:spcPts val="0"/>
              </a:spcBef>
              <a:buClr>
                <a:srgbClr val="0183B7"/>
              </a:buClr>
              <a:defRPr/>
            </a:pPr>
            <a:r>
              <a:rPr lang="en-US" b="1" kern="0" dirty="0">
                <a:solidFill>
                  <a:srgbClr val="000000"/>
                </a:solidFill>
                <a:latin typeface="Arial"/>
                <a:cs typeface="Arial"/>
              </a:rPr>
              <a:t>Priyanka Singh </a:t>
            </a:r>
          </a:p>
          <a:p>
            <a:pPr>
              <a:lnSpc>
                <a:spcPct val="120000"/>
              </a:lnSpc>
              <a:spcBef>
                <a:spcPts val="0"/>
              </a:spcBef>
              <a:buClr>
                <a:srgbClr val="0183B7"/>
              </a:buClr>
              <a:defRPr/>
            </a:pPr>
            <a:r>
              <a:rPr lang="en-US" sz="1400" b="1" kern="0" dirty="0">
                <a:latin typeface="Arial"/>
                <a:cs typeface="Arial"/>
              </a:rPr>
              <a:t>Graduate Student</a:t>
            </a:r>
          </a:p>
          <a:p>
            <a:pPr>
              <a:lnSpc>
                <a:spcPct val="120000"/>
              </a:lnSpc>
              <a:spcBef>
                <a:spcPts val="0"/>
              </a:spcBef>
              <a:buClr>
                <a:srgbClr val="0183B7"/>
              </a:buClr>
              <a:defRPr/>
            </a:pPr>
            <a:r>
              <a:rPr lang="en-US" sz="1400" b="1" kern="0" dirty="0">
                <a:latin typeface="Arial"/>
                <a:cs typeface="Arial"/>
              </a:rPr>
              <a:t>Department of Aerospace and Mechanical Engineering</a:t>
            </a:r>
          </a:p>
          <a:p>
            <a:pPr>
              <a:lnSpc>
                <a:spcPct val="120000"/>
              </a:lnSpc>
              <a:spcBef>
                <a:spcPts val="0"/>
              </a:spcBef>
              <a:buClr>
                <a:srgbClr val="0183B7"/>
              </a:buClr>
              <a:defRPr/>
            </a:pPr>
            <a:r>
              <a:rPr lang="en-US" sz="1400" b="1" kern="0" dirty="0">
                <a:latin typeface="Arial"/>
                <a:cs typeface="Arial"/>
              </a:rPr>
              <a:t>PhD supervisor: Dr. Majid Beidaghi</a:t>
            </a:r>
          </a:p>
          <a:p>
            <a:pPr>
              <a:lnSpc>
                <a:spcPct val="120000"/>
              </a:lnSpc>
              <a:spcBef>
                <a:spcPts val="0"/>
              </a:spcBef>
              <a:buClr>
                <a:srgbClr val="0183B7"/>
              </a:buClr>
              <a:defRPr/>
            </a:pPr>
            <a:endParaRPr lang="en-US" sz="1400" b="1" kern="0" dirty="0">
              <a:solidFill>
                <a:prstClr val="black"/>
              </a:solidFill>
              <a:latin typeface="Arial"/>
              <a:cs typeface="Arial"/>
            </a:endParaRPr>
          </a:p>
          <a:p>
            <a:pPr>
              <a:lnSpc>
                <a:spcPct val="120000"/>
              </a:lnSpc>
              <a:spcBef>
                <a:spcPts val="0"/>
              </a:spcBef>
              <a:buClr>
                <a:srgbClr val="0183B7"/>
              </a:buClr>
              <a:defRPr/>
            </a:pPr>
            <a:endParaRPr lang="en-US" sz="1400" b="1" kern="0" dirty="0">
              <a:solidFill>
                <a:prstClr val="black"/>
              </a:solidFill>
              <a:latin typeface="Arial"/>
              <a:cs typeface="Arial"/>
            </a:endParaRPr>
          </a:p>
          <a:p>
            <a:pPr>
              <a:lnSpc>
                <a:spcPct val="120000"/>
              </a:lnSpc>
              <a:spcBef>
                <a:spcPts val="0"/>
              </a:spcBef>
              <a:buClr>
                <a:srgbClr val="0183B7"/>
              </a:buClr>
              <a:defRPr/>
            </a:pPr>
            <a:endParaRPr lang="en-US" sz="1400" b="1" kern="0" dirty="0">
              <a:solidFill>
                <a:srgbClr val="777777"/>
              </a:solidFill>
              <a:latin typeface="Arial"/>
              <a:cs typeface="Arial"/>
            </a:endParaRPr>
          </a:p>
        </p:txBody>
      </p:sp>
      <p:pic>
        <p:nvPicPr>
          <p:cNvPr id="1026" name="Picture 2" descr="Logo | University of Arizona Brand Resources">
            <a:extLst>
              <a:ext uri="{FF2B5EF4-FFF2-40B4-BE49-F238E27FC236}">
                <a16:creationId xmlns:a16="http://schemas.microsoft.com/office/drawing/2014/main" id="{DE311BFA-869F-2ACF-C4C7-9B288108D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37" y="6028725"/>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2B989AC-B3F7-76C6-1ED8-22715735039D}"/>
              </a:ext>
            </a:extLst>
          </p:cNvPr>
          <p:cNvSpPr/>
          <p:nvPr/>
        </p:nvSpPr>
        <p:spPr>
          <a:xfrm>
            <a:off x="84337" y="102514"/>
            <a:ext cx="11968233" cy="671209"/>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prstClr val="white"/>
                </a:solidFill>
                <a:latin typeface="Arial" panose="020B0604020202020204" pitchFamily="34" charset="0"/>
                <a:cs typeface="Arial" panose="020B0604020202020204" pitchFamily="34" charset="0"/>
              </a:rPr>
              <a:t>AME </a:t>
            </a:r>
            <a:r>
              <a:rPr kumimoji="0" lang="en-US"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596</a:t>
            </a:r>
          </a:p>
        </p:txBody>
      </p:sp>
      <p:sp>
        <p:nvSpPr>
          <p:cNvPr id="7" name="Rectangle 6">
            <a:extLst>
              <a:ext uri="{FF2B5EF4-FFF2-40B4-BE49-F238E27FC236}">
                <a16:creationId xmlns:a16="http://schemas.microsoft.com/office/drawing/2014/main" id="{F01BF083-B87D-3FBC-CE76-E150BE8A0F08}"/>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6D058DC1-AA99-E102-80A2-A88A3568FE92}"/>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16D13-FF6B-235D-756F-78EF73558932}"/>
              </a:ext>
            </a:extLst>
          </p:cNvPr>
          <p:cNvSpPr txBox="1"/>
          <p:nvPr/>
        </p:nvSpPr>
        <p:spPr>
          <a:xfrm>
            <a:off x="1469292" y="2602524"/>
            <a:ext cx="9667630" cy="2031325"/>
          </a:xfrm>
          <a:prstGeom prst="rect">
            <a:avLst/>
          </a:prstGeom>
          <a:noFill/>
        </p:spPr>
        <p:txBody>
          <a:bodyPr wrap="square" rtlCol="0">
            <a:spAutoFit/>
          </a:bodyPr>
          <a:lstStyle/>
          <a:p>
            <a:r>
              <a:rPr lang="en-US" dirty="0"/>
              <a:t>As an example, consider one MXene: </a:t>
            </a:r>
            <a:r>
              <a:rPr lang="en-US" b="1" dirty="0"/>
              <a:t>Y–Sc–C–Cl–OCN</a:t>
            </a:r>
            <a:r>
              <a:rPr lang="en-US" dirty="0"/>
              <a:t>. Its band gap at the G₀W₀ level is about </a:t>
            </a:r>
            <a:r>
              <a:rPr lang="en-US" b="1" dirty="0"/>
              <a:t>3.40 eV</a:t>
            </a:r>
            <a:r>
              <a:rPr lang="en-US" dirty="0"/>
              <a:t>, whereas PBE predicts only about </a:t>
            </a:r>
            <a:r>
              <a:rPr lang="en-US" b="1" dirty="0"/>
              <a:t>0.88 eV</a:t>
            </a:r>
            <a:r>
              <a:rPr lang="en-US" dirty="0"/>
              <a:t>​file-</a:t>
            </a:r>
            <a:r>
              <a:rPr lang="en-US" dirty="0" err="1"/>
              <a:t>xkszpppdktxvbbwodfdchp</a:t>
            </a:r>
            <a:endParaRPr lang="en-US" dirty="0"/>
          </a:p>
          <a:p>
            <a:r>
              <a:rPr lang="en-US" dirty="0"/>
              <a:t>. Many </a:t>
            </a:r>
            <a:r>
              <a:rPr lang="en-US" dirty="0" err="1"/>
              <a:t>MXenes</a:t>
            </a:r>
            <a:r>
              <a:rPr lang="en-US" dirty="0"/>
              <a:t> in the dataset show this pattern of severe underestimation – PBE often gives band gaps that are only a fraction of the true GW gaps​file-</a:t>
            </a:r>
            <a:r>
              <a:rPr lang="en-US" dirty="0" err="1"/>
              <a:t>xkszpppdktxvbbwodfdchp</a:t>
            </a:r>
            <a:endParaRPr lang="en-US" dirty="0"/>
          </a:p>
          <a:p>
            <a:r>
              <a:rPr lang="en-US" dirty="0"/>
              <a:t>. The poor correlation means a simple linear correction to PBE gaps would not suffice; hence the need for a machine learning model to learn the relationship between material features and the GW gap.</a:t>
            </a:r>
            <a:endParaRPr lang="en-IN" dirty="0"/>
          </a:p>
        </p:txBody>
      </p:sp>
    </p:spTree>
    <p:extLst>
      <p:ext uri="{BB962C8B-B14F-4D97-AF65-F5344CB8AC3E}">
        <p14:creationId xmlns:p14="http://schemas.microsoft.com/office/powerpoint/2010/main" val="419608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C6E0D1-DAB1-A7FD-CEE0-B50902DB99D6}"/>
              </a:ext>
            </a:extLst>
          </p:cNvPr>
          <p:cNvSpPr txBox="1"/>
          <p:nvPr/>
        </p:nvSpPr>
        <p:spPr>
          <a:xfrm>
            <a:off x="750277" y="2188307"/>
            <a:ext cx="11017696" cy="2031325"/>
          </a:xfrm>
          <a:prstGeom prst="rect">
            <a:avLst/>
          </a:prstGeom>
          <a:noFill/>
        </p:spPr>
        <p:txBody>
          <a:bodyPr wrap="none" rtlCol="0">
            <a:spAutoFit/>
          </a:bodyPr>
          <a:lstStyle/>
          <a:p>
            <a:r>
              <a:rPr lang="en-US" dirty="0"/>
              <a:t>PBE stands for </a:t>
            </a:r>
            <a:r>
              <a:rPr lang="en-US" b="1" dirty="0"/>
              <a:t>Perdew–Burke–</a:t>
            </a:r>
            <a:r>
              <a:rPr lang="en-US" b="1" dirty="0" err="1"/>
              <a:t>Ernzerhof</a:t>
            </a:r>
            <a:r>
              <a:rPr lang="en-US" dirty="0"/>
              <a:t>, referring to the developers of a widely used exchange-correlation </a:t>
            </a:r>
          </a:p>
          <a:p>
            <a:r>
              <a:rPr lang="en-US" dirty="0"/>
              <a:t>functional in density functional theory (DFT). Introduced in 1996 by John P. Perdew, Kieron Burke, and Matthias</a:t>
            </a:r>
          </a:p>
          <a:p>
            <a:r>
              <a:rPr lang="en-US" dirty="0"/>
              <a:t> </a:t>
            </a:r>
            <a:r>
              <a:rPr lang="en-US" dirty="0" err="1"/>
              <a:t>Ernzerhof</a:t>
            </a:r>
            <a:r>
              <a:rPr lang="en-US" dirty="0"/>
              <a:t>, the PBE functional is a type of generalized gradient approximation (GGA) that improves upon the</a:t>
            </a:r>
          </a:p>
          <a:p>
            <a:r>
              <a:rPr lang="en-US" dirty="0"/>
              <a:t> local density approximation (LDA) by incorporating the gradient of the electron density. This enhancement </a:t>
            </a:r>
          </a:p>
          <a:p>
            <a:r>
              <a:rPr lang="en-US" dirty="0"/>
              <a:t>allows for more accurate modeling of electronic systems, making PBE popular in computational chemistry</a:t>
            </a:r>
          </a:p>
          <a:p>
            <a:r>
              <a:rPr lang="en-US" dirty="0"/>
              <a:t> and materials science due to its reasonable</a:t>
            </a:r>
          </a:p>
          <a:p>
            <a:r>
              <a:rPr lang="en-US" dirty="0"/>
              <a:t> accuracy across a broad range of systems without relying on empirical parameters</a:t>
            </a:r>
            <a:endParaRPr lang="en-IN" dirty="0"/>
          </a:p>
        </p:txBody>
      </p:sp>
      <p:sp>
        <p:nvSpPr>
          <p:cNvPr id="4" name="TextBox 3">
            <a:extLst>
              <a:ext uri="{FF2B5EF4-FFF2-40B4-BE49-F238E27FC236}">
                <a16:creationId xmlns:a16="http://schemas.microsoft.com/office/drawing/2014/main" id="{0DD08B89-2CA5-43D1-9980-A7440C2FEAAB}"/>
              </a:ext>
            </a:extLst>
          </p:cNvPr>
          <p:cNvSpPr txBox="1"/>
          <p:nvPr/>
        </p:nvSpPr>
        <p:spPr>
          <a:xfrm>
            <a:off x="468923" y="4754657"/>
            <a:ext cx="6096000" cy="369332"/>
          </a:xfrm>
          <a:prstGeom prst="rect">
            <a:avLst/>
          </a:prstGeom>
          <a:noFill/>
        </p:spPr>
        <p:txBody>
          <a:bodyPr wrap="square">
            <a:spAutoFit/>
          </a:bodyPr>
          <a:lstStyle/>
          <a:p>
            <a:r>
              <a:rPr lang="en-US" b="1"/>
              <a:t>Generating an Initial Dataset without Direct Data</a:t>
            </a:r>
            <a:endParaRPr lang="en-US" b="1" dirty="0"/>
          </a:p>
        </p:txBody>
      </p:sp>
      <p:sp>
        <p:nvSpPr>
          <p:cNvPr id="5" name="TextBox 4">
            <a:extLst>
              <a:ext uri="{FF2B5EF4-FFF2-40B4-BE49-F238E27FC236}">
                <a16:creationId xmlns:a16="http://schemas.microsoft.com/office/drawing/2014/main" id="{668D2089-14D4-C434-984C-4C994BC03629}"/>
              </a:ext>
            </a:extLst>
          </p:cNvPr>
          <p:cNvSpPr txBox="1"/>
          <p:nvPr/>
        </p:nvSpPr>
        <p:spPr>
          <a:xfrm>
            <a:off x="750277" y="5056554"/>
            <a:ext cx="3557192" cy="369332"/>
          </a:xfrm>
          <a:prstGeom prst="rect">
            <a:avLst/>
          </a:prstGeom>
          <a:noFill/>
        </p:spPr>
        <p:txBody>
          <a:bodyPr wrap="none" rtlCol="0">
            <a:spAutoFit/>
          </a:bodyPr>
          <a:lstStyle/>
          <a:p>
            <a:r>
              <a:rPr lang="en-IN" b="1"/>
              <a:t>Literature and Database Mining:</a:t>
            </a:r>
            <a:r>
              <a:rPr lang="en-IN"/>
              <a:t> </a:t>
            </a:r>
          </a:p>
        </p:txBody>
      </p:sp>
      <p:sp>
        <p:nvSpPr>
          <p:cNvPr id="6" name="TextBox 5">
            <a:extLst>
              <a:ext uri="{FF2B5EF4-FFF2-40B4-BE49-F238E27FC236}">
                <a16:creationId xmlns:a16="http://schemas.microsoft.com/office/drawing/2014/main" id="{5C6BF8E8-C0D0-DCBA-EDED-94D1C26C3AB5}"/>
              </a:ext>
            </a:extLst>
          </p:cNvPr>
          <p:cNvSpPr txBox="1"/>
          <p:nvPr/>
        </p:nvSpPr>
        <p:spPr>
          <a:xfrm>
            <a:off x="2117969" y="5775569"/>
            <a:ext cx="2778646" cy="369332"/>
          </a:xfrm>
          <a:prstGeom prst="rect">
            <a:avLst/>
          </a:prstGeom>
          <a:noFill/>
        </p:spPr>
        <p:txBody>
          <a:bodyPr wrap="none" rtlCol="0">
            <a:spAutoFit/>
          </a:bodyPr>
          <a:lstStyle/>
          <a:p>
            <a:r>
              <a:rPr lang="en-IN" b="1"/>
              <a:t>Diverse Initial Sampling:</a:t>
            </a:r>
            <a:r>
              <a:rPr lang="en-IN"/>
              <a:t> </a:t>
            </a:r>
          </a:p>
        </p:txBody>
      </p:sp>
    </p:spTree>
    <p:extLst>
      <p:ext uri="{BB962C8B-B14F-4D97-AF65-F5344CB8AC3E}">
        <p14:creationId xmlns:p14="http://schemas.microsoft.com/office/powerpoint/2010/main" val="281070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9BC66-5600-9866-CD99-80B66B2507D0}"/>
              </a:ext>
            </a:extLst>
          </p:cNvPr>
          <p:cNvSpPr txBox="1"/>
          <p:nvPr/>
        </p:nvSpPr>
        <p:spPr>
          <a:xfrm>
            <a:off x="262993" y="2172676"/>
            <a:ext cx="11666014" cy="3139321"/>
          </a:xfrm>
          <a:prstGeom prst="rect">
            <a:avLst/>
          </a:prstGeom>
          <a:noFill/>
        </p:spPr>
        <p:txBody>
          <a:bodyPr wrap="none" rtlCol="0">
            <a:spAutoFit/>
          </a:bodyPr>
          <a:lstStyle/>
          <a:p>
            <a:r>
              <a:rPr lang="en-US" b="1" dirty="0"/>
              <a:t>Gather Proxy Data &amp; Features:</a:t>
            </a:r>
            <a:r>
              <a:rPr lang="en-US" dirty="0"/>
              <a:t> Start by assembling a small but information-rich dataset. </a:t>
            </a:r>
          </a:p>
          <a:p>
            <a:r>
              <a:rPr lang="en-US" dirty="0"/>
              <a:t>Use literature and databases to find any known properties of </a:t>
            </a:r>
            <a:r>
              <a:rPr lang="en-US" dirty="0" err="1"/>
              <a:t>MXenes</a:t>
            </a:r>
            <a:r>
              <a:rPr lang="en-US" dirty="0"/>
              <a:t> or similar 2D materials that relate to the</a:t>
            </a:r>
          </a:p>
          <a:p>
            <a:r>
              <a:rPr lang="en-US" dirty="0"/>
              <a:t> wave function (e.g. work function, band gap, electron density distribution). Augment this with a few points</a:t>
            </a:r>
          </a:p>
          <a:p>
            <a:r>
              <a:rPr lang="en-US" dirty="0"/>
              <a:t> from a simplified quantum model or empirical estimate if possible. The goal is to obtain at least a rough target </a:t>
            </a:r>
          </a:p>
          <a:p>
            <a:r>
              <a:rPr lang="en-US" dirty="0"/>
              <a:t>value for a variety of compositions. At the same time, define a set of input features to represent compositions – </a:t>
            </a:r>
          </a:p>
          <a:p>
            <a:r>
              <a:rPr lang="en-US" dirty="0"/>
              <a:t>for </a:t>
            </a:r>
            <a:r>
              <a:rPr lang="en-US" dirty="0" err="1"/>
              <a:t>MXenes</a:t>
            </a:r>
            <a:r>
              <a:rPr lang="en-US" dirty="0"/>
              <a:t>, you might include element properties (like M’s atomic number, X’s electronegativity, etc.), composition</a:t>
            </a:r>
          </a:p>
          <a:p>
            <a:r>
              <a:rPr lang="en-US" dirty="0"/>
              <a:t> ratios (e.g. M$</a:t>
            </a:r>
            <a:r>
              <a:rPr lang="en-US" i="1" dirty="0"/>
              <a:t>{2}$X vs M$</a:t>
            </a:r>
            <a:r>
              <a:rPr lang="en-US" dirty="0"/>
              <a:t>{3}$X$_{2}$ type), and any surface functional group if relevant. Ensure these features are </a:t>
            </a:r>
          </a:p>
          <a:p>
            <a:r>
              <a:rPr lang="en-US" dirty="0"/>
              <a:t>derived from known data or periodic table constants so that </a:t>
            </a:r>
            <a:r>
              <a:rPr lang="en-US" i="1" dirty="0"/>
              <a:t>“no additional first-principles calculations”</a:t>
            </a:r>
            <a:r>
              <a:rPr lang="en-US" dirty="0"/>
              <a:t> are required </a:t>
            </a:r>
          </a:p>
          <a:p>
            <a:r>
              <a:rPr lang="en-US" dirty="0"/>
              <a:t>to compute them​</a:t>
            </a:r>
            <a:r>
              <a:rPr lang="en-US" dirty="0">
                <a:hlinkClick r:id="rId2"/>
              </a:rPr>
              <a:t>dr.ntu.edu.sg</a:t>
            </a:r>
            <a:endParaRPr lang="en-US" dirty="0"/>
          </a:p>
          <a:p>
            <a:r>
              <a:rPr lang="en-US" dirty="0"/>
              <a:t>. This step yields an initial training table of feature vectors (composition descriptors) and target values</a:t>
            </a:r>
          </a:p>
          <a:p>
            <a:r>
              <a:rPr lang="en-US" dirty="0"/>
              <a:t> (proxy wavefunction metric).</a:t>
            </a:r>
            <a:endParaRPr lang="en-IN" dirty="0"/>
          </a:p>
        </p:txBody>
      </p:sp>
    </p:spTree>
    <p:extLst>
      <p:ext uri="{BB962C8B-B14F-4D97-AF65-F5344CB8AC3E}">
        <p14:creationId xmlns:p14="http://schemas.microsoft.com/office/powerpoint/2010/main" val="402233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960E7-88DB-607A-EC59-44A81BDFB4FD}"/>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D31F83CB-68D9-7819-4D3B-0C9A658FE686}"/>
              </a:ext>
            </a:extLst>
          </p:cNvPr>
          <p:cNvGrpSpPr/>
          <p:nvPr/>
        </p:nvGrpSpPr>
        <p:grpSpPr>
          <a:xfrm>
            <a:off x="697060" y="1037018"/>
            <a:ext cx="4979349" cy="5185400"/>
            <a:chOff x="1187709" y="836300"/>
            <a:chExt cx="4979349" cy="5185400"/>
          </a:xfrm>
        </p:grpSpPr>
        <p:sp>
          <p:nvSpPr>
            <p:cNvPr id="17" name="Isosceles Triangle 16">
              <a:extLst>
                <a:ext uri="{FF2B5EF4-FFF2-40B4-BE49-F238E27FC236}">
                  <a16:creationId xmlns:a16="http://schemas.microsoft.com/office/drawing/2014/main" id="{DA14281C-BF75-F636-F032-3AEDF4BC6156}"/>
                </a:ext>
              </a:extLst>
            </p:cNvPr>
            <p:cNvSpPr/>
            <p:nvPr/>
          </p:nvSpPr>
          <p:spPr>
            <a:xfrm rot="17342745">
              <a:off x="2113365" y="2453571"/>
              <a:ext cx="573824" cy="494676"/>
            </a:xfrm>
            <a:prstGeom prst="triangle">
              <a:avLst/>
            </a:prstGeom>
            <a:gradFill flip="none" rotWithShape="1">
              <a:gsLst>
                <a:gs pos="2000">
                  <a:srgbClr val="557F8D"/>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1" name="TextBox 30">
              <a:extLst>
                <a:ext uri="{FF2B5EF4-FFF2-40B4-BE49-F238E27FC236}">
                  <a16:creationId xmlns:a16="http://schemas.microsoft.com/office/drawing/2014/main" id="{7A00717B-A4DC-1156-7C88-E8D9F1F5914B}"/>
                </a:ext>
              </a:extLst>
            </p:cNvPr>
            <p:cNvSpPr txBox="1"/>
            <p:nvPr/>
          </p:nvSpPr>
          <p:spPr>
            <a:xfrm>
              <a:off x="1187709" y="3025734"/>
              <a:ext cx="1526341" cy="2646878"/>
            </a:xfrm>
            <a:prstGeom prst="rect">
              <a:avLst/>
            </a:prstGeom>
            <a:noFill/>
            <a:effectLst/>
          </p:spPr>
          <p:txBody>
            <a:bodyPr wrap="square" rtlCol="0">
              <a:spAutoFit/>
            </a:bodyPr>
            <a:lstStyle>
              <a:defPPr>
                <a:defRPr lang="en-US"/>
              </a:defPPr>
              <a:lvl1pPr>
                <a:defRPr sz="16600" b="1">
                  <a:gradFill>
                    <a:gsLst>
                      <a:gs pos="2000">
                        <a:srgbClr val="557F8D"/>
                      </a:gs>
                      <a:gs pos="100000">
                        <a:schemeClr val="bg1"/>
                      </a:gs>
                    </a:gsLst>
                    <a:path path="circle">
                      <a:fillToRect l="50000" t="50000" r="50000" b="50000"/>
                    </a:path>
                  </a:gradFill>
                  <a:latin typeface="Objective" pitchFamily="50"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gradFill flip="none" rotWithShape="1">
                    <a:gsLst>
                      <a:gs pos="2000">
                        <a:srgbClr val="557F8D"/>
                      </a:gs>
                      <a:gs pos="100000">
                        <a:prstClr val="white"/>
                      </a:gs>
                    </a:gsLst>
                    <a:lin ang="2700000" scaled="1"/>
                    <a:tileRect/>
                  </a:gradFill>
                  <a:effectLst>
                    <a:outerShdw blurRad="50800" dist="38100" dir="8100000" algn="tr" rotWithShape="0">
                      <a:prstClr val="black">
                        <a:alpha val="40000"/>
                      </a:prstClr>
                    </a:outerShdw>
                  </a:effectLst>
                  <a:uLnTx/>
                  <a:uFillTx/>
                  <a:latin typeface="Objective" pitchFamily="50" charset="0"/>
                  <a:ea typeface="+mn-ea"/>
                  <a:cs typeface="Arial" panose="020B0604020202020204" pitchFamily="34" charset="0"/>
                </a:rPr>
                <a:t>1</a:t>
              </a:r>
            </a:p>
          </p:txBody>
        </p:sp>
        <p:sp>
          <p:nvSpPr>
            <p:cNvPr id="6" name="Parallelogram 5">
              <a:extLst>
                <a:ext uri="{FF2B5EF4-FFF2-40B4-BE49-F238E27FC236}">
                  <a16:creationId xmlns:a16="http://schemas.microsoft.com/office/drawing/2014/main" id="{A865D5D9-69CE-7EC5-B075-EF419B1408A2}"/>
                </a:ext>
              </a:extLst>
            </p:cNvPr>
            <p:cNvSpPr/>
            <p:nvPr/>
          </p:nvSpPr>
          <p:spPr>
            <a:xfrm>
              <a:off x="1358782" y="836300"/>
              <a:ext cx="4808276" cy="5185400"/>
            </a:xfrm>
            <a:prstGeom prst="parallelogram">
              <a:avLst>
                <a:gd name="adj" fmla="val 37049"/>
              </a:avLst>
            </a:prstGeom>
            <a:solidFill>
              <a:schemeClr val="bg1"/>
            </a:solidFill>
            <a:ln>
              <a:noFill/>
            </a:ln>
            <a:effectLst>
              <a:outerShdw blurRad="317500" dist="1193800" dir="10800000" sx="67000" sy="67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6B48BD58-D480-7A0E-93F5-69A5B168ED06}"/>
                </a:ext>
              </a:extLst>
            </p:cNvPr>
            <p:cNvSpPr/>
            <p:nvPr/>
          </p:nvSpPr>
          <p:spPr>
            <a:xfrm>
              <a:off x="2150810" y="1857435"/>
              <a:ext cx="1848493" cy="760635"/>
            </a:xfrm>
            <a:custGeom>
              <a:avLst/>
              <a:gdLst>
                <a:gd name="connsiteX0" fmla="*/ 215772 w 1526341"/>
                <a:gd name="connsiteY0" fmla="*/ 0 h 628073"/>
                <a:gd name="connsiteX1" fmla="*/ 1222466 w 1526341"/>
                <a:gd name="connsiteY1" fmla="*/ 0 h 628073"/>
                <a:gd name="connsiteX2" fmla="*/ 1526341 w 1526341"/>
                <a:gd name="connsiteY2" fmla="*/ 314037 h 628073"/>
                <a:gd name="connsiteX3" fmla="*/ 1222466 w 1526341"/>
                <a:gd name="connsiteY3" fmla="*/ 628073 h 628073"/>
                <a:gd name="connsiteX4" fmla="*/ 0 w 1526341"/>
                <a:gd name="connsiteY4" fmla="*/ 628073 h 628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341" h="628073">
                  <a:moveTo>
                    <a:pt x="215772" y="0"/>
                  </a:moveTo>
                  <a:lnTo>
                    <a:pt x="1222466" y="0"/>
                  </a:lnTo>
                  <a:cubicBezTo>
                    <a:pt x="1390275" y="0"/>
                    <a:pt x="1526341" y="140590"/>
                    <a:pt x="1526341" y="314037"/>
                  </a:cubicBezTo>
                  <a:cubicBezTo>
                    <a:pt x="1526341" y="487484"/>
                    <a:pt x="1390275" y="628073"/>
                    <a:pt x="1222466" y="628073"/>
                  </a:cubicBezTo>
                  <a:lnTo>
                    <a:pt x="0" y="628073"/>
                  </a:lnTo>
                  <a:close/>
                </a:path>
              </a:pathLst>
            </a:custGeom>
            <a:gradFill flip="none" rotWithShape="1">
              <a:gsLst>
                <a:gs pos="2000">
                  <a:srgbClr val="557F8D"/>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5" name="TextBox 34">
              <a:extLst>
                <a:ext uri="{FF2B5EF4-FFF2-40B4-BE49-F238E27FC236}">
                  <a16:creationId xmlns:a16="http://schemas.microsoft.com/office/drawing/2014/main" id="{F878C2E7-D7D5-7696-1F7F-9AB279F420BB}"/>
                </a:ext>
              </a:extLst>
            </p:cNvPr>
            <p:cNvSpPr txBox="1"/>
            <p:nvPr/>
          </p:nvSpPr>
          <p:spPr>
            <a:xfrm>
              <a:off x="2185786" y="3807943"/>
              <a:ext cx="1848492" cy="1569660"/>
            </a:xfrm>
            <a:prstGeom prst="rect">
              <a:avLst/>
            </a:prstGeom>
            <a:noFill/>
          </p:spPr>
          <p:txBody>
            <a:bodyPr wrap="square" rtlCol="0">
              <a:spAutoFit/>
            </a:bodyPr>
            <a:lstStyle/>
            <a:p>
              <a:pPr algn="just">
                <a:defRPr/>
              </a:pPr>
              <a:r>
                <a:rPr lang="en-US" sz="1200" dirty="0">
                  <a:cs typeface="Times New Roman" panose="02020603050405020304" pitchFamily="18" charset="0"/>
                </a:rPr>
                <a:t>The </a:t>
              </a:r>
              <a:r>
                <a:rPr lang="en-US" sz="1200" b="1" dirty="0">
                  <a:cs typeface="Times New Roman" panose="02020603050405020304" pitchFamily="18" charset="0"/>
                </a:rPr>
                <a:t>work function</a:t>
              </a:r>
              <a:r>
                <a:rPr lang="en-US" sz="1200" dirty="0">
                  <a:cs typeface="Times New Roman" panose="02020603050405020304" pitchFamily="18" charset="0"/>
                </a:rPr>
                <a:t> (Φ) of a material is the minimum energy required to remove an electron from the Fermi level of a solid to a point just outside the surface (the vacuum level)​</a:t>
              </a:r>
              <a:endParaRPr lang="en-IN" sz="1200" dirty="0">
                <a:cs typeface="Times New Roman" panose="02020603050405020304" pitchFamily="18" charset="0"/>
              </a:endParaRPr>
            </a:p>
          </p:txBody>
        </p:sp>
        <p:sp>
          <p:nvSpPr>
            <p:cNvPr id="36" name="TextBox 35">
              <a:extLst>
                <a:ext uri="{FF2B5EF4-FFF2-40B4-BE49-F238E27FC236}">
                  <a16:creationId xmlns:a16="http://schemas.microsoft.com/office/drawing/2014/main" id="{68F7D67B-A7FB-3976-F3A4-5C4834133E6E}"/>
                </a:ext>
              </a:extLst>
            </p:cNvPr>
            <p:cNvSpPr txBox="1"/>
            <p:nvPr/>
          </p:nvSpPr>
          <p:spPr>
            <a:xfrm>
              <a:off x="1990752" y="2105753"/>
              <a:ext cx="232257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cs typeface="Arial" panose="020B0604020202020204" pitchFamily="34" charset="0"/>
                </a:rPr>
                <a:t>WORK FUNCTION?</a:t>
              </a:r>
              <a:endParaRPr kumimoji="0" lang="en-US" sz="1400" b="1" i="0" u="none" strike="noStrike" kern="1200" cap="none" spc="0" normalizeH="0" baseline="0" noProof="0" dirty="0">
                <a:ln>
                  <a:noFill/>
                </a:ln>
                <a:solidFill>
                  <a:prstClr val="white"/>
                </a:solidFill>
                <a:effectLst/>
                <a:uLnTx/>
                <a:uFillTx/>
                <a:ea typeface="+mn-ea"/>
                <a:cs typeface="Arial" panose="020B0604020202020204" pitchFamily="34" charset="0"/>
              </a:endParaRPr>
            </a:p>
          </p:txBody>
        </p:sp>
        <p:pic>
          <p:nvPicPr>
            <p:cNvPr id="50" name="Graphic 49" descr="Lightbulb and gear with solid fill">
              <a:extLst>
                <a:ext uri="{FF2B5EF4-FFF2-40B4-BE49-F238E27FC236}">
                  <a16:creationId xmlns:a16="http://schemas.microsoft.com/office/drawing/2014/main" id="{9BE7DEF2-4F76-15FA-9415-3C9F824D01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721" y="3162355"/>
              <a:ext cx="505150" cy="505150"/>
            </a:xfrm>
            <a:prstGeom prst="rect">
              <a:avLst/>
            </a:prstGeom>
          </p:spPr>
        </p:pic>
      </p:grpSp>
      <p:grpSp>
        <p:nvGrpSpPr>
          <p:cNvPr id="19" name="Group 18">
            <a:extLst>
              <a:ext uri="{FF2B5EF4-FFF2-40B4-BE49-F238E27FC236}">
                <a16:creationId xmlns:a16="http://schemas.microsoft.com/office/drawing/2014/main" id="{45BC070A-5838-4F10-903A-BEF8FF72EE49}"/>
              </a:ext>
            </a:extLst>
          </p:cNvPr>
          <p:cNvGrpSpPr/>
          <p:nvPr/>
        </p:nvGrpSpPr>
        <p:grpSpPr>
          <a:xfrm>
            <a:off x="3836342" y="1037018"/>
            <a:ext cx="5205201" cy="5185400"/>
            <a:chOff x="961857" y="836300"/>
            <a:chExt cx="5205201" cy="5185400"/>
          </a:xfrm>
        </p:grpSpPr>
        <p:sp>
          <p:nvSpPr>
            <p:cNvPr id="23" name="Isosceles Triangle 22">
              <a:extLst>
                <a:ext uri="{FF2B5EF4-FFF2-40B4-BE49-F238E27FC236}">
                  <a16:creationId xmlns:a16="http://schemas.microsoft.com/office/drawing/2014/main" id="{43BF0C8F-0A66-DB3A-5C59-5C105602FB4F}"/>
                </a:ext>
              </a:extLst>
            </p:cNvPr>
            <p:cNvSpPr/>
            <p:nvPr/>
          </p:nvSpPr>
          <p:spPr>
            <a:xfrm rot="17342745">
              <a:off x="2113365" y="2453571"/>
              <a:ext cx="573824" cy="494676"/>
            </a:xfrm>
            <a:prstGeom prst="triangle">
              <a:avLst/>
            </a:prstGeom>
            <a:gradFill flip="none" rotWithShape="1">
              <a:gsLst>
                <a:gs pos="2000">
                  <a:schemeClr val="tx1"/>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7" name="TextBox 26">
              <a:extLst>
                <a:ext uri="{FF2B5EF4-FFF2-40B4-BE49-F238E27FC236}">
                  <a16:creationId xmlns:a16="http://schemas.microsoft.com/office/drawing/2014/main" id="{C5317A4D-6277-A407-16A3-33D73F6E1876}"/>
                </a:ext>
              </a:extLst>
            </p:cNvPr>
            <p:cNvSpPr txBox="1"/>
            <p:nvPr/>
          </p:nvSpPr>
          <p:spPr>
            <a:xfrm>
              <a:off x="961857" y="3025734"/>
              <a:ext cx="1526341" cy="2646878"/>
            </a:xfrm>
            <a:prstGeom prst="rect">
              <a:avLst/>
            </a:prstGeom>
            <a:noFill/>
            <a:effectLst/>
          </p:spPr>
          <p:txBody>
            <a:bodyPr wrap="square" rtlCol="0">
              <a:spAutoFit/>
            </a:bodyPr>
            <a:lstStyle>
              <a:defPPr>
                <a:defRPr lang="en-US"/>
              </a:defPPr>
              <a:lvl1pPr>
                <a:defRPr sz="16600" b="1">
                  <a:gradFill>
                    <a:gsLst>
                      <a:gs pos="2000">
                        <a:srgbClr val="557F8D"/>
                      </a:gs>
                      <a:gs pos="100000">
                        <a:schemeClr val="bg1"/>
                      </a:gs>
                    </a:gsLst>
                    <a:path path="circle">
                      <a:fillToRect l="50000" t="50000" r="50000" b="50000"/>
                    </a:path>
                  </a:gradFill>
                  <a:latin typeface="Objective" pitchFamily="50"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gradFill flip="none" rotWithShape="1">
                    <a:gsLst>
                      <a:gs pos="2000">
                        <a:prstClr val="black"/>
                      </a:gs>
                      <a:gs pos="100000">
                        <a:prstClr val="white"/>
                      </a:gs>
                    </a:gsLst>
                    <a:lin ang="2700000" scaled="1"/>
                    <a:tileRect/>
                  </a:gradFill>
                  <a:effectLst>
                    <a:outerShdw blurRad="50800" dist="38100" dir="8100000" algn="tr" rotWithShape="0">
                      <a:prstClr val="black">
                        <a:alpha val="40000"/>
                      </a:prstClr>
                    </a:outerShdw>
                  </a:effectLst>
                  <a:uLnTx/>
                  <a:uFillTx/>
                  <a:latin typeface="Objective" pitchFamily="50" charset="0"/>
                  <a:ea typeface="+mn-ea"/>
                  <a:cs typeface="Arial" panose="020B0604020202020204" pitchFamily="34" charset="0"/>
                </a:rPr>
                <a:t>2</a:t>
              </a:r>
            </a:p>
          </p:txBody>
        </p:sp>
        <p:sp>
          <p:nvSpPr>
            <p:cNvPr id="28" name="Parallelogram 27">
              <a:extLst>
                <a:ext uri="{FF2B5EF4-FFF2-40B4-BE49-F238E27FC236}">
                  <a16:creationId xmlns:a16="http://schemas.microsoft.com/office/drawing/2014/main" id="{951C4F0B-9C4F-F1EB-E3A2-813729769C9E}"/>
                </a:ext>
              </a:extLst>
            </p:cNvPr>
            <p:cNvSpPr/>
            <p:nvPr/>
          </p:nvSpPr>
          <p:spPr>
            <a:xfrm>
              <a:off x="1358782" y="836300"/>
              <a:ext cx="4808276" cy="5185400"/>
            </a:xfrm>
            <a:prstGeom prst="parallelogram">
              <a:avLst>
                <a:gd name="adj" fmla="val 37049"/>
              </a:avLst>
            </a:prstGeom>
            <a:solidFill>
              <a:schemeClr val="bg1"/>
            </a:solidFill>
            <a:ln>
              <a:noFill/>
            </a:ln>
            <a:effectLst>
              <a:outerShdw blurRad="317500" dist="1193800" dir="10800000" sx="67000" sy="67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9" name="Freeform: Shape 28">
              <a:extLst>
                <a:ext uri="{FF2B5EF4-FFF2-40B4-BE49-F238E27FC236}">
                  <a16:creationId xmlns:a16="http://schemas.microsoft.com/office/drawing/2014/main" id="{3CF18B12-DCBD-C0FE-2518-81D771595255}"/>
                </a:ext>
              </a:extLst>
            </p:cNvPr>
            <p:cNvSpPr/>
            <p:nvPr/>
          </p:nvSpPr>
          <p:spPr>
            <a:xfrm>
              <a:off x="2150810" y="1857435"/>
              <a:ext cx="1848493" cy="760635"/>
            </a:xfrm>
            <a:custGeom>
              <a:avLst/>
              <a:gdLst>
                <a:gd name="connsiteX0" fmla="*/ 215772 w 1526341"/>
                <a:gd name="connsiteY0" fmla="*/ 0 h 628073"/>
                <a:gd name="connsiteX1" fmla="*/ 1222466 w 1526341"/>
                <a:gd name="connsiteY1" fmla="*/ 0 h 628073"/>
                <a:gd name="connsiteX2" fmla="*/ 1526341 w 1526341"/>
                <a:gd name="connsiteY2" fmla="*/ 314037 h 628073"/>
                <a:gd name="connsiteX3" fmla="*/ 1222466 w 1526341"/>
                <a:gd name="connsiteY3" fmla="*/ 628073 h 628073"/>
                <a:gd name="connsiteX4" fmla="*/ 0 w 1526341"/>
                <a:gd name="connsiteY4" fmla="*/ 628073 h 628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341" h="628073">
                  <a:moveTo>
                    <a:pt x="215772" y="0"/>
                  </a:moveTo>
                  <a:lnTo>
                    <a:pt x="1222466" y="0"/>
                  </a:lnTo>
                  <a:cubicBezTo>
                    <a:pt x="1390275" y="0"/>
                    <a:pt x="1526341" y="140590"/>
                    <a:pt x="1526341" y="314037"/>
                  </a:cubicBezTo>
                  <a:cubicBezTo>
                    <a:pt x="1526341" y="487484"/>
                    <a:pt x="1390275" y="628073"/>
                    <a:pt x="1222466" y="628073"/>
                  </a:cubicBezTo>
                  <a:lnTo>
                    <a:pt x="0" y="628073"/>
                  </a:lnTo>
                  <a:close/>
                </a:path>
              </a:pathLst>
            </a:custGeom>
            <a:gradFill flip="none" rotWithShape="1">
              <a:gsLst>
                <a:gs pos="2000">
                  <a:schemeClr val="tx1"/>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TextBox 29">
              <a:extLst>
                <a:ext uri="{FF2B5EF4-FFF2-40B4-BE49-F238E27FC236}">
                  <a16:creationId xmlns:a16="http://schemas.microsoft.com/office/drawing/2014/main" id="{CE877BE2-3E44-B555-AFB2-C99EBE3D9E44}"/>
                </a:ext>
              </a:extLst>
            </p:cNvPr>
            <p:cNvSpPr txBox="1"/>
            <p:nvPr/>
          </p:nvSpPr>
          <p:spPr>
            <a:xfrm>
              <a:off x="2185786" y="3807943"/>
              <a:ext cx="1848492" cy="1015663"/>
            </a:xfrm>
            <a:prstGeom prst="rect">
              <a:avLst/>
            </a:prstGeom>
            <a:noFill/>
          </p:spPr>
          <p:txBody>
            <a:bodyPr wrap="square" rtlCol="0">
              <a:spAutoFit/>
            </a:bodyPr>
            <a:lstStyle/>
            <a:p>
              <a:pPr algn="just"/>
              <a:r>
                <a:rPr lang="en-US" sz="1200" dirty="0" err="1">
                  <a:cs typeface="Times New Roman" panose="02020603050405020304" pitchFamily="18" charset="0"/>
                </a:rPr>
                <a:t>MXene</a:t>
              </a:r>
              <a:r>
                <a:rPr lang="en-US" sz="1200" dirty="0">
                  <a:cs typeface="Times New Roman" panose="02020603050405020304" pitchFamily="18" charset="0"/>
                </a:rPr>
                <a:t> are typically metallic or semi-metallic, so, their Fermi level lies within or near their conduction bands.</a:t>
              </a:r>
              <a:endParaRPr lang="en-IN" sz="1200" dirty="0">
                <a:cs typeface="Times New Roman" panose="02020603050405020304" pitchFamily="18" charset="0"/>
              </a:endParaRPr>
            </a:p>
          </p:txBody>
        </p:sp>
        <p:sp>
          <p:nvSpPr>
            <p:cNvPr id="34" name="TextBox 33">
              <a:extLst>
                <a:ext uri="{FF2B5EF4-FFF2-40B4-BE49-F238E27FC236}">
                  <a16:creationId xmlns:a16="http://schemas.microsoft.com/office/drawing/2014/main" id="{4017170B-6AF2-881D-F3BA-D849E413A4A3}"/>
                </a:ext>
              </a:extLst>
            </p:cNvPr>
            <p:cNvSpPr txBox="1"/>
            <p:nvPr/>
          </p:nvSpPr>
          <p:spPr>
            <a:xfrm>
              <a:off x="2315954" y="2105753"/>
              <a:ext cx="152868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white"/>
                  </a:solidFill>
                  <a:effectLst/>
                  <a:uLnTx/>
                  <a:uFillTx/>
                  <a:ea typeface="+mn-ea"/>
                  <a:cs typeface="Arial" panose="020B0604020202020204" pitchFamily="34" charset="0"/>
                </a:rPr>
                <a:t>MXene</a:t>
              </a:r>
              <a:r>
                <a:rPr kumimoji="0" lang="en-US" sz="1400" b="1" i="0" u="none" strike="noStrike" kern="1200" cap="none" spc="0" normalizeH="0" baseline="0" noProof="0" dirty="0">
                  <a:ln>
                    <a:noFill/>
                  </a:ln>
                  <a:solidFill>
                    <a:prstClr val="white"/>
                  </a:solidFill>
                  <a:effectLst/>
                  <a:uLnTx/>
                  <a:uFillTx/>
                  <a:ea typeface="+mn-ea"/>
                  <a:cs typeface="Arial" panose="020B0604020202020204" pitchFamily="34" charset="0"/>
                </a:rPr>
                <a:t> WF? </a:t>
              </a:r>
            </a:p>
          </p:txBody>
        </p:sp>
        <p:pic>
          <p:nvPicPr>
            <p:cNvPr id="39" name="Graphic 38">
              <a:extLst>
                <a:ext uri="{FF2B5EF4-FFF2-40B4-BE49-F238E27FC236}">
                  <a16:creationId xmlns:a16="http://schemas.microsoft.com/office/drawing/2014/main" id="{129F7065-B7E9-5781-B4B3-7DEB14FE65E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827721" y="3162355"/>
              <a:ext cx="505150" cy="505150"/>
            </a:xfrm>
            <a:prstGeom prst="rect">
              <a:avLst/>
            </a:prstGeom>
          </p:spPr>
        </p:pic>
      </p:grpSp>
      <p:grpSp>
        <p:nvGrpSpPr>
          <p:cNvPr id="42" name="Group 41">
            <a:extLst>
              <a:ext uri="{FF2B5EF4-FFF2-40B4-BE49-F238E27FC236}">
                <a16:creationId xmlns:a16="http://schemas.microsoft.com/office/drawing/2014/main" id="{26DC334E-D858-E412-06B9-5B8D1293E09B}"/>
              </a:ext>
            </a:extLst>
          </p:cNvPr>
          <p:cNvGrpSpPr/>
          <p:nvPr/>
        </p:nvGrpSpPr>
        <p:grpSpPr>
          <a:xfrm>
            <a:off x="7462901" y="1037018"/>
            <a:ext cx="5256010" cy="5185400"/>
            <a:chOff x="911048" y="836300"/>
            <a:chExt cx="5256010" cy="5185400"/>
          </a:xfrm>
        </p:grpSpPr>
        <p:sp>
          <p:nvSpPr>
            <p:cNvPr id="43" name="Isosceles Triangle 42">
              <a:extLst>
                <a:ext uri="{FF2B5EF4-FFF2-40B4-BE49-F238E27FC236}">
                  <a16:creationId xmlns:a16="http://schemas.microsoft.com/office/drawing/2014/main" id="{1F5D5536-2121-06CC-535B-4A512494FAE3}"/>
                </a:ext>
              </a:extLst>
            </p:cNvPr>
            <p:cNvSpPr/>
            <p:nvPr/>
          </p:nvSpPr>
          <p:spPr>
            <a:xfrm rot="17342745">
              <a:off x="2113365" y="2453571"/>
              <a:ext cx="573824" cy="494676"/>
            </a:xfrm>
            <a:prstGeom prst="triangle">
              <a:avLst/>
            </a:prstGeom>
            <a:gradFill flip="none" rotWithShape="1">
              <a:gsLst>
                <a:gs pos="2000">
                  <a:srgbClr val="557F8D"/>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5" name="TextBox 44">
              <a:extLst>
                <a:ext uri="{FF2B5EF4-FFF2-40B4-BE49-F238E27FC236}">
                  <a16:creationId xmlns:a16="http://schemas.microsoft.com/office/drawing/2014/main" id="{A9F522CC-3648-8D91-8509-52B92F51B957}"/>
                </a:ext>
              </a:extLst>
            </p:cNvPr>
            <p:cNvSpPr txBox="1"/>
            <p:nvPr/>
          </p:nvSpPr>
          <p:spPr>
            <a:xfrm>
              <a:off x="911048" y="3025734"/>
              <a:ext cx="1526341" cy="2646878"/>
            </a:xfrm>
            <a:prstGeom prst="rect">
              <a:avLst/>
            </a:prstGeom>
            <a:noFill/>
            <a:effectLst/>
          </p:spPr>
          <p:txBody>
            <a:bodyPr wrap="square" rtlCol="0">
              <a:spAutoFit/>
            </a:bodyPr>
            <a:lstStyle>
              <a:defPPr>
                <a:defRPr lang="en-US"/>
              </a:defPPr>
              <a:lvl1pPr>
                <a:defRPr sz="16600" b="1">
                  <a:gradFill>
                    <a:gsLst>
                      <a:gs pos="2000">
                        <a:srgbClr val="557F8D"/>
                      </a:gs>
                      <a:gs pos="100000">
                        <a:schemeClr val="bg1"/>
                      </a:gs>
                    </a:gsLst>
                    <a:path path="circle">
                      <a:fillToRect l="50000" t="50000" r="50000" b="50000"/>
                    </a:path>
                  </a:gradFill>
                  <a:latin typeface="Objective" pitchFamily="50"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gradFill flip="none" rotWithShape="1">
                    <a:gsLst>
                      <a:gs pos="2000">
                        <a:srgbClr val="557F8D"/>
                      </a:gs>
                      <a:gs pos="100000">
                        <a:prstClr val="white"/>
                      </a:gs>
                    </a:gsLst>
                    <a:lin ang="2700000" scaled="1"/>
                    <a:tileRect/>
                  </a:gradFill>
                  <a:effectLst>
                    <a:outerShdw blurRad="50800" dist="38100" dir="8100000" algn="tr" rotWithShape="0">
                      <a:prstClr val="black">
                        <a:alpha val="40000"/>
                      </a:prstClr>
                    </a:outerShdw>
                  </a:effectLst>
                  <a:uLnTx/>
                  <a:uFillTx/>
                  <a:latin typeface="Objective" pitchFamily="50" charset="0"/>
                  <a:ea typeface="+mn-ea"/>
                  <a:cs typeface="Arial" panose="020B0604020202020204" pitchFamily="34" charset="0"/>
                </a:rPr>
                <a:t>3</a:t>
              </a:r>
            </a:p>
          </p:txBody>
        </p:sp>
        <p:sp>
          <p:nvSpPr>
            <p:cNvPr id="46" name="Parallelogram 45">
              <a:extLst>
                <a:ext uri="{FF2B5EF4-FFF2-40B4-BE49-F238E27FC236}">
                  <a16:creationId xmlns:a16="http://schemas.microsoft.com/office/drawing/2014/main" id="{50D09D10-C7B2-A805-A33E-DB8648DEBDEF}"/>
                </a:ext>
              </a:extLst>
            </p:cNvPr>
            <p:cNvSpPr/>
            <p:nvPr/>
          </p:nvSpPr>
          <p:spPr>
            <a:xfrm>
              <a:off x="1358782" y="836300"/>
              <a:ext cx="4808276" cy="5185400"/>
            </a:xfrm>
            <a:prstGeom prst="parallelogram">
              <a:avLst>
                <a:gd name="adj" fmla="val 37049"/>
              </a:avLst>
            </a:prstGeom>
            <a:solidFill>
              <a:schemeClr val="bg1"/>
            </a:solidFill>
            <a:ln>
              <a:noFill/>
            </a:ln>
            <a:effectLst>
              <a:outerShdw blurRad="317500" dist="1193800" dir="10800000" sx="67000" sy="67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7" name="Freeform: Shape 46">
              <a:extLst>
                <a:ext uri="{FF2B5EF4-FFF2-40B4-BE49-F238E27FC236}">
                  <a16:creationId xmlns:a16="http://schemas.microsoft.com/office/drawing/2014/main" id="{3B348A6E-AA2E-7E25-8F95-FDA0F7B09739}"/>
                </a:ext>
              </a:extLst>
            </p:cNvPr>
            <p:cNvSpPr/>
            <p:nvPr/>
          </p:nvSpPr>
          <p:spPr>
            <a:xfrm>
              <a:off x="2150810" y="1857435"/>
              <a:ext cx="1848493" cy="760635"/>
            </a:xfrm>
            <a:custGeom>
              <a:avLst/>
              <a:gdLst>
                <a:gd name="connsiteX0" fmla="*/ 215772 w 1526341"/>
                <a:gd name="connsiteY0" fmla="*/ 0 h 628073"/>
                <a:gd name="connsiteX1" fmla="*/ 1222466 w 1526341"/>
                <a:gd name="connsiteY1" fmla="*/ 0 h 628073"/>
                <a:gd name="connsiteX2" fmla="*/ 1526341 w 1526341"/>
                <a:gd name="connsiteY2" fmla="*/ 314037 h 628073"/>
                <a:gd name="connsiteX3" fmla="*/ 1222466 w 1526341"/>
                <a:gd name="connsiteY3" fmla="*/ 628073 h 628073"/>
                <a:gd name="connsiteX4" fmla="*/ 0 w 1526341"/>
                <a:gd name="connsiteY4" fmla="*/ 628073 h 628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341" h="628073">
                  <a:moveTo>
                    <a:pt x="215772" y="0"/>
                  </a:moveTo>
                  <a:lnTo>
                    <a:pt x="1222466" y="0"/>
                  </a:lnTo>
                  <a:cubicBezTo>
                    <a:pt x="1390275" y="0"/>
                    <a:pt x="1526341" y="140590"/>
                    <a:pt x="1526341" y="314037"/>
                  </a:cubicBezTo>
                  <a:cubicBezTo>
                    <a:pt x="1526341" y="487484"/>
                    <a:pt x="1390275" y="628073"/>
                    <a:pt x="1222466" y="628073"/>
                  </a:cubicBezTo>
                  <a:lnTo>
                    <a:pt x="0" y="628073"/>
                  </a:lnTo>
                  <a:close/>
                </a:path>
              </a:pathLst>
            </a:custGeom>
            <a:gradFill flip="none" rotWithShape="1">
              <a:gsLst>
                <a:gs pos="2000">
                  <a:srgbClr val="557F8D"/>
                </a:gs>
                <a:gs pos="100000">
                  <a:schemeClr val="bg1">
                    <a:lumMod val="85000"/>
                  </a:schemeClr>
                </a:gs>
              </a:gsLst>
              <a:lin ang="9600000" scaled="0"/>
              <a:tileRect/>
            </a:gradFill>
            <a:ln>
              <a:noFill/>
            </a:ln>
            <a:effectLst>
              <a:outerShdw blurRad="317500" dist="1524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TextBox 48">
              <a:extLst>
                <a:ext uri="{FF2B5EF4-FFF2-40B4-BE49-F238E27FC236}">
                  <a16:creationId xmlns:a16="http://schemas.microsoft.com/office/drawing/2014/main" id="{D29804EC-5984-C72A-E9B0-773EF5445AC3}"/>
                </a:ext>
              </a:extLst>
            </p:cNvPr>
            <p:cNvSpPr txBox="1"/>
            <p:nvPr/>
          </p:nvSpPr>
          <p:spPr>
            <a:xfrm>
              <a:off x="2185786" y="3807943"/>
              <a:ext cx="2120132" cy="1754326"/>
            </a:xfrm>
            <a:prstGeom prst="rect">
              <a:avLst/>
            </a:prstGeom>
            <a:noFill/>
          </p:spPr>
          <p:txBody>
            <a:bodyPr wrap="square" rtlCol="0">
              <a:spAutoFit/>
            </a:bodyPr>
            <a:lstStyle/>
            <a:p>
              <a:pPr algn="just">
                <a:defRPr/>
              </a:pPr>
              <a:r>
                <a:rPr lang="en-US" sz="1200" dirty="0">
                  <a:latin typeface="Times New Roman" panose="02020603050405020304" pitchFamily="18" charset="0"/>
                  <a:cs typeface="Times New Roman" panose="02020603050405020304" pitchFamily="18" charset="0"/>
                </a:rPr>
                <a:t>An optimized work function ensures that the </a:t>
              </a:r>
              <a:r>
                <a:rPr lang="en-US" sz="1200" dirty="0" err="1">
                  <a:latin typeface="Times New Roman" panose="02020603050405020304" pitchFamily="18" charset="0"/>
                  <a:cs typeface="Times New Roman" panose="02020603050405020304" pitchFamily="18" charset="0"/>
                </a:rPr>
                <a:t>MXene</a:t>
              </a:r>
              <a:r>
                <a:rPr lang="en-US" sz="1200" dirty="0">
                  <a:latin typeface="Times New Roman" panose="02020603050405020304" pitchFamily="18" charset="0"/>
                  <a:cs typeface="Times New Roman" panose="02020603050405020304" pitchFamily="18" charset="0"/>
                </a:rPr>
                <a:t> Fermi level is well-aligned with the electrochemical processes of interest. This </a:t>
              </a:r>
              <a:r>
                <a:rPr lang="en-US" sz="1200" dirty="0">
                  <a:cs typeface="Times New Roman" panose="02020603050405020304" pitchFamily="18" charset="0"/>
                </a:rPr>
                <a:t>minimizes</a:t>
              </a:r>
              <a:r>
                <a:rPr lang="en-US" sz="1200" dirty="0">
                  <a:latin typeface="Times New Roman" panose="02020603050405020304" pitchFamily="18" charset="0"/>
                  <a:cs typeface="Times New Roman" panose="02020603050405020304" pitchFamily="18" charset="0"/>
                </a:rPr>
                <a:t> the overpotential for charge transfer, leading to faster kinetics and higher power capability.</a:t>
              </a:r>
              <a:endParaRPr lang="en-IN" sz="12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7E4D2464-3A1B-E454-8AE4-021F5C209E3A}"/>
                </a:ext>
              </a:extLst>
            </p:cNvPr>
            <p:cNvSpPr txBox="1"/>
            <p:nvPr/>
          </p:nvSpPr>
          <p:spPr>
            <a:xfrm>
              <a:off x="2321346" y="2105753"/>
              <a:ext cx="15179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cs typeface="Arial" panose="020B0604020202020204" pitchFamily="34" charset="0"/>
                </a:rPr>
                <a:t>WHY WF?</a:t>
              </a:r>
              <a:endParaRPr kumimoji="0" lang="en-US" sz="1400" b="1" i="0" u="none" strike="noStrike" kern="1200" cap="none" spc="0" normalizeH="0" baseline="0" noProof="0" dirty="0">
                <a:ln>
                  <a:noFill/>
                </a:ln>
                <a:solidFill>
                  <a:prstClr val="white"/>
                </a:solidFill>
                <a:effectLst/>
                <a:uLnTx/>
                <a:uFillTx/>
                <a:ea typeface="+mn-ea"/>
                <a:cs typeface="Arial" panose="020B0604020202020204" pitchFamily="34" charset="0"/>
              </a:endParaRPr>
            </a:p>
          </p:txBody>
        </p:sp>
      </p:grpSp>
      <p:sp>
        <p:nvSpPr>
          <p:cNvPr id="2" name="TextBox 1">
            <a:extLst>
              <a:ext uri="{FF2B5EF4-FFF2-40B4-BE49-F238E27FC236}">
                <a16:creationId xmlns:a16="http://schemas.microsoft.com/office/drawing/2014/main" id="{6BB94C0D-98D2-C7A9-8ECA-9D2E596D93D7}"/>
              </a:ext>
            </a:extLst>
          </p:cNvPr>
          <p:cNvSpPr txBox="1"/>
          <p:nvPr/>
        </p:nvSpPr>
        <p:spPr>
          <a:xfrm>
            <a:off x="349405" y="247070"/>
            <a:ext cx="11294836" cy="954107"/>
          </a:xfrm>
          <a:prstGeom prst="rect">
            <a:avLst/>
          </a:prstGeom>
          <a:noFill/>
        </p:spPr>
        <p:txBody>
          <a:bodyPr wrap="square" rtlCol="0">
            <a:spAutoFit/>
          </a:bodyPr>
          <a:lstStyle/>
          <a:p>
            <a:r>
              <a:rPr lang="en-US" sz="2800" i="1" dirty="0">
                <a:latin typeface="+mj-lt"/>
                <a:cs typeface="Arial" panose="020B0604020202020204" pitchFamily="34" charset="0"/>
              </a:rPr>
              <a:t>Optimizing </a:t>
            </a:r>
            <a:r>
              <a:rPr lang="en-US" sz="2800" i="1" dirty="0" err="1">
                <a:latin typeface="+mj-lt"/>
                <a:cs typeface="Arial" panose="020B0604020202020204" pitchFamily="34" charset="0"/>
              </a:rPr>
              <a:t>MXene</a:t>
            </a:r>
            <a:r>
              <a:rPr lang="en-US" sz="2800" i="1" dirty="0">
                <a:latin typeface="+mj-lt"/>
                <a:cs typeface="Arial" panose="020B0604020202020204" pitchFamily="34" charset="0"/>
              </a:rPr>
              <a:t> work function by varying the composition of </a:t>
            </a:r>
            <a:r>
              <a:rPr lang="en-US" sz="2800" i="1" dirty="0" err="1">
                <a:latin typeface="+mj-lt"/>
                <a:cs typeface="Arial" panose="020B0604020202020204" pitchFamily="34" charset="0"/>
              </a:rPr>
              <a:t>MXene</a:t>
            </a:r>
            <a:r>
              <a:rPr lang="en-US" sz="2800" i="1" dirty="0">
                <a:latin typeface="+mj-lt"/>
                <a:cs typeface="Arial" panose="020B0604020202020204" pitchFamily="34" charset="0"/>
              </a:rPr>
              <a:t> (Ti</a:t>
            </a:r>
            <a:r>
              <a:rPr lang="en-US" sz="2800" i="1" baseline="-25000" dirty="0">
                <a:latin typeface="+mj-lt"/>
                <a:cs typeface="Arial" panose="020B0604020202020204" pitchFamily="34" charset="0"/>
              </a:rPr>
              <a:t>3</a:t>
            </a:r>
            <a:r>
              <a:rPr lang="en-US" sz="2800" i="1" dirty="0">
                <a:latin typeface="+mj-lt"/>
                <a:cs typeface="Arial" panose="020B0604020202020204" pitchFamily="34" charset="0"/>
              </a:rPr>
              <a:t>C</a:t>
            </a:r>
            <a:r>
              <a:rPr lang="en-US" sz="2800" i="1" baseline="-25000" dirty="0">
                <a:latin typeface="+mj-lt"/>
                <a:cs typeface="Arial" panose="020B0604020202020204" pitchFamily="34" charset="0"/>
              </a:rPr>
              <a:t>2</a:t>
            </a:r>
            <a:r>
              <a:rPr lang="en-US" sz="2800" i="1" dirty="0">
                <a:latin typeface="+mj-lt"/>
                <a:cs typeface="Arial" panose="020B0604020202020204" pitchFamily="34" charset="0"/>
              </a:rPr>
              <a:t>T</a:t>
            </a:r>
            <a:r>
              <a:rPr lang="en-US" sz="2800" i="1" baseline="-25000" dirty="0">
                <a:latin typeface="+mj-lt"/>
                <a:cs typeface="Arial" panose="020B0604020202020204" pitchFamily="34" charset="0"/>
              </a:rPr>
              <a:t>x</a:t>
            </a:r>
            <a:r>
              <a:rPr lang="en-US" sz="2800" i="1" dirty="0">
                <a:latin typeface="+mj-lt"/>
                <a:cs typeface="Arial" panose="020B0604020202020204" pitchFamily="34" charset="0"/>
              </a:rPr>
              <a:t>, Nb</a:t>
            </a:r>
            <a:r>
              <a:rPr lang="en-US" sz="2800" i="1" baseline="-25000" dirty="0">
                <a:latin typeface="+mj-lt"/>
                <a:cs typeface="Arial" panose="020B0604020202020204" pitchFamily="34" charset="0"/>
              </a:rPr>
              <a:t>2</a:t>
            </a:r>
            <a:r>
              <a:rPr lang="en-US" sz="2800" i="1" dirty="0">
                <a:latin typeface="+mj-lt"/>
                <a:cs typeface="Arial" panose="020B0604020202020204" pitchFamily="34" charset="0"/>
              </a:rPr>
              <a:t>CT</a:t>
            </a:r>
            <a:r>
              <a:rPr lang="en-US" sz="2800" i="1" baseline="-25000" dirty="0">
                <a:latin typeface="+mj-lt"/>
                <a:cs typeface="Arial" panose="020B0604020202020204" pitchFamily="34" charset="0"/>
              </a:rPr>
              <a:t>x</a:t>
            </a:r>
            <a:r>
              <a:rPr lang="en-US" sz="2800" i="1" dirty="0">
                <a:latin typeface="+mj-lt"/>
                <a:cs typeface="Arial" panose="020B0604020202020204" pitchFamily="34" charset="0"/>
              </a:rPr>
              <a:t> &amp; V</a:t>
            </a:r>
            <a:r>
              <a:rPr lang="en-US" sz="2800" i="1" baseline="-25000" dirty="0">
                <a:latin typeface="+mj-lt"/>
                <a:cs typeface="Arial" panose="020B0604020202020204" pitchFamily="34" charset="0"/>
              </a:rPr>
              <a:t>2</a:t>
            </a:r>
            <a:r>
              <a:rPr lang="en-US" sz="2800" i="1" dirty="0">
                <a:latin typeface="+mj-lt"/>
                <a:cs typeface="Arial" panose="020B0604020202020204" pitchFamily="34" charset="0"/>
              </a:rPr>
              <a:t>CT</a:t>
            </a:r>
            <a:r>
              <a:rPr lang="en-US" sz="2800" i="1" baseline="-25000" dirty="0">
                <a:latin typeface="+mj-lt"/>
                <a:cs typeface="Arial" panose="020B0604020202020204" pitchFamily="34" charset="0"/>
              </a:rPr>
              <a:t>x</a:t>
            </a:r>
            <a:r>
              <a:rPr lang="en-US" sz="2800" i="1" dirty="0">
                <a:latin typeface="+mj-lt"/>
                <a:cs typeface="Arial" panose="020B0604020202020204" pitchFamily="34" charset="0"/>
              </a:rPr>
              <a:t>) for Supercapacitors with Bayesian Optimization</a:t>
            </a:r>
            <a:endParaRPr lang="en-IN" sz="2800" i="1" dirty="0">
              <a:latin typeface="+mj-lt"/>
              <a:cs typeface="Arial" panose="020B0604020202020204" pitchFamily="34" charset="0"/>
            </a:endParaRPr>
          </a:p>
        </p:txBody>
      </p:sp>
      <p:sp>
        <p:nvSpPr>
          <p:cNvPr id="3" name="6">
            <a:extLst>
              <a:ext uri="{FF2B5EF4-FFF2-40B4-BE49-F238E27FC236}">
                <a16:creationId xmlns:a16="http://schemas.microsoft.com/office/drawing/2014/main" id="{52B4B26C-9952-1F81-D7ED-10F5C8098740}"/>
              </a:ext>
            </a:extLst>
          </p:cNvPr>
          <p:cNvSpPr/>
          <p:nvPr/>
        </p:nvSpPr>
        <p:spPr>
          <a:xfrm flipV="1">
            <a:off x="547759" y="1184154"/>
            <a:ext cx="8901662" cy="118884"/>
          </a:xfrm>
          <a:prstGeom prst="rect">
            <a:avLst/>
          </a:prstGeom>
          <a:solidFill>
            <a:schemeClr val="tx1">
              <a:lumMod val="75000"/>
              <a:lumOff val="25000"/>
            </a:schemeClr>
          </a:solidFill>
          <a:ln w="12700">
            <a:noFill/>
            <a:miter lim="400000"/>
          </a:ln>
        </p:spPr>
        <p:txBody>
          <a:bodyPr lIns="50800" tIns="50800" rIns="50800" bIns="50800" anchor="ctr"/>
          <a:lstStyle/>
          <a:p>
            <a:pPr>
              <a:lnSpc>
                <a:spcPct val="100000"/>
              </a:lnSpc>
              <a:defRPr sz="3200" cap="none" spc="0">
                <a:solidFill>
                  <a:srgbClr val="FFFFFF"/>
                </a:solidFill>
                <a:latin typeface="Helvetica Light"/>
                <a:ea typeface="Helvetica Light"/>
                <a:cs typeface="Helvetica Light"/>
                <a:sym typeface="Helvetica Light"/>
              </a:defRPr>
            </a:pPr>
            <a:endParaRPr sz="3600" dirty="0">
              <a:solidFill>
                <a:schemeClr val="tx2"/>
              </a:solidFill>
            </a:endParaRPr>
          </a:p>
        </p:txBody>
      </p:sp>
      <p:sp>
        <p:nvSpPr>
          <p:cNvPr id="5" name="TextBox 4">
            <a:extLst>
              <a:ext uri="{FF2B5EF4-FFF2-40B4-BE49-F238E27FC236}">
                <a16:creationId xmlns:a16="http://schemas.microsoft.com/office/drawing/2014/main" id="{02DFE23D-1B6E-C1BB-C073-2BA615F9C995}"/>
              </a:ext>
            </a:extLst>
          </p:cNvPr>
          <p:cNvSpPr txBox="1"/>
          <p:nvPr/>
        </p:nvSpPr>
        <p:spPr>
          <a:xfrm>
            <a:off x="0" y="5906717"/>
            <a:ext cx="12192000" cy="338554"/>
          </a:xfrm>
          <a:prstGeom prst="rect">
            <a:avLst/>
          </a:prstGeom>
          <a:noFill/>
        </p:spPr>
        <p:txBody>
          <a:bodyPr wrap="square" rtlCol="0">
            <a:spAutoFit/>
          </a:bodyPr>
          <a:lstStyle/>
          <a:p>
            <a:pPr algn="ctr"/>
            <a:r>
              <a:rPr lang="en-US" sz="1600" u="sng" dirty="0">
                <a:effectLst>
                  <a:outerShdw blurRad="38100" dist="38100" dir="2700000" algn="tl">
                    <a:srgbClr val="000000">
                      <a:alpha val="43137"/>
                    </a:srgbClr>
                  </a:outerShdw>
                </a:effectLst>
                <a:cs typeface="Times New Roman" panose="02020603050405020304" pitchFamily="18" charset="0"/>
              </a:rPr>
              <a:t>Principle of using termination-induced work function reduction has opened a pathway for </a:t>
            </a:r>
            <a:r>
              <a:rPr lang="en-US" sz="1600" u="sng" dirty="0" err="1">
                <a:effectLst>
                  <a:outerShdw blurRad="38100" dist="38100" dir="2700000" algn="tl">
                    <a:srgbClr val="000000">
                      <a:alpha val="43137"/>
                    </a:srgbClr>
                  </a:outerShdw>
                </a:effectLst>
                <a:cs typeface="Times New Roman" panose="02020603050405020304" pitchFamily="18" charset="0"/>
              </a:rPr>
              <a:t>MXene</a:t>
            </a:r>
            <a:r>
              <a:rPr lang="en-US" sz="1600" u="sng" dirty="0">
                <a:effectLst>
                  <a:outerShdw blurRad="38100" dist="38100" dir="2700000" algn="tl">
                    <a:srgbClr val="000000">
                      <a:alpha val="43137"/>
                    </a:srgbClr>
                  </a:outerShdw>
                </a:effectLst>
                <a:cs typeface="Times New Roman" panose="02020603050405020304" pitchFamily="18" charset="0"/>
              </a:rPr>
              <a:t>-based electron sources!</a:t>
            </a:r>
            <a:endParaRPr lang="en-IN" sz="1600" u="sng" dirty="0">
              <a:effectLst>
                <a:outerShdw blurRad="38100" dist="38100" dir="2700000" algn="tl">
                  <a:srgbClr val="000000">
                    <a:alpha val="43137"/>
                  </a:srgbClr>
                </a:outerShdw>
              </a:effectLst>
              <a:cs typeface="Times New Roman" panose="02020603050405020304" pitchFamily="18" charset="0"/>
            </a:endParaRPr>
          </a:p>
        </p:txBody>
      </p:sp>
      <p:pic>
        <p:nvPicPr>
          <p:cNvPr id="7" name="Picture 2" descr="Logo | University of Arizona Brand Resources">
            <a:extLst>
              <a:ext uri="{FF2B5EF4-FFF2-40B4-BE49-F238E27FC236}">
                <a16:creationId xmlns:a16="http://schemas.microsoft.com/office/drawing/2014/main" id="{44BEA63A-CF91-742E-0239-29F68848C8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65" y="6108609"/>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3B3D66F-2BF6-6E9F-99AC-8637FA0C452D}"/>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Box 8">
            <a:extLst>
              <a:ext uri="{FF2B5EF4-FFF2-40B4-BE49-F238E27FC236}">
                <a16:creationId xmlns:a16="http://schemas.microsoft.com/office/drawing/2014/main" id="{1243E139-D807-A91C-CE01-9245316978D6}"/>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pic>
        <p:nvPicPr>
          <p:cNvPr id="1028" name="Picture 4" descr="Black Solid Icon for Work, Function and Desk Stock Vector - Illustration of  icon, function: 150549582">
            <a:extLst>
              <a:ext uri="{FF2B5EF4-FFF2-40B4-BE49-F238E27FC236}">
                <a16:creationId xmlns:a16="http://schemas.microsoft.com/office/drawing/2014/main" id="{7913134E-E09B-0E28-825C-ED86C5ACD0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036" t="14702" r="21957" b="20313"/>
          <a:stretch/>
        </p:blipFill>
        <p:spPr bwMode="auto">
          <a:xfrm>
            <a:off x="9350378" y="3317564"/>
            <a:ext cx="490605" cy="58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0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0-#ppt_w/2"/>
                                          </p:val>
                                        </p:tav>
                                        <p:tav tm="100000">
                                          <p:val>
                                            <p:strVal val="#ppt_x"/>
                                          </p:val>
                                        </p:tav>
                                      </p:tavLst>
                                    </p:anim>
                                    <p:anim calcmode="lin" valueType="num">
                                      <p:cBhvr additive="base">
                                        <p:cTn id="14" dur="750" fill="hold"/>
                                        <p:tgtEl>
                                          <p:spTgt spid="3"/>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2000" fill="hold"/>
                                        <p:tgtEl>
                                          <p:spTgt spid="42"/>
                                        </p:tgtEl>
                                        <p:attrNameLst>
                                          <p:attrName>ppt_x</p:attrName>
                                        </p:attrNameLst>
                                      </p:cBhvr>
                                      <p:tavLst>
                                        <p:tav tm="0">
                                          <p:val>
                                            <p:strVal val="0-#ppt_w/2"/>
                                          </p:val>
                                        </p:tav>
                                        <p:tav tm="100000">
                                          <p:val>
                                            <p:strVal val="#ppt_x"/>
                                          </p:val>
                                        </p:tav>
                                      </p:tavLst>
                                    </p:anim>
                                    <p:anim calcmode="lin" valueType="num">
                                      <p:cBhvr additive="base">
                                        <p:cTn id="18" dur="2000" fill="hold"/>
                                        <p:tgtEl>
                                          <p:spTgt spid="42"/>
                                        </p:tgtEl>
                                        <p:attrNameLst>
                                          <p:attrName>ppt_y</p:attrName>
                                        </p:attrNameLst>
                                      </p:cBhvr>
                                      <p:tavLst>
                                        <p:tav tm="0">
                                          <p:val>
                                            <p:strVal val="#ppt_y"/>
                                          </p:val>
                                        </p:tav>
                                        <p:tav tm="100000">
                                          <p:val>
                                            <p:strVal val="#ppt_y"/>
                                          </p:val>
                                        </p:tav>
                                      </p:tavLst>
                                    </p:anim>
                                  </p:childTnLst>
                                </p:cTn>
                              </p:par>
                              <p:par>
                                <p:cTn id="19" presetID="2" presetClass="entr" presetSubtype="8" decel="10000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2000" fill="hold"/>
                                        <p:tgtEl>
                                          <p:spTgt spid="19"/>
                                        </p:tgtEl>
                                        <p:attrNameLst>
                                          <p:attrName>ppt_x</p:attrName>
                                        </p:attrNameLst>
                                      </p:cBhvr>
                                      <p:tavLst>
                                        <p:tav tm="0">
                                          <p:val>
                                            <p:strVal val="0-#ppt_w/2"/>
                                          </p:val>
                                        </p:tav>
                                        <p:tav tm="100000">
                                          <p:val>
                                            <p:strVal val="#ppt_x"/>
                                          </p:val>
                                        </p:tav>
                                      </p:tavLst>
                                    </p:anim>
                                    <p:anim calcmode="lin" valueType="num">
                                      <p:cBhvr additive="base">
                                        <p:cTn id="22" dur="20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2000" fill="hold"/>
                                        <p:tgtEl>
                                          <p:spTgt spid="18"/>
                                        </p:tgtEl>
                                        <p:attrNameLst>
                                          <p:attrName>ppt_x</p:attrName>
                                        </p:attrNameLst>
                                      </p:cBhvr>
                                      <p:tavLst>
                                        <p:tav tm="0">
                                          <p:val>
                                            <p:strVal val="0-#ppt_w/2"/>
                                          </p:val>
                                        </p:tav>
                                        <p:tav tm="100000">
                                          <p:val>
                                            <p:strVal val="#ppt_x"/>
                                          </p:val>
                                        </p:tav>
                                      </p:tavLst>
                                    </p:anim>
                                    <p:anim calcmode="lin" valueType="num">
                                      <p:cBhvr additive="base">
                                        <p:cTn id="26" dur="2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19872-C2F1-6A22-E547-7B0AAB541F1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0BAEB5D-757B-445B-43FF-0D06B4DD01AC}"/>
              </a:ext>
            </a:extLst>
          </p:cNvPr>
          <p:cNvSpPr/>
          <p:nvPr/>
        </p:nvSpPr>
        <p:spPr>
          <a:xfrm>
            <a:off x="-1" y="278493"/>
            <a:ext cx="11678353" cy="5856514"/>
          </a:xfrm>
          <a:prstGeom prst="rect">
            <a:avLst/>
          </a:prstGeom>
          <a:solidFill>
            <a:schemeClr val="bg1"/>
          </a:solidFill>
          <a:ln>
            <a:noFill/>
          </a:ln>
          <a:effectLst>
            <a:outerShdw blurRad="444500" dist="317500" dir="2700000" algn="tl" rotWithShape="0">
              <a:srgbClr val="000F2E">
                <a:alpha val="29804"/>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ot">
            <a:extLst>
              <a:ext uri="{FF2B5EF4-FFF2-40B4-BE49-F238E27FC236}">
                <a16:creationId xmlns:a16="http://schemas.microsoft.com/office/drawing/2014/main" id="{56B1FF42-EBFF-90FB-52B1-35C9DDA54457}"/>
              </a:ext>
            </a:extLst>
          </p:cNvPr>
          <p:cNvSpPr>
            <a:spLocks/>
          </p:cNvSpPr>
          <p:nvPr/>
        </p:nvSpPr>
        <p:spPr>
          <a:xfrm rot="10800000">
            <a:off x="4214" y="272143"/>
            <a:ext cx="7354527" cy="5856514"/>
          </a:xfrm>
          <a:custGeom>
            <a:avLst/>
            <a:gdLst/>
            <a:ahLst/>
            <a:cxnLst>
              <a:cxn ang="0">
                <a:pos x="wd2" y="hd2"/>
              </a:cxn>
              <a:cxn ang="5400000">
                <a:pos x="wd2" y="hd2"/>
              </a:cxn>
              <a:cxn ang="10800000">
                <a:pos x="wd2" y="hd2"/>
              </a:cxn>
              <a:cxn ang="16200000">
                <a:pos x="wd2" y="hd2"/>
              </a:cxn>
            </a:cxnLst>
            <a:rect l="0" t="0" r="r" b="b"/>
            <a:pathLst>
              <a:path w="21600" h="21600" extrusionOk="0">
                <a:moveTo>
                  <a:pt x="5815" y="0"/>
                </a:moveTo>
                <a:lnTo>
                  <a:pt x="0" y="21600"/>
                </a:lnTo>
                <a:lnTo>
                  <a:pt x="21600" y="21600"/>
                </a:lnTo>
                <a:lnTo>
                  <a:pt x="21600" y="0"/>
                </a:lnTo>
                <a:lnTo>
                  <a:pt x="5815" y="0"/>
                </a:lnTo>
                <a:close/>
              </a:path>
            </a:pathLst>
          </a:custGeom>
          <a:solidFill>
            <a:srgbClr val="FFFFFF">
              <a:alpha val="80000"/>
            </a:srgbClr>
          </a:solidFill>
          <a:ln w="12700">
            <a:miter lim="400000"/>
          </a:ln>
          <a:effectLst>
            <a:outerShdw blurRad="1270000" dist="635000" dir="3600000" rotWithShape="0">
              <a:srgbClr val="000000">
                <a:alpha val="25000"/>
              </a:srgbClr>
            </a:outerShdw>
          </a:effectLst>
        </p:spPr>
        <p:txBody>
          <a:bodyPr lIns="50800" tIns="50800" rIns="50800" bIns="50800" anchor="ctr"/>
          <a:lstStyle/>
          <a:p>
            <a:pPr algn="ctr">
              <a:lnSpc>
                <a:spcPct val="100000"/>
              </a:lnSpc>
              <a:defRPr sz="3200" cap="none" spc="0">
                <a:solidFill>
                  <a:srgbClr val="FFFFFF"/>
                </a:solidFill>
                <a:latin typeface="Helvetica Light"/>
                <a:ea typeface="Helvetica Light"/>
                <a:cs typeface="Helvetica Light"/>
                <a:sym typeface="Helvetica Light"/>
              </a:defRPr>
            </a:pPr>
            <a:endParaRPr dirty="0">
              <a:solidFill>
                <a:schemeClr val="tx2"/>
              </a:solidFill>
            </a:endParaRPr>
          </a:p>
        </p:txBody>
      </p:sp>
      <p:grpSp>
        <p:nvGrpSpPr>
          <p:cNvPr id="45" name="Group 44">
            <a:extLst>
              <a:ext uri="{FF2B5EF4-FFF2-40B4-BE49-F238E27FC236}">
                <a16:creationId xmlns:a16="http://schemas.microsoft.com/office/drawing/2014/main" id="{5AD0C54B-5FB1-AA8C-5B8F-8B852BCFE718}"/>
              </a:ext>
            </a:extLst>
          </p:cNvPr>
          <p:cNvGrpSpPr>
            <a:grpSpLocks noGrp="1" noUngrp="1" noRot="1" noMove="1" noResize="1"/>
          </p:cNvGrpSpPr>
          <p:nvPr/>
        </p:nvGrpSpPr>
        <p:grpSpPr>
          <a:xfrm>
            <a:off x="4695825" y="989320"/>
            <a:ext cx="6982526" cy="5164459"/>
            <a:chOff x="4695825" y="989320"/>
            <a:chExt cx="6982526" cy="5164459"/>
          </a:xfrm>
        </p:grpSpPr>
        <p:sp>
          <p:nvSpPr>
            <p:cNvPr id="44" name="Rectangle 43">
              <a:extLst>
                <a:ext uri="{FF2B5EF4-FFF2-40B4-BE49-F238E27FC236}">
                  <a16:creationId xmlns:a16="http://schemas.microsoft.com/office/drawing/2014/main" id="{799CEA5D-89A2-B298-9013-F2B2F8E67DC9}"/>
                </a:ext>
              </a:extLst>
            </p:cNvPr>
            <p:cNvSpPr>
              <a:spLocks noGrp="1" noRot="1" noMove="1" noResize="1" noEditPoints="1" noAdjustHandles="1" noChangeArrowheads="1" noChangeShapeType="1"/>
            </p:cNvSpPr>
            <p:nvPr/>
          </p:nvSpPr>
          <p:spPr>
            <a:xfrm>
              <a:off x="4695825" y="989320"/>
              <a:ext cx="6648450" cy="51644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nvGrpSpPr>
            <p:cNvPr id="43" name="Group 42">
              <a:extLst>
                <a:ext uri="{FF2B5EF4-FFF2-40B4-BE49-F238E27FC236}">
                  <a16:creationId xmlns:a16="http://schemas.microsoft.com/office/drawing/2014/main" id="{022689C2-9738-FD02-3DFB-77A788AEB21C}"/>
                </a:ext>
              </a:extLst>
            </p:cNvPr>
            <p:cNvGrpSpPr>
              <a:grpSpLocks/>
            </p:cNvGrpSpPr>
            <p:nvPr/>
          </p:nvGrpSpPr>
          <p:grpSpPr>
            <a:xfrm>
              <a:off x="4853036" y="1105921"/>
              <a:ext cx="6825315" cy="4830201"/>
              <a:chOff x="4853036" y="1105921"/>
              <a:chExt cx="6825315" cy="4830201"/>
            </a:xfrm>
          </p:grpSpPr>
          <p:grpSp>
            <p:nvGrpSpPr>
              <p:cNvPr id="26" name="Group 25">
                <a:extLst>
                  <a:ext uri="{FF2B5EF4-FFF2-40B4-BE49-F238E27FC236}">
                    <a16:creationId xmlns:a16="http://schemas.microsoft.com/office/drawing/2014/main" id="{C21BD9C5-6DF8-5BCD-0CA1-ABA30C2FF3C2}"/>
                  </a:ext>
                </a:extLst>
              </p:cNvPr>
              <p:cNvGrpSpPr>
                <a:grpSpLocks/>
              </p:cNvGrpSpPr>
              <p:nvPr/>
            </p:nvGrpSpPr>
            <p:grpSpPr>
              <a:xfrm>
                <a:off x="4853036" y="1105921"/>
                <a:ext cx="1860031" cy="4410868"/>
                <a:chOff x="4853036" y="1249362"/>
                <a:chExt cx="1860031" cy="4410868"/>
              </a:xfrm>
            </p:grpSpPr>
            <p:sp>
              <p:nvSpPr>
                <p:cNvPr id="22" name="TextBox 21">
                  <a:extLst>
                    <a:ext uri="{FF2B5EF4-FFF2-40B4-BE49-F238E27FC236}">
                      <a16:creationId xmlns:a16="http://schemas.microsoft.com/office/drawing/2014/main" id="{24CF1DAD-B477-47DF-42F7-A33F0E4C582C}"/>
                    </a:ext>
                  </a:extLst>
                </p:cNvPr>
                <p:cNvSpPr txBox="1">
                  <a:spLocks noGrp="1" noRot="1" noMove="1" noResize="1" noEditPoints="1" noAdjustHandles="1" noChangeArrowheads="1" noChangeShapeType="1"/>
                </p:cNvSpPr>
                <p:nvPr/>
              </p:nvSpPr>
              <p:spPr>
                <a:xfrm>
                  <a:off x="6009528" y="1249362"/>
                  <a:ext cx="703539" cy="707886"/>
                </a:xfrm>
                <a:prstGeom prst="rect">
                  <a:avLst/>
                </a:prstGeom>
                <a:noFill/>
              </p:spPr>
              <p:txBody>
                <a:bodyPr wrap="square" rtlCol="0">
                  <a:spAutoFit/>
                </a:bodyPr>
                <a:lstStyle/>
                <a:p>
                  <a:pPr algn="ctr"/>
                  <a:r>
                    <a:rPr lang="en-US" sz="4000" dirty="0">
                      <a:solidFill>
                        <a:schemeClr val="tx2"/>
                      </a:solidFill>
                      <a:latin typeface="Montserrat" panose="00000500000000000000" pitchFamily="2" charset="0"/>
                    </a:rPr>
                    <a:t>1</a:t>
                  </a:r>
                  <a:endParaRPr lang="en-US" sz="4400" dirty="0">
                    <a:solidFill>
                      <a:schemeClr val="tx2"/>
                    </a:solidFill>
                    <a:latin typeface="Montserrat" panose="00000500000000000000" pitchFamily="2" charset="0"/>
                  </a:endParaRPr>
                </a:p>
              </p:txBody>
            </p:sp>
            <p:sp>
              <p:nvSpPr>
                <p:cNvPr id="23" name="TextBox 22">
                  <a:extLst>
                    <a:ext uri="{FF2B5EF4-FFF2-40B4-BE49-F238E27FC236}">
                      <a16:creationId xmlns:a16="http://schemas.microsoft.com/office/drawing/2014/main" id="{F62DA493-8EB6-7032-882B-8623454B2FBD}"/>
                    </a:ext>
                  </a:extLst>
                </p:cNvPr>
                <p:cNvSpPr txBox="1">
                  <a:spLocks noGrp="1" noRot="1" noMove="1" noResize="1" noEditPoints="1" noAdjustHandles="1" noChangeArrowheads="1" noChangeShapeType="1"/>
                </p:cNvSpPr>
                <p:nvPr/>
              </p:nvSpPr>
              <p:spPr>
                <a:xfrm>
                  <a:off x="5651244" y="2483689"/>
                  <a:ext cx="703539" cy="707886"/>
                </a:xfrm>
                <a:prstGeom prst="rect">
                  <a:avLst/>
                </a:prstGeom>
                <a:noFill/>
              </p:spPr>
              <p:txBody>
                <a:bodyPr wrap="square" rtlCol="0">
                  <a:spAutoFit/>
                </a:bodyPr>
                <a:lstStyle/>
                <a:p>
                  <a:pPr algn="ctr"/>
                  <a:r>
                    <a:rPr lang="en-US" sz="4000" dirty="0">
                      <a:solidFill>
                        <a:schemeClr val="tx2"/>
                      </a:solidFill>
                      <a:latin typeface="Montserrat" panose="00000500000000000000" pitchFamily="2" charset="0"/>
                    </a:rPr>
                    <a:t>2</a:t>
                  </a:r>
                  <a:endParaRPr lang="en-US" sz="4400" dirty="0">
                    <a:solidFill>
                      <a:schemeClr val="tx2"/>
                    </a:solidFill>
                    <a:latin typeface="Montserrat" panose="00000500000000000000" pitchFamily="2" charset="0"/>
                  </a:endParaRPr>
                </a:p>
              </p:txBody>
            </p:sp>
            <p:sp>
              <p:nvSpPr>
                <p:cNvPr id="24" name="TextBox 23">
                  <a:extLst>
                    <a:ext uri="{FF2B5EF4-FFF2-40B4-BE49-F238E27FC236}">
                      <a16:creationId xmlns:a16="http://schemas.microsoft.com/office/drawing/2014/main" id="{6F81EA53-314D-F7C1-110B-3EAE549B6242}"/>
                    </a:ext>
                  </a:extLst>
                </p:cNvPr>
                <p:cNvSpPr txBox="1">
                  <a:spLocks noGrp="1" noRot="1" noMove="1" noResize="1" noEditPoints="1" noAdjustHandles="1" noChangeArrowheads="1" noChangeShapeType="1"/>
                </p:cNvSpPr>
                <p:nvPr/>
              </p:nvSpPr>
              <p:spPr>
                <a:xfrm>
                  <a:off x="5276633" y="3718016"/>
                  <a:ext cx="703539" cy="707886"/>
                </a:xfrm>
                <a:prstGeom prst="rect">
                  <a:avLst/>
                </a:prstGeom>
                <a:noFill/>
              </p:spPr>
              <p:txBody>
                <a:bodyPr wrap="square" rtlCol="0">
                  <a:spAutoFit/>
                </a:bodyPr>
                <a:lstStyle/>
                <a:p>
                  <a:pPr algn="ctr"/>
                  <a:r>
                    <a:rPr lang="en-US" sz="4000" dirty="0">
                      <a:solidFill>
                        <a:schemeClr val="tx2"/>
                      </a:solidFill>
                      <a:latin typeface="Montserrat" panose="00000500000000000000" pitchFamily="2" charset="0"/>
                    </a:rPr>
                    <a:t>3</a:t>
                  </a:r>
                  <a:endParaRPr lang="en-US" sz="4400" dirty="0">
                    <a:solidFill>
                      <a:schemeClr val="tx2"/>
                    </a:solidFill>
                    <a:latin typeface="Montserrat" panose="00000500000000000000" pitchFamily="2" charset="0"/>
                  </a:endParaRPr>
                </a:p>
              </p:txBody>
            </p:sp>
            <p:sp>
              <p:nvSpPr>
                <p:cNvPr id="25" name="TextBox 24">
                  <a:extLst>
                    <a:ext uri="{FF2B5EF4-FFF2-40B4-BE49-F238E27FC236}">
                      <a16:creationId xmlns:a16="http://schemas.microsoft.com/office/drawing/2014/main" id="{2580EF64-D6ED-3F89-EB01-CA0DE3E744C6}"/>
                    </a:ext>
                  </a:extLst>
                </p:cNvPr>
                <p:cNvSpPr txBox="1">
                  <a:spLocks noGrp="1" noRot="1" noMove="1" noResize="1" noEditPoints="1" noAdjustHandles="1" noChangeArrowheads="1" noChangeShapeType="1"/>
                </p:cNvSpPr>
                <p:nvPr/>
              </p:nvSpPr>
              <p:spPr>
                <a:xfrm>
                  <a:off x="4853036" y="4952344"/>
                  <a:ext cx="703539" cy="707886"/>
                </a:xfrm>
                <a:prstGeom prst="rect">
                  <a:avLst/>
                </a:prstGeom>
                <a:noFill/>
              </p:spPr>
              <p:txBody>
                <a:bodyPr wrap="square" rtlCol="0">
                  <a:spAutoFit/>
                </a:bodyPr>
                <a:lstStyle/>
                <a:p>
                  <a:pPr algn="ctr"/>
                  <a:r>
                    <a:rPr lang="en-US" sz="4000" dirty="0">
                      <a:solidFill>
                        <a:schemeClr val="tx2"/>
                      </a:solidFill>
                      <a:latin typeface="Montserrat" panose="00000500000000000000" pitchFamily="2" charset="0"/>
                    </a:rPr>
                    <a:t>4</a:t>
                  </a:r>
                  <a:endParaRPr lang="en-US" sz="4400" dirty="0">
                    <a:solidFill>
                      <a:schemeClr val="tx2"/>
                    </a:solidFill>
                    <a:latin typeface="Montserrat" panose="00000500000000000000" pitchFamily="2" charset="0"/>
                  </a:endParaRPr>
                </a:p>
              </p:txBody>
            </p:sp>
          </p:grpSp>
          <p:sp>
            <p:nvSpPr>
              <p:cNvPr id="27" name="TextBox 26">
                <a:extLst>
                  <a:ext uri="{FF2B5EF4-FFF2-40B4-BE49-F238E27FC236}">
                    <a16:creationId xmlns:a16="http://schemas.microsoft.com/office/drawing/2014/main" id="{DA10D681-6C7D-BDA9-4F50-FFF0D52B8465}"/>
                  </a:ext>
                </a:extLst>
              </p:cNvPr>
              <p:cNvSpPr txBox="1">
                <a:spLocks/>
              </p:cNvSpPr>
              <p:nvPr/>
            </p:nvSpPr>
            <p:spPr>
              <a:xfrm>
                <a:off x="7197811" y="1201475"/>
                <a:ext cx="4453911" cy="954107"/>
              </a:xfrm>
              <a:prstGeom prst="rect">
                <a:avLst/>
              </a:prstGeom>
              <a:noFill/>
            </p:spPr>
            <p:txBody>
              <a:bodyPr wrap="square" rtlCol="0">
                <a:spAutoFit/>
              </a:bodyPr>
              <a:lstStyle/>
              <a:p>
                <a:pPr algn="just"/>
                <a:r>
                  <a:rPr lang="en-US" sz="1400" dirty="0">
                    <a:solidFill>
                      <a:schemeClr val="tx2"/>
                    </a:solidFill>
                    <a:effectLst>
                      <a:outerShdw blurRad="38100" dist="38100" dir="2700000" algn="tl">
                        <a:srgbClr val="000000">
                          <a:alpha val="43137"/>
                        </a:srgbClr>
                      </a:outerShdw>
                    </a:effectLst>
                    <a:cs typeface="Times New Roman" panose="02020603050405020304" pitchFamily="18" charset="0"/>
                  </a:rPr>
                  <a:t>IDEA</a:t>
                </a:r>
              </a:p>
              <a:p>
                <a:pPr algn="just"/>
                <a:r>
                  <a:rPr lang="en-US" sz="1400" dirty="0">
                    <a:cs typeface="Times New Roman" panose="02020603050405020304" pitchFamily="18" charset="0"/>
                  </a:rPr>
                  <a:t>complex </a:t>
                </a:r>
                <a:r>
                  <a:rPr lang="en-US" sz="1400" b="1" dirty="0">
                    <a:cs typeface="Times New Roman" panose="02020603050405020304" pitchFamily="18" charset="0"/>
                  </a:rPr>
                  <a:t>materials design optimization</a:t>
                </a:r>
                <a:r>
                  <a:rPr lang="en-US" sz="1400" dirty="0">
                    <a:cs typeface="Times New Roman" panose="02020603050405020304" pitchFamily="18" charset="0"/>
                  </a:rPr>
                  <a:t> problem with both </a:t>
                </a:r>
                <a:r>
                  <a:rPr lang="en-US" sz="1400" i="1" dirty="0">
                    <a:cs typeface="Times New Roman" panose="02020603050405020304" pitchFamily="18" charset="0"/>
                  </a:rPr>
                  <a:t>continuous variables</a:t>
                </a:r>
                <a:r>
                  <a:rPr lang="en-US" sz="1400" dirty="0">
                    <a:cs typeface="Times New Roman" panose="02020603050405020304" pitchFamily="18" charset="0"/>
                  </a:rPr>
                  <a:t> (mixing ratios) and </a:t>
                </a:r>
                <a:r>
                  <a:rPr lang="en-US" sz="1400" i="1" dirty="0">
                    <a:cs typeface="Times New Roman" panose="02020603050405020304" pitchFamily="18" charset="0"/>
                  </a:rPr>
                  <a:t>categorical variables</a:t>
                </a:r>
                <a:r>
                  <a:rPr lang="en-US" sz="1400" dirty="0">
                    <a:cs typeface="Times New Roman" panose="02020603050405020304" pitchFamily="18" charset="0"/>
                  </a:rPr>
                  <a:t> (termination types).</a:t>
                </a:r>
                <a:endParaRPr lang="en-US" sz="1400" dirty="0">
                  <a:solidFill>
                    <a:schemeClr val="tx2"/>
                  </a:solidFill>
                  <a:cs typeface="Times New Roman" panose="02020603050405020304" pitchFamily="18" charset="0"/>
                </a:endParaRPr>
              </a:p>
            </p:txBody>
          </p:sp>
          <p:sp>
            <p:nvSpPr>
              <p:cNvPr id="28" name="TextBox 27">
                <a:extLst>
                  <a:ext uri="{FF2B5EF4-FFF2-40B4-BE49-F238E27FC236}">
                    <a16:creationId xmlns:a16="http://schemas.microsoft.com/office/drawing/2014/main" id="{08871E6B-0544-9C76-4A13-0B05B5D38290}"/>
                  </a:ext>
                </a:extLst>
              </p:cNvPr>
              <p:cNvSpPr txBox="1">
                <a:spLocks/>
              </p:cNvSpPr>
              <p:nvPr/>
            </p:nvSpPr>
            <p:spPr>
              <a:xfrm>
                <a:off x="6765323" y="2447969"/>
                <a:ext cx="4886399" cy="954107"/>
              </a:xfrm>
              <a:prstGeom prst="rect">
                <a:avLst/>
              </a:prstGeom>
              <a:noFill/>
            </p:spPr>
            <p:txBody>
              <a:bodyPr wrap="square" rtlCol="0">
                <a:spAutoFit/>
              </a:bodyPr>
              <a:lstStyle/>
              <a:p>
                <a:pPr algn="just"/>
                <a:r>
                  <a:rPr lang="en-US" sz="1400" dirty="0">
                    <a:solidFill>
                      <a:schemeClr val="tx2"/>
                    </a:solidFill>
                    <a:cs typeface="Times New Roman" panose="02020603050405020304" pitchFamily="18" charset="0"/>
                  </a:rPr>
                  <a:t> </a:t>
                </a:r>
                <a:r>
                  <a:rPr lang="en-US" sz="1400" dirty="0">
                    <a:solidFill>
                      <a:schemeClr val="tx2"/>
                    </a:solidFill>
                    <a:effectLst>
                      <a:outerShdw blurRad="38100" dist="38100" dir="2700000" algn="tl">
                        <a:srgbClr val="000000">
                          <a:alpha val="43137"/>
                        </a:srgbClr>
                      </a:outerShdw>
                    </a:effectLst>
                    <a:cs typeface="Times New Roman" panose="02020603050405020304" pitchFamily="18" charset="0"/>
                  </a:rPr>
                  <a:t>RESEARCH</a:t>
                </a:r>
              </a:p>
              <a:p>
                <a:pPr algn="just"/>
                <a:r>
                  <a:rPr lang="en-US" sz="1400" dirty="0">
                    <a:cs typeface="Times New Roman" panose="02020603050405020304" pitchFamily="18" charset="0"/>
                  </a:rPr>
                  <a:t>An optimized work function ensures that the MXene Fermi level is well-aligned with the electrochemical processes of interest.</a:t>
                </a:r>
                <a:endParaRPr lang="en-US" sz="1400" dirty="0">
                  <a:solidFill>
                    <a:schemeClr val="tx2"/>
                  </a:solidFill>
                  <a:cs typeface="Times New Roman" panose="02020603050405020304" pitchFamily="18" charset="0"/>
                </a:endParaRPr>
              </a:p>
            </p:txBody>
          </p:sp>
          <p:sp>
            <p:nvSpPr>
              <p:cNvPr id="29" name="TextBox 28">
                <a:extLst>
                  <a:ext uri="{FF2B5EF4-FFF2-40B4-BE49-F238E27FC236}">
                    <a16:creationId xmlns:a16="http://schemas.microsoft.com/office/drawing/2014/main" id="{D0AE4237-79E2-72CD-2D99-DA928CB43AC8}"/>
                  </a:ext>
                </a:extLst>
              </p:cNvPr>
              <p:cNvSpPr txBox="1">
                <a:spLocks/>
              </p:cNvSpPr>
              <p:nvPr/>
            </p:nvSpPr>
            <p:spPr>
              <a:xfrm>
                <a:off x="6354782" y="3641540"/>
                <a:ext cx="5323569" cy="954107"/>
              </a:xfrm>
              <a:prstGeom prst="rect">
                <a:avLst/>
              </a:prstGeom>
              <a:noFill/>
            </p:spPr>
            <p:txBody>
              <a:bodyPr wrap="square" rtlCol="0">
                <a:spAutoFit/>
              </a:bodyPr>
              <a:lstStyle/>
              <a:p>
                <a:pPr algn="just"/>
                <a:r>
                  <a:rPr lang="en-US" sz="1400" dirty="0">
                    <a:solidFill>
                      <a:schemeClr val="tx2"/>
                    </a:solidFill>
                    <a:effectLst>
                      <a:outerShdw blurRad="38100" dist="38100" dir="2700000" algn="tl">
                        <a:srgbClr val="000000">
                          <a:alpha val="43137"/>
                        </a:srgbClr>
                      </a:outerShdw>
                    </a:effectLst>
                  </a:rPr>
                  <a:t>PLANNING</a:t>
                </a:r>
              </a:p>
              <a:p>
                <a:pPr algn="just"/>
                <a:r>
                  <a:rPr lang="en-IN" sz="1400" b="1" u="sng" dirty="0">
                    <a:cs typeface="Times New Roman" panose="02020603050405020304" pitchFamily="18" charset="0"/>
                  </a:rPr>
                  <a:t>Literature and Database Mining</a:t>
                </a:r>
                <a:r>
                  <a:rPr lang="en-IN" sz="1400" dirty="0">
                    <a:cs typeface="Times New Roman" panose="02020603050405020304" pitchFamily="18" charset="0"/>
                  </a:rPr>
                  <a:t>, </a:t>
                </a:r>
                <a:r>
                  <a:rPr lang="en-US" sz="1400" dirty="0">
                    <a:cs typeface="Times New Roman" panose="02020603050405020304" pitchFamily="18" charset="0"/>
                  </a:rPr>
                  <a:t>This </a:t>
                </a:r>
                <a:r>
                  <a:rPr lang="en-US" sz="1400" b="1" dirty="0">
                    <a:cs typeface="Times New Roman" panose="02020603050405020304" pitchFamily="18" charset="0"/>
                  </a:rPr>
                  <a:t>literature-derived dataset</a:t>
                </a:r>
                <a:r>
                  <a:rPr lang="en-US" sz="1400" dirty="0">
                    <a:cs typeface="Times New Roman" panose="02020603050405020304" pitchFamily="18" charset="0"/>
                  </a:rPr>
                  <a:t> provides a starting point without running new DFT – effectively leveraging previous research as training data.</a:t>
                </a:r>
                <a:endParaRPr lang="en-US" sz="1400" dirty="0">
                  <a:solidFill>
                    <a:schemeClr val="tx2"/>
                  </a:solidFill>
                  <a:cs typeface="Times New Roman" panose="02020603050405020304" pitchFamily="18" charset="0"/>
                </a:endParaRPr>
              </a:p>
            </p:txBody>
          </p:sp>
          <p:sp>
            <p:nvSpPr>
              <p:cNvPr id="30" name="TextBox 29">
                <a:extLst>
                  <a:ext uri="{FF2B5EF4-FFF2-40B4-BE49-F238E27FC236}">
                    <a16:creationId xmlns:a16="http://schemas.microsoft.com/office/drawing/2014/main" id="{CF0A28E8-EE29-D76B-312D-2430FC46B8B2}"/>
                  </a:ext>
                </a:extLst>
              </p:cNvPr>
              <p:cNvSpPr txBox="1">
                <a:spLocks/>
              </p:cNvSpPr>
              <p:nvPr/>
            </p:nvSpPr>
            <p:spPr>
              <a:xfrm>
                <a:off x="5918886" y="4982015"/>
                <a:ext cx="5732836" cy="954107"/>
              </a:xfrm>
              <a:prstGeom prst="rect">
                <a:avLst/>
              </a:prstGeom>
              <a:noFill/>
            </p:spPr>
            <p:txBody>
              <a:bodyPr wrap="square" rtlCol="0">
                <a:spAutoFit/>
              </a:bodyPr>
              <a:lstStyle/>
              <a:p>
                <a:pPr algn="just"/>
                <a:r>
                  <a:rPr lang="en-US" sz="1400" dirty="0">
                    <a:solidFill>
                      <a:schemeClr val="tx2"/>
                    </a:solidFill>
                    <a:effectLst>
                      <a:outerShdw blurRad="38100" dist="38100" dir="2700000" algn="tl">
                        <a:srgbClr val="000000">
                          <a:alpha val="43137"/>
                        </a:srgbClr>
                      </a:outerShdw>
                    </a:effectLst>
                  </a:rPr>
                  <a:t>DIVERSE INITIAL SAMPLING</a:t>
                </a:r>
              </a:p>
              <a:p>
                <a:pPr algn="just"/>
                <a:r>
                  <a:rPr lang="en-US" sz="1400" dirty="0"/>
                  <a:t>Absence of any prior knowledge, one may simply choose a </a:t>
                </a:r>
                <a:r>
                  <a:rPr lang="en-US" sz="1400" b="1" dirty="0"/>
                  <a:t>diverse set of compositions</a:t>
                </a:r>
                <a:r>
                  <a:rPr lang="en-US" sz="1400" dirty="0"/>
                  <a:t> to sample as a starting point. Some BO tools can </a:t>
                </a:r>
                <a:r>
                  <a:rPr lang="en-US" sz="1400" b="1" dirty="0"/>
                  <a:t>bootstrap with no initial data at all.</a:t>
                </a:r>
                <a:endParaRPr lang="en-US" sz="1400" dirty="0">
                  <a:solidFill>
                    <a:schemeClr val="tx2"/>
                  </a:solidFill>
                </a:endParaRPr>
              </a:p>
            </p:txBody>
          </p:sp>
        </p:grpSp>
      </p:grpSp>
      <p:grpSp>
        <p:nvGrpSpPr>
          <p:cNvPr id="32" name="Group 31">
            <a:extLst>
              <a:ext uri="{FF2B5EF4-FFF2-40B4-BE49-F238E27FC236}">
                <a16:creationId xmlns:a16="http://schemas.microsoft.com/office/drawing/2014/main" id="{97783B9B-0493-5A05-6EE6-7D309F559F9F}"/>
              </a:ext>
            </a:extLst>
          </p:cNvPr>
          <p:cNvGrpSpPr/>
          <p:nvPr/>
        </p:nvGrpSpPr>
        <p:grpSpPr>
          <a:xfrm>
            <a:off x="1081221" y="712035"/>
            <a:ext cx="3155067" cy="700587"/>
            <a:chOff x="1054076" y="1213768"/>
            <a:chExt cx="2641601" cy="528249"/>
          </a:xfrm>
        </p:grpSpPr>
        <p:sp>
          <p:nvSpPr>
            <p:cNvPr id="33" name="TextBox 32">
              <a:extLst>
                <a:ext uri="{FF2B5EF4-FFF2-40B4-BE49-F238E27FC236}">
                  <a16:creationId xmlns:a16="http://schemas.microsoft.com/office/drawing/2014/main" id="{CFB20321-4157-EE94-F136-857CB06A4410}"/>
                </a:ext>
              </a:extLst>
            </p:cNvPr>
            <p:cNvSpPr txBox="1"/>
            <p:nvPr/>
          </p:nvSpPr>
          <p:spPr>
            <a:xfrm>
              <a:off x="1054076" y="1213768"/>
              <a:ext cx="2641601" cy="440925"/>
            </a:xfrm>
            <a:prstGeom prst="rect">
              <a:avLst/>
            </a:prstGeom>
            <a:noFill/>
          </p:spPr>
          <p:txBody>
            <a:bodyPr wrap="square" rtlCol="0">
              <a:spAutoFit/>
            </a:bodyPr>
            <a:lstStyle/>
            <a:p>
              <a:r>
                <a:rPr lang="en-US" sz="3200" dirty="0">
                  <a:solidFill>
                    <a:schemeClr val="tx2"/>
                  </a:solidFill>
                  <a:latin typeface="+mj-lt"/>
                </a:rPr>
                <a:t>OBJECTIVES</a:t>
              </a:r>
            </a:p>
          </p:txBody>
        </p:sp>
        <p:sp>
          <p:nvSpPr>
            <p:cNvPr id="35" name="6">
              <a:extLst>
                <a:ext uri="{FF2B5EF4-FFF2-40B4-BE49-F238E27FC236}">
                  <a16:creationId xmlns:a16="http://schemas.microsoft.com/office/drawing/2014/main" id="{90BD822D-3893-4156-360A-FD46029E4B13}"/>
                </a:ext>
              </a:extLst>
            </p:cNvPr>
            <p:cNvSpPr/>
            <p:nvPr/>
          </p:nvSpPr>
          <p:spPr>
            <a:xfrm flipV="1">
              <a:off x="1143614" y="1659481"/>
              <a:ext cx="1764508" cy="82536"/>
            </a:xfrm>
            <a:prstGeom prst="rect">
              <a:avLst/>
            </a:prstGeom>
            <a:solidFill>
              <a:schemeClr val="tx1">
                <a:lumMod val="75000"/>
                <a:lumOff val="25000"/>
              </a:schemeClr>
            </a:solidFill>
            <a:ln w="12700">
              <a:noFill/>
              <a:miter lim="400000"/>
            </a:ln>
          </p:spPr>
          <p:txBody>
            <a:bodyPr lIns="50800" tIns="50800" rIns="50800" bIns="50800" anchor="ctr"/>
            <a:lstStyle/>
            <a:p>
              <a:pPr>
                <a:lnSpc>
                  <a:spcPct val="100000"/>
                </a:lnSpc>
                <a:defRPr sz="3200" cap="none" spc="0">
                  <a:solidFill>
                    <a:srgbClr val="FFFFFF"/>
                  </a:solidFill>
                  <a:latin typeface="Helvetica Light"/>
                  <a:ea typeface="Helvetica Light"/>
                  <a:cs typeface="Helvetica Light"/>
                  <a:sym typeface="Helvetica Light"/>
                </a:defRPr>
              </a:pPr>
              <a:endParaRPr sz="3600" dirty="0">
                <a:solidFill>
                  <a:schemeClr val="tx2"/>
                </a:solidFill>
              </a:endParaRPr>
            </a:p>
          </p:txBody>
        </p:sp>
      </p:grpSp>
      <p:sp>
        <p:nvSpPr>
          <p:cNvPr id="3" name="1">
            <a:extLst>
              <a:ext uri="{FF2B5EF4-FFF2-40B4-BE49-F238E27FC236}">
                <a16:creationId xmlns:a16="http://schemas.microsoft.com/office/drawing/2014/main" id="{4218836C-BBCF-8A78-4910-3BB268D09796}"/>
              </a:ext>
            </a:extLst>
          </p:cNvPr>
          <p:cNvSpPr/>
          <p:nvPr/>
        </p:nvSpPr>
        <p:spPr>
          <a:xfrm>
            <a:off x="513647" y="1912638"/>
            <a:ext cx="3807568" cy="30572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p>
            <a:pPr marL="342900" indent="-342900" algn="just">
              <a:buFont typeface="Wingdings" panose="05000000000000000000" pitchFamily="2" charset="2"/>
              <a:buChar char="Ø"/>
            </a:pPr>
            <a:r>
              <a:rPr lang="en-US" sz="1600" dirty="0">
                <a:latin typeface="+mj-lt"/>
                <a:cs typeface="Times New Roman" panose="02020603050405020304" pitchFamily="18" charset="0"/>
              </a:rPr>
              <a:t>In particular, </a:t>
            </a:r>
            <a:r>
              <a:rPr lang="en-US" sz="1600" dirty="0" err="1">
                <a:latin typeface="+mj-lt"/>
                <a:cs typeface="Times New Roman" panose="02020603050405020304" pitchFamily="18" charset="0"/>
              </a:rPr>
              <a:t>MXene</a:t>
            </a:r>
            <a:r>
              <a:rPr lang="en-US" sz="1600" dirty="0">
                <a:latin typeface="+mj-lt"/>
                <a:cs typeface="Times New Roman" panose="02020603050405020304" pitchFamily="18" charset="0"/>
              </a:rPr>
              <a:t> (Ti</a:t>
            </a:r>
            <a:r>
              <a:rPr lang="en-US" sz="1600" baseline="-25000" dirty="0">
                <a:latin typeface="+mj-lt"/>
                <a:cs typeface="Times New Roman" panose="02020603050405020304" pitchFamily="18" charset="0"/>
              </a:rPr>
              <a:t>3</a:t>
            </a:r>
            <a:r>
              <a:rPr lang="en-US" sz="1600" dirty="0">
                <a:latin typeface="+mj-lt"/>
                <a:cs typeface="Times New Roman" panose="02020603050405020304" pitchFamily="18" charset="0"/>
              </a:rPr>
              <a:t>C</a:t>
            </a:r>
            <a:r>
              <a:rPr lang="en-US" sz="1600" baseline="-25000" dirty="0">
                <a:latin typeface="+mj-lt"/>
                <a:cs typeface="Times New Roman" panose="02020603050405020304" pitchFamily="18" charset="0"/>
              </a:rPr>
              <a:t>2</a:t>
            </a:r>
            <a:r>
              <a:rPr lang="en-US" sz="1600" dirty="0">
                <a:latin typeface="+mj-lt"/>
                <a:cs typeface="Times New Roman" panose="02020603050405020304" pitchFamily="18" charset="0"/>
              </a:rPr>
              <a:t>, Nb</a:t>
            </a:r>
            <a:r>
              <a:rPr lang="en-US" sz="1600" baseline="-25000" dirty="0">
                <a:latin typeface="+mj-lt"/>
                <a:cs typeface="Times New Roman" panose="02020603050405020304" pitchFamily="18" charset="0"/>
              </a:rPr>
              <a:t>2</a:t>
            </a:r>
            <a:r>
              <a:rPr lang="en-US" sz="1600" dirty="0">
                <a:latin typeface="+mj-lt"/>
                <a:cs typeface="Times New Roman" panose="02020603050405020304" pitchFamily="18" charset="0"/>
              </a:rPr>
              <a:t>C, V</a:t>
            </a:r>
            <a:r>
              <a:rPr lang="en-US" sz="1600" baseline="-25000" dirty="0">
                <a:latin typeface="+mj-lt"/>
                <a:cs typeface="Times New Roman" panose="02020603050405020304" pitchFamily="18" charset="0"/>
              </a:rPr>
              <a:t>2</a:t>
            </a:r>
            <a:r>
              <a:rPr lang="en-US" sz="1600" dirty="0">
                <a:latin typeface="+mj-lt"/>
                <a:cs typeface="Times New Roman" panose="02020603050405020304" pitchFamily="18" charset="0"/>
              </a:rPr>
              <a:t>C)  can be </a:t>
            </a:r>
            <a:r>
              <a:rPr lang="en-US" sz="1600" b="1" dirty="0">
                <a:latin typeface="+mj-lt"/>
                <a:cs typeface="Times New Roman" panose="02020603050405020304" pitchFamily="18" charset="0"/>
              </a:rPr>
              <a:t>mixed or alloyed</a:t>
            </a:r>
            <a:r>
              <a:rPr lang="en-US" sz="1600" dirty="0">
                <a:latin typeface="+mj-lt"/>
                <a:cs typeface="Times New Roman" panose="02020603050405020304" pitchFamily="18" charset="0"/>
              </a:rPr>
              <a:t> to create composite electrodes with tailored electronic properties. </a:t>
            </a:r>
          </a:p>
          <a:p>
            <a:pPr marL="342900" indent="-342900" algn="just">
              <a:buFont typeface="Wingdings" panose="05000000000000000000" pitchFamily="2" charset="2"/>
              <a:buChar char="Ø"/>
            </a:pPr>
            <a:endParaRPr lang="en-US" sz="1600" dirty="0">
              <a:latin typeface="+mj-lt"/>
              <a:cs typeface="Times New Roman" panose="02020603050405020304" pitchFamily="18" charset="0"/>
            </a:endParaRPr>
          </a:p>
          <a:p>
            <a:pPr marL="342900" indent="-342900" algn="just">
              <a:buFont typeface="Wingdings" panose="05000000000000000000" pitchFamily="2" charset="2"/>
              <a:buChar char="Ø"/>
            </a:pPr>
            <a:endParaRPr lang="en-US" sz="1600" dirty="0">
              <a:latin typeface="+mj-lt"/>
              <a:cs typeface="Times New Roman" panose="02020603050405020304" pitchFamily="18" charset="0"/>
            </a:endParaRPr>
          </a:p>
          <a:p>
            <a:pPr marL="342900" indent="-342900" algn="just">
              <a:buFont typeface="Wingdings" panose="05000000000000000000" pitchFamily="2" charset="2"/>
              <a:buChar char="Ø"/>
            </a:pPr>
            <a:r>
              <a:rPr lang="en-US" sz="1600" dirty="0">
                <a:latin typeface="+mj-lt"/>
                <a:cs typeface="Times New Roman" panose="02020603050405020304" pitchFamily="18" charset="0"/>
              </a:rPr>
              <a:t>The challenge is to identify the optimal composition (ratio of Ti, V, Nb) and surface termination (O, OH, F, Cl groups on the MXene surface) that yields a “just right” band gap for maximum supercapacitor performance.</a:t>
            </a:r>
            <a:endParaRPr sz="1600" dirty="0">
              <a:solidFill>
                <a:schemeClr val="tx2"/>
              </a:solidFill>
              <a:latin typeface="+mj-lt"/>
              <a:cs typeface="Times New Roman" panose="02020603050405020304" pitchFamily="18" charset="0"/>
            </a:endParaRPr>
          </a:p>
        </p:txBody>
      </p:sp>
      <p:pic>
        <p:nvPicPr>
          <p:cNvPr id="5" name="Picture 2" descr="Logo | University of Arizona Brand Resources">
            <a:extLst>
              <a:ext uri="{FF2B5EF4-FFF2-40B4-BE49-F238E27FC236}">
                <a16:creationId xmlns:a16="http://schemas.microsoft.com/office/drawing/2014/main" id="{BDFC8BD3-5778-CACE-197B-DFF62B5A2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5" y="6108609"/>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EF4DE0A-BA8C-57A1-CBB2-DB42C6D5F840}"/>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F1F62B6F-8CB4-3784-3553-8D19A295D033}"/>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9348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750" fill="hold"/>
                                        <p:tgtEl>
                                          <p:spTgt spid="16"/>
                                        </p:tgtEl>
                                        <p:attrNameLst>
                                          <p:attrName>ppt_x</p:attrName>
                                        </p:attrNameLst>
                                      </p:cBhvr>
                                      <p:tavLst>
                                        <p:tav tm="0">
                                          <p:val>
                                            <p:strVal val="0-#ppt_w/2"/>
                                          </p:val>
                                        </p:tav>
                                        <p:tav tm="100000">
                                          <p:val>
                                            <p:strVal val="#ppt_x"/>
                                          </p:val>
                                        </p:tav>
                                      </p:tavLst>
                                    </p:anim>
                                    <p:anim calcmode="lin" valueType="num">
                                      <p:cBhvr additive="base">
                                        <p:cTn id="8" dur="1750" fill="hold"/>
                                        <p:tgtEl>
                                          <p:spTgt spid="1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10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0" presetClass="entr" presetSubtype="0" fill="hold" nodeType="afterEffect">
                                  <p:stCondLst>
                                    <p:cond delay="25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BB845-7248-1963-6112-FB095338BA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670E558-A1E9-2AE0-A69C-370A6E781B82}"/>
              </a:ext>
            </a:extLst>
          </p:cNvPr>
          <p:cNvSpPr/>
          <p:nvPr/>
        </p:nvSpPr>
        <p:spPr>
          <a:xfrm>
            <a:off x="667656" y="0"/>
            <a:ext cx="4107543" cy="5945053"/>
          </a:xfrm>
          <a:prstGeom prst="rect">
            <a:avLst/>
          </a:prstGeom>
          <a:solidFill>
            <a:srgbClr val="22374E"/>
          </a:solidFill>
          <a:ln>
            <a:noFill/>
          </a:ln>
          <a:effectLst>
            <a:outerShdw blurRad="635000" dist="317500" algn="l" rotWithShape="0">
              <a:srgbClr val="00206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Rectangle 2">
            <a:extLst>
              <a:ext uri="{FF2B5EF4-FFF2-40B4-BE49-F238E27FC236}">
                <a16:creationId xmlns:a16="http://schemas.microsoft.com/office/drawing/2014/main" id="{1BBBB3F0-9021-2A2D-7974-A270E47D1D91}"/>
              </a:ext>
            </a:extLst>
          </p:cNvPr>
          <p:cNvSpPr/>
          <p:nvPr/>
        </p:nvSpPr>
        <p:spPr>
          <a:xfrm>
            <a:off x="0" y="1172029"/>
            <a:ext cx="11689117" cy="4773024"/>
          </a:xfrm>
          <a:prstGeom prst="rect">
            <a:avLst/>
          </a:prstGeom>
          <a:solidFill>
            <a:schemeClr val="bg1"/>
          </a:solidFill>
          <a:ln>
            <a:noFill/>
          </a:ln>
          <a:effectLst>
            <a:outerShdw blurRad="444500" dist="317500" dir="2700000" algn="tl" rotWithShape="0">
              <a:srgbClr val="000F2E">
                <a:alpha val="29804"/>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385D81-1195-895B-EBA2-32E00F2B0C37}"/>
              </a:ext>
            </a:extLst>
          </p:cNvPr>
          <p:cNvSpPr txBox="1"/>
          <p:nvPr/>
        </p:nvSpPr>
        <p:spPr>
          <a:xfrm>
            <a:off x="1784350" y="2119157"/>
            <a:ext cx="3672431" cy="646331"/>
          </a:xfrm>
          <a:prstGeom prst="rect">
            <a:avLst/>
          </a:prstGeom>
          <a:noFill/>
        </p:spPr>
        <p:txBody>
          <a:bodyPr wrap="square" rtlCol="0">
            <a:spAutoFit/>
          </a:bodyPr>
          <a:lstStyle/>
          <a:p>
            <a:pPr algn="just"/>
            <a:r>
              <a:rPr lang="en-US" dirty="0">
                <a:latin typeface="+mj-lt"/>
                <a:cs typeface="Times New Roman" panose="02020603050405020304" pitchFamily="18" charset="0"/>
              </a:rPr>
              <a:t>Conventional DFT (at the PBE level) underestimates band gaps</a:t>
            </a:r>
            <a:endParaRPr lang="en-US" dirty="0">
              <a:solidFill>
                <a:srgbClr val="22374E"/>
              </a:solidFill>
              <a:latin typeface="+mj-lt"/>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1403F71-5C3E-9364-656D-B3EDE99CF83C}"/>
              </a:ext>
            </a:extLst>
          </p:cNvPr>
          <p:cNvSpPr/>
          <p:nvPr/>
        </p:nvSpPr>
        <p:spPr>
          <a:xfrm>
            <a:off x="738957" y="2004978"/>
            <a:ext cx="870857" cy="870857"/>
          </a:xfrm>
          <a:prstGeom prst="roundRect">
            <a:avLst>
              <a:gd name="adj" fmla="val 0"/>
            </a:avLst>
          </a:prstGeom>
          <a:solidFill>
            <a:srgbClr val="22374E"/>
          </a:solidFill>
          <a:ln>
            <a:noFill/>
          </a:ln>
          <a:effectLst>
            <a:outerShdw blurRad="317500" dist="152400" dir="2700000" algn="tl" rotWithShape="0">
              <a:srgbClr val="00206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9F03E902-D063-709D-A7A8-3E957A0CB002}"/>
              </a:ext>
            </a:extLst>
          </p:cNvPr>
          <p:cNvSpPr/>
          <p:nvPr/>
        </p:nvSpPr>
        <p:spPr>
          <a:xfrm>
            <a:off x="738957" y="4133296"/>
            <a:ext cx="870857" cy="870857"/>
          </a:xfrm>
          <a:prstGeom prst="roundRect">
            <a:avLst>
              <a:gd name="adj" fmla="val 0"/>
            </a:avLst>
          </a:prstGeom>
          <a:solidFill>
            <a:srgbClr val="22374E"/>
          </a:solidFill>
          <a:ln>
            <a:noFill/>
          </a:ln>
          <a:effectLst>
            <a:outerShdw blurRad="317500" dist="152400" dir="2700000" algn="tl" rotWithShape="0">
              <a:srgbClr val="00206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D5F151A-378D-93A2-982B-BE8937CA3070}"/>
              </a:ext>
            </a:extLst>
          </p:cNvPr>
          <p:cNvSpPr txBox="1"/>
          <p:nvPr/>
        </p:nvSpPr>
        <p:spPr>
          <a:xfrm>
            <a:off x="799690" y="2055685"/>
            <a:ext cx="749389" cy="769441"/>
          </a:xfrm>
          <a:prstGeom prst="rect">
            <a:avLst/>
          </a:prstGeom>
          <a:noFill/>
        </p:spPr>
        <p:txBody>
          <a:bodyPr wrap="square" rtlCol="0">
            <a:spAutoFit/>
          </a:bodyPr>
          <a:lstStyle/>
          <a:p>
            <a:pPr algn="ctr"/>
            <a:r>
              <a:rPr lang="en-US" sz="4400" dirty="0">
                <a:solidFill>
                  <a:schemeClr val="bg1"/>
                </a:solidFill>
                <a:latin typeface="Montserrat ExtraBold" pitchFamily="2" charset="0"/>
              </a:rPr>
              <a:t>1.</a:t>
            </a:r>
          </a:p>
        </p:txBody>
      </p:sp>
      <p:sp>
        <p:nvSpPr>
          <p:cNvPr id="30" name="TextBox 29">
            <a:extLst>
              <a:ext uri="{FF2B5EF4-FFF2-40B4-BE49-F238E27FC236}">
                <a16:creationId xmlns:a16="http://schemas.microsoft.com/office/drawing/2014/main" id="{CC66F18C-FDC8-1E2B-64E6-77D598E922E2}"/>
              </a:ext>
            </a:extLst>
          </p:cNvPr>
          <p:cNvSpPr txBox="1"/>
          <p:nvPr/>
        </p:nvSpPr>
        <p:spPr>
          <a:xfrm>
            <a:off x="799690" y="4184003"/>
            <a:ext cx="749389" cy="769441"/>
          </a:xfrm>
          <a:prstGeom prst="rect">
            <a:avLst/>
          </a:prstGeom>
          <a:noFill/>
        </p:spPr>
        <p:txBody>
          <a:bodyPr wrap="square" rtlCol="0">
            <a:spAutoFit/>
          </a:bodyPr>
          <a:lstStyle/>
          <a:p>
            <a:pPr algn="ctr"/>
            <a:r>
              <a:rPr lang="en-US" sz="4400" dirty="0">
                <a:solidFill>
                  <a:schemeClr val="bg1"/>
                </a:solidFill>
                <a:latin typeface="Montserrat ExtraBold" pitchFamily="2" charset="0"/>
              </a:rPr>
              <a:t>3.</a:t>
            </a:r>
          </a:p>
        </p:txBody>
      </p:sp>
      <p:sp>
        <p:nvSpPr>
          <p:cNvPr id="32" name="TextBox 31">
            <a:extLst>
              <a:ext uri="{FF2B5EF4-FFF2-40B4-BE49-F238E27FC236}">
                <a16:creationId xmlns:a16="http://schemas.microsoft.com/office/drawing/2014/main" id="{FC9C5745-65A5-F07C-2740-BFD34288E661}"/>
              </a:ext>
            </a:extLst>
          </p:cNvPr>
          <p:cNvSpPr txBox="1"/>
          <p:nvPr/>
        </p:nvSpPr>
        <p:spPr>
          <a:xfrm>
            <a:off x="1784350" y="4235973"/>
            <a:ext cx="3672431" cy="646331"/>
          </a:xfrm>
          <a:prstGeom prst="rect">
            <a:avLst/>
          </a:prstGeom>
          <a:noFill/>
        </p:spPr>
        <p:txBody>
          <a:bodyPr wrap="square" rtlCol="0">
            <a:spAutoFit/>
          </a:bodyPr>
          <a:lstStyle/>
          <a:p>
            <a:pPr algn="just"/>
            <a:r>
              <a:rPr lang="en-US" dirty="0">
                <a:solidFill>
                  <a:srgbClr val="22374E"/>
                </a:solidFill>
                <a:latin typeface="+mj-lt"/>
                <a:cs typeface="Times New Roman" panose="02020603050405020304" pitchFamily="18" charset="0"/>
              </a:rPr>
              <a:t>Experimental Characterization like UPS, KPAFM</a:t>
            </a:r>
          </a:p>
        </p:txBody>
      </p:sp>
      <p:sp>
        <p:nvSpPr>
          <p:cNvPr id="33" name="TextBox 32">
            <a:extLst>
              <a:ext uri="{FF2B5EF4-FFF2-40B4-BE49-F238E27FC236}">
                <a16:creationId xmlns:a16="http://schemas.microsoft.com/office/drawing/2014/main" id="{7A0AFD37-C003-73CD-D5C0-DEA598CADE3D}"/>
              </a:ext>
            </a:extLst>
          </p:cNvPr>
          <p:cNvSpPr txBox="1"/>
          <p:nvPr/>
        </p:nvSpPr>
        <p:spPr>
          <a:xfrm>
            <a:off x="7382870" y="2119157"/>
            <a:ext cx="3672431" cy="646331"/>
          </a:xfrm>
          <a:prstGeom prst="rect">
            <a:avLst/>
          </a:prstGeom>
          <a:noFill/>
        </p:spPr>
        <p:txBody>
          <a:bodyPr wrap="square" rtlCol="0">
            <a:spAutoFit/>
          </a:bodyPr>
          <a:lstStyle/>
          <a:p>
            <a:pPr algn="just"/>
            <a:r>
              <a:rPr lang="en-US" dirty="0">
                <a:latin typeface="+mj-lt"/>
                <a:cs typeface="Times New Roman" panose="02020603050405020304" pitchFamily="18" charset="0"/>
              </a:rPr>
              <a:t>Details could be chemically interesting, bond length changes</a:t>
            </a:r>
            <a:endParaRPr lang="en-US" dirty="0">
              <a:solidFill>
                <a:srgbClr val="22374E"/>
              </a:solidFill>
              <a:latin typeface="+mj-lt"/>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0A89CE99-B74C-21FC-93BB-8D26362A9A05}"/>
              </a:ext>
            </a:extLst>
          </p:cNvPr>
          <p:cNvSpPr/>
          <p:nvPr/>
        </p:nvSpPr>
        <p:spPr>
          <a:xfrm>
            <a:off x="6214520" y="1998628"/>
            <a:ext cx="870857" cy="870857"/>
          </a:xfrm>
          <a:prstGeom prst="roundRect">
            <a:avLst>
              <a:gd name="adj" fmla="val 0"/>
            </a:avLst>
          </a:prstGeom>
          <a:solidFill>
            <a:srgbClr val="22374E"/>
          </a:solidFill>
          <a:ln>
            <a:noFill/>
          </a:ln>
          <a:effectLst>
            <a:outerShdw blurRad="317500" dist="152400" dir="2700000" algn="tl" rotWithShape="0">
              <a:srgbClr val="00206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528611D6-4039-F613-6E1E-2AE66903C265}"/>
              </a:ext>
            </a:extLst>
          </p:cNvPr>
          <p:cNvSpPr/>
          <p:nvPr/>
        </p:nvSpPr>
        <p:spPr>
          <a:xfrm>
            <a:off x="6214520" y="4126946"/>
            <a:ext cx="870857" cy="870857"/>
          </a:xfrm>
          <a:prstGeom prst="roundRect">
            <a:avLst>
              <a:gd name="adj" fmla="val 0"/>
            </a:avLst>
          </a:prstGeom>
          <a:solidFill>
            <a:srgbClr val="22374E"/>
          </a:solidFill>
          <a:ln>
            <a:noFill/>
          </a:ln>
          <a:effectLst>
            <a:outerShdw blurRad="317500" dist="152400" dir="2700000" algn="tl" rotWithShape="0">
              <a:srgbClr val="00206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25984E7-69BE-3A63-064C-B1987D40BCD8}"/>
              </a:ext>
            </a:extLst>
          </p:cNvPr>
          <p:cNvSpPr txBox="1"/>
          <p:nvPr/>
        </p:nvSpPr>
        <p:spPr>
          <a:xfrm>
            <a:off x="6275253" y="2049335"/>
            <a:ext cx="749389" cy="769441"/>
          </a:xfrm>
          <a:prstGeom prst="rect">
            <a:avLst/>
          </a:prstGeom>
          <a:noFill/>
        </p:spPr>
        <p:txBody>
          <a:bodyPr wrap="square" rtlCol="0">
            <a:spAutoFit/>
          </a:bodyPr>
          <a:lstStyle/>
          <a:p>
            <a:pPr algn="ctr"/>
            <a:r>
              <a:rPr lang="en-US" sz="4400" dirty="0">
                <a:solidFill>
                  <a:schemeClr val="bg1"/>
                </a:solidFill>
                <a:latin typeface="Montserrat ExtraBold" pitchFamily="2" charset="0"/>
              </a:rPr>
              <a:t>2.</a:t>
            </a:r>
          </a:p>
        </p:txBody>
      </p:sp>
      <p:sp>
        <p:nvSpPr>
          <p:cNvPr id="38" name="TextBox 37">
            <a:extLst>
              <a:ext uri="{FF2B5EF4-FFF2-40B4-BE49-F238E27FC236}">
                <a16:creationId xmlns:a16="http://schemas.microsoft.com/office/drawing/2014/main" id="{5659A1EF-32CA-B31C-4CEC-4B58212B81B6}"/>
              </a:ext>
            </a:extLst>
          </p:cNvPr>
          <p:cNvSpPr txBox="1"/>
          <p:nvPr/>
        </p:nvSpPr>
        <p:spPr>
          <a:xfrm>
            <a:off x="6275253" y="4177653"/>
            <a:ext cx="749389" cy="769441"/>
          </a:xfrm>
          <a:prstGeom prst="rect">
            <a:avLst/>
          </a:prstGeom>
          <a:noFill/>
        </p:spPr>
        <p:txBody>
          <a:bodyPr wrap="square" rtlCol="0">
            <a:spAutoFit/>
          </a:bodyPr>
          <a:lstStyle/>
          <a:p>
            <a:pPr algn="ctr"/>
            <a:r>
              <a:rPr lang="en-US" sz="4400" dirty="0">
                <a:solidFill>
                  <a:schemeClr val="bg1"/>
                </a:solidFill>
                <a:latin typeface="Montserrat ExtraBold" pitchFamily="2" charset="0"/>
              </a:rPr>
              <a:t>4.</a:t>
            </a:r>
          </a:p>
        </p:txBody>
      </p:sp>
      <p:sp>
        <p:nvSpPr>
          <p:cNvPr id="39" name="TextBox 38">
            <a:extLst>
              <a:ext uri="{FF2B5EF4-FFF2-40B4-BE49-F238E27FC236}">
                <a16:creationId xmlns:a16="http://schemas.microsoft.com/office/drawing/2014/main" id="{9430DB81-79F4-1BAC-C41F-C553E79AEB52}"/>
              </a:ext>
            </a:extLst>
          </p:cNvPr>
          <p:cNvSpPr txBox="1"/>
          <p:nvPr/>
        </p:nvSpPr>
        <p:spPr>
          <a:xfrm>
            <a:off x="7382870" y="4118557"/>
            <a:ext cx="3672431" cy="923330"/>
          </a:xfrm>
          <a:prstGeom prst="rect">
            <a:avLst/>
          </a:prstGeom>
          <a:noFill/>
        </p:spPr>
        <p:txBody>
          <a:bodyPr wrap="square" rtlCol="0">
            <a:spAutoFit/>
          </a:bodyPr>
          <a:lstStyle/>
          <a:p>
            <a:pPr algn="just"/>
            <a:r>
              <a:rPr lang="en-US" dirty="0">
                <a:latin typeface="+mj-lt"/>
                <a:cs typeface="Times New Roman" panose="02020603050405020304" pitchFamily="18" charset="0"/>
              </a:rPr>
              <a:t>Wave function directly influences charge storage and electron transfer kinetics.</a:t>
            </a:r>
            <a:endParaRPr lang="en-US" dirty="0">
              <a:solidFill>
                <a:srgbClr val="22374E"/>
              </a:solidFill>
              <a:latin typeface="+mj-lt"/>
              <a:cs typeface="Times New Roman" panose="02020603050405020304" pitchFamily="18" charset="0"/>
            </a:endParaRPr>
          </a:p>
        </p:txBody>
      </p:sp>
      <p:sp>
        <p:nvSpPr>
          <p:cNvPr id="43" name="TextBox 42">
            <a:extLst>
              <a:ext uri="{FF2B5EF4-FFF2-40B4-BE49-F238E27FC236}">
                <a16:creationId xmlns:a16="http://schemas.microsoft.com/office/drawing/2014/main" id="{741DB89D-619F-D5D7-ED4A-2C9E72FEB299}"/>
              </a:ext>
            </a:extLst>
          </p:cNvPr>
          <p:cNvSpPr txBox="1"/>
          <p:nvPr/>
        </p:nvSpPr>
        <p:spPr>
          <a:xfrm>
            <a:off x="965448" y="185626"/>
            <a:ext cx="3511958" cy="769441"/>
          </a:xfrm>
          <a:prstGeom prst="rect">
            <a:avLst/>
          </a:prstGeom>
          <a:noFill/>
        </p:spPr>
        <p:txBody>
          <a:bodyPr wrap="square" rtlCol="0">
            <a:spAutoFit/>
          </a:bodyPr>
          <a:lstStyle/>
          <a:p>
            <a:pPr algn="ctr"/>
            <a:r>
              <a:rPr lang="en-US" sz="4400" dirty="0">
                <a:solidFill>
                  <a:schemeClr val="bg1"/>
                </a:solidFill>
                <a:effectLst>
                  <a:outerShdw blurRad="38100" dist="38100" dir="2700000" algn="tl">
                    <a:srgbClr val="000000">
                      <a:alpha val="43137"/>
                    </a:srgbClr>
                  </a:outerShdw>
                </a:effectLst>
                <a:latin typeface="Aptos ExtraBold" panose="020F0502020204030204" pitchFamily="34" charset="0"/>
              </a:rPr>
              <a:t>MOTIVATION </a:t>
            </a:r>
          </a:p>
        </p:txBody>
      </p:sp>
      <p:pic>
        <p:nvPicPr>
          <p:cNvPr id="4" name="Picture 2" descr="Logo | University of Arizona Brand Resources">
            <a:extLst>
              <a:ext uri="{FF2B5EF4-FFF2-40B4-BE49-F238E27FC236}">
                <a16:creationId xmlns:a16="http://schemas.microsoft.com/office/drawing/2014/main" id="{67758336-6AE2-1E70-2F32-82A984D8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5" y="6108609"/>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322C0B8-0C27-D049-13D6-13569EEAFFE6}"/>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C9BC4CEF-1BD4-A748-ABAC-7FD27773AC5C}"/>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079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42" presetClass="path" presetSubtype="0" accel="49333" decel="50667" fill="hold" grpId="1" nodeType="withEffect">
                                  <p:stCondLst>
                                    <p:cond delay="0"/>
                                  </p:stCondLst>
                                  <p:childTnLst>
                                    <p:animMotion origin="layout" path="M -4.16667E-6 2.96296E-6 L -4.16667E-6 0.07245 " pathEditMode="relative" rAng="0" ptsTypes="AA">
                                      <p:cBhvr>
                                        <p:cTn id="20" dur="750" spd="-100000" fill="hold"/>
                                        <p:tgtEl>
                                          <p:spTgt spid="29"/>
                                        </p:tgtEl>
                                        <p:attrNameLst>
                                          <p:attrName>ppt_x</p:attrName>
                                          <p:attrName>ppt_y</p:attrName>
                                        </p:attrNameLst>
                                      </p:cBhvr>
                                      <p:rCtr x="0" y="3611"/>
                                    </p:animMotion>
                                  </p:childTnLst>
                                </p:cTn>
                              </p:par>
                              <p:par>
                                <p:cTn id="21" presetID="42" presetClass="path" presetSubtype="0" accel="49333" decel="50667" fill="hold" grpId="1" nodeType="withEffect">
                                  <p:stCondLst>
                                    <p:cond delay="0"/>
                                  </p:stCondLst>
                                  <p:childTnLst>
                                    <p:animMotion origin="layout" path="M -4.16667E-6 -3.7037E-6 L -4.16667E-6 0.07246 " pathEditMode="relative" rAng="0" ptsTypes="AA">
                                      <p:cBhvr>
                                        <p:cTn id="22" dur="750" spd="-100000" fill="hold"/>
                                        <p:tgtEl>
                                          <p:spTgt spid="30"/>
                                        </p:tgtEl>
                                        <p:attrNameLst>
                                          <p:attrName>ppt_x</p:attrName>
                                          <p:attrName>ppt_y</p:attrName>
                                        </p:attrNameLst>
                                      </p:cBhvr>
                                      <p:rCtr x="0" y="3611"/>
                                    </p:animMotion>
                                  </p:childTnLst>
                                </p:cTn>
                              </p:par>
                              <p:par>
                                <p:cTn id="23" presetID="23" presetClass="entr" presetSubtype="272"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p:cTn id="25" dur="250" fill="hold"/>
                                        <p:tgtEl>
                                          <p:spTgt spid="32"/>
                                        </p:tgtEl>
                                        <p:attrNameLst>
                                          <p:attrName>ppt_w</p:attrName>
                                        </p:attrNameLst>
                                      </p:cBhvr>
                                      <p:tavLst>
                                        <p:tav tm="0">
                                          <p:val>
                                            <p:strVal val="2/3*#ppt_w"/>
                                          </p:val>
                                        </p:tav>
                                        <p:tav tm="100000">
                                          <p:val>
                                            <p:strVal val="#ppt_w"/>
                                          </p:val>
                                        </p:tav>
                                      </p:tavLst>
                                    </p:anim>
                                    <p:anim calcmode="lin" valueType="num">
                                      <p:cBhvr>
                                        <p:cTn id="26" dur="250" fill="hold"/>
                                        <p:tgtEl>
                                          <p:spTgt spid="32"/>
                                        </p:tgtEl>
                                        <p:attrNameLst>
                                          <p:attrName>ppt_h</p:attrName>
                                        </p:attrNameLst>
                                      </p:cBhvr>
                                      <p:tavLst>
                                        <p:tav tm="0">
                                          <p:val>
                                            <p:strVal val="2/3*#ppt_h"/>
                                          </p:val>
                                        </p:tav>
                                        <p:tav tm="100000">
                                          <p:val>
                                            <p:strVal val="#ppt_h"/>
                                          </p:val>
                                        </p:tav>
                                      </p:tavLst>
                                    </p:anim>
                                  </p:childTnLst>
                                </p:cTn>
                              </p:par>
                              <p:par>
                                <p:cTn id="27" presetID="42" presetClass="path" presetSubtype="0" accel="49333" decel="50667" fill="hold" grpId="1" nodeType="withEffect">
                                  <p:stCondLst>
                                    <p:cond delay="0"/>
                                  </p:stCondLst>
                                  <p:childTnLst>
                                    <p:animMotion origin="layout" path="M 5E-6 -3.33333E-6 L 5E-6 0.07246 " pathEditMode="relative" rAng="0" ptsTypes="AA">
                                      <p:cBhvr>
                                        <p:cTn id="28" dur="500" spd="-100000" fill="hold"/>
                                        <p:tgtEl>
                                          <p:spTgt spid="32"/>
                                        </p:tgtEl>
                                        <p:attrNameLst>
                                          <p:attrName>ppt_x</p:attrName>
                                          <p:attrName>ppt_y</p:attrName>
                                        </p:attrNameLst>
                                      </p:cBhvr>
                                      <p:rCtr x="0" y="3611"/>
                                    </p:animMotion>
                                  </p:childTnLst>
                                </p:cTn>
                              </p:par>
                              <p:par>
                                <p:cTn id="29" presetID="23" presetClass="entr" presetSubtype="272"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p:cTn id="31" dur="250" fill="hold"/>
                                        <p:tgtEl>
                                          <p:spTgt spid="33"/>
                                        </p:tgtEl>
                                        <p:attrNameLst>
                                          <p:attrName>ppt_w</p:attrName>
                                        </p:attrNameLst>
                                      </p:cBhvr>
                                      <p:tavLst>
                                        <p:tav tm="0">
                                          <p:val>
                                            <p:strVal val="2/3*#ppt_w"/>
                                          </p:val>
                                        </p:tav>
                                        <p:tav tm="100000">
                                          <p:val>
                                            <p:strVal val="#ppt_w"/>
                                          </p:val>
                                        </p:tav>
                                      </p:tavLst>
                                    </p:anim>
                                    <p:anim calcmode="lin" valueType="num">
                                      <p:cBhvr>
                                        <p:cTn id="32" dur="250" fill="hold"/>
                                        <p:tgtEl>
                                          <p:spTgt spid="33"/>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250" fill="hold"/>
                                        <p:tgtEl>
                                          <p:spTgt spid="5"/>
                                        </p:tgtEl>
                                        <p:attrNameLst>
                                          <p:attrName>ppt_w</p:attrName>
                                        </p:attrNameLst>
                                      </p:cBhvr>
                                      <p:tavLst>
                                        <p:tav tm="0">
                                          <p:val>
                                            <p:strVal val="2/3*#ppt_w"/>
                                          </p:val>
                                        </p:tav>
                                        <p:tav tm="100000">
                                          <p:val>
                                            <p:strVal val="#ppt_w"/>
                                          </p:val>
                                        </p:tav>
                                      </p:tavLst>
                                    </p:anim>
                                    <p:anim calcmode="lin" valueType="num">
                                      <p:cBhvr>
                                        <p:cTn id="36" dur="250" fill="hold"/>
                                        <p:tgtEl>
                                          <p:spTgt spid="5"/>
                                        </p:tgtEl>
                                        <p:attrNameLst>
                                          <p:attrName>ppt_h</p:attrName>
                                        </p:attrNameLst>
                                      </p:cBhvr>
                                      <p:tavLst>
                                        <p:tav tm="0">
                                          <p:val>
                                            <p:strVal val="2/3*#ppt_h"/>
                                          </p:val>
                                        </p:tav>
                                        <p:tav tm="100000">
                                          <p:val>
                                            <p:strVal val="#ppt_h"/>
                                          </p:val>
                                        </p:tav>
                                      </p:tavLst>
                                    </p:anim>
                                  </p:childTnLst>
                                </p:cTn>
                              </p:par>
                              <p:par>
                                <p:cTn id="37" presetID="42" presetClass="path" presetSubtype="0" accel="49333" decel="50667" fill="hold" grpId="1" nodeType="withEffect">
                                  <p:stCondLst>
                                    <p:cond delay="0"/>
                                  </p:stCondLst>
                                  <p:childTnLst>
                                    <p:animMotion origin="layout" path="M 5E-6 0.00092 L 5E-6 0.07338 " pathEditMode="relative" rAng="0" ptsTypes="AA">
                                      <p:cBhvr>
                                        <p:cTn id="38" dur="500" spd="-100000" fill="hold"/>
                                        <p:tgtEl>
                                          <p:spTgt spid="5"/>
                                        </p:tgtEl>
                                        <p:attrNameLst>
                                          <p:attrName>ppt_x</p:attrName>
                                          <p:attrName>ppt_y</p:attrName>
                                        </p:attrNameLst>
                                      </p:cBhvr>
                                      <p:rCtr x="0" y="3611"/>
                                    </p:animMotion>
                                  </p:childTnLst>
                                </p:cTn>
                              </p:par>
                              <p:par>
                                <p:cTn id="39" presetID="42" presetClass="path" presetSubtype="0" accel="49333" decel="50667" fill="hold" grpId="1" nodeType="withEffect">
                                  <p:stCondLst>
                                    <p:cond delay="0"/>
                                  </p:stCondLst>
                                  <p:childTnLst>
                                    <p:animMotion origin="layout" path="M 2.08333E-7 1.48148E-6 L 2.08333E-7 0.07245 " pathEditMode="relative" rAng="0" ptsTypes="AA">
                                      <p:cBhvr>
                                        <p:cTn id="40" dur="500" spd="-100000" fill="hold"/>
                                        <p:tgtEl>
                                          <p:spTgt spid="33"/>
                                        </p:tgtEl>
                                        <p:attrNameLst>
                                          <p:attrName>ppt_x</p:attrName>
                                          <p:attrName>ppt_y</p:attrName>
                                        </p:attrNameLst>
                                      </p:cBhvr>
                                      <p:rCtr x="0" y="3611"/>
                                    </p:animMotion>
                                  </p:childTnLst>
                                </p:cTn>
                              </p:par>
                              <p:par>
                                <p:cTn id="41" presetID="22" presetClass="entr" presetSubtype="1"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up)">
                                      <p:cBhvr>
                                        <p:cTn id="43" dur="500"/>
                                        <p:tgtEl>
                                          <p:spTgt spid="37"/>
                                        </p:tgtEl>
                                      </p:cBhvr>
                                    </p:animEffect>
                                  </p:childTnLst>
                                </p:cTn>
                              </p:par>
                              <p:par>
                                <p:cTn id="44" presetID="42" presetClass="path" presetSubtype="0" accel="49333" decel="50667" fill="hold" grpId="1" nodeType="withEffect">
                                  <p:stCondLst>
                                    <p:cond delay="0"/>
                                  </p:stCondLst>
                                  <p:childTnLst>
                                    <p:animMotion origin="layout" path="M -2.70833E-6 -1.11111E-6 L -2.70833E-6 0.07245 " pathEditMode="relative" rAng="0" ptsTypes="AA">
                                      <p:cBhvr>
                                        <p:cTn id="45" dur="750" spd="-100000" fill="hold"/>
                                        <p:tgtEl>
                                          <p:spTgt spid="37"/>
                                        </p:tgtEl>
                                        <p:attrNameLst>
                                          <p:attrName>ppt_x</p:attrName>
                                          <p:attrName>ppt_y</p:attrName>
                                        </p:attrNameLst>
                                      </p:cBhvr>
                                      <p:rCtr x="0" y="3611"/>
                                    </p:animMotion>
                                  </p:childTnLst>
                                </p:cTn>
                              </p:par>
                              <p:par>
                                <p:cTn id="46" presetID="22" presetClass="entr" presetSubtype="1"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up)">
                                      <p:cBhvr>
                                        <p:cTn id="48" dur="500"/>
                                        <p:tgtEl>
                                          <p:spTgt spid="38"/>
                                        </p:tgtEl>
                                      </p:cBhvr>
                                    </p:animEffect>
                                  </p:childTnLst>
                                </p:cTn>
                              </p:par>
                              <p:par>
                                <p:cTn id="49" presetID="42" presetClass="path" presetSubtype="0" accel="49333" decel="50667" fill="hold" grpId="1" nodeType="withEffect">
                                  <p:stCondLst>
                                    <p:cond delay="0"/>
                                  </p:stCondLst>
                                  <p:childTnLst>
                                    <p:animMotion origin="layout" path="M -2.70833E-6 2.22222E-6 L -2.70833E-6 0.07245 " pathEditMode="relative" rAng="0" ptsTypes="AA">
                                      <p:cBhvr>
                                        <p:cTn id="50" dur="750" spd="-100000" fill="hold"/>
                                        <p:tgtEl>
                                          <p:spTgt spid="38"/>
                                        </p:tgtEl>
                                        <p:attrNameLst>
                                          <p:attrName>ppt_x</p:attrName>
                                          <p:attrName>ppt_y</p:attrName>
                                        </p:attrNameLst>
                                      </p:cBhvr>
                                      <p:rCtr x="0" y="3611"/>
                                    </p:animMotion>
                                  </p:childTnLst>
                                </p:cTn>
                              </p:par>
                              <p:par>
                                <p:cTn id="51" presetID="23" presetClass="entr" presetSubtype="272"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p:cTn id="53" dur="250" fill="hold"/>
                                        <p:tgtEl>
                                          <p:spTgt spid="39"/>
                                        </p:tgtEl>
                                        <p:attrNameLst>
                                          <p:attrName>ppt_w</p:attrName>
                                        </p:attrNameLst>
                                      </p:cBhvr>
                                      <p:tavLst>
                                        <p:tav tm="0">
                                          <p:val>
                                            <p:strVal val="2/3*#ppt_w"/>
                                          </p:val>
                                        </p:tav>
                                        <p:tav tm="100000">
                                          <p:val>
                                            <p:strVal val="#ppt_w"/>
                                          </p:val>
                                        </p:tav>
                                      </p:tavLst>
                                    </p:anim>
                                    <p:anim calcmode="lin" valueType="num">
                                      <p:cBhvr>
                                        <p:cTn id="54" dur="250" fill="hold"/>
                                        <p:tgtEl>
                                          <p:spTgt spid="39"/>
                                        </p:tgtEl>
                                        <p:attrNameLst>
                                          <p:attrName>ppt_h</p:attrName>
                                        </p:attrNameLst>
                                      </p:cBhvr>
                                      <p:tavLst>
                                        <p:tav tm="0">
                                          <p:val>
                                            <p:strVal val="2/3*#ppt_h"/>
                                          </p:val>
                                        </p:tav>
                                        <p:tav tm="100000">
                                          <p:val>
                                            <p:strVal val="#ppt_h"/>
                                          </p:val>
                                        </p:tav>
                                      </p:tavLst>
                                    </p:anim>
                                  </p:childTnLst>
                                </p:cTn>
                              </p:par>
                              <p:par>
                                <p:cTn id="55" presetID="42" presetClass="path" presetSubtype="0" accel="49333" decel="50667" fill="hold" grpId="1" nodeType="withEffect">
                                  <p:stCondLst>
                                    <p:cond delay="0"/>
                                  </p:stCondLst>
                                  <p:childTnLst>
                                    <p:animMotion origin="layout" path="M 2.08333E-7 -4.07407E-6 L 2.08333E-7 0.07246 " pathEditMode="relative" rAng="0" ptsTypes="AA">
                                      <p:cBhvr>
                                        <p:cTn id="56" dur="500" spd="-100000" fill="hold"/>
                                        <p:tgtEl>
                                          <p:spTgt spid="39"/>
                                        </p:tgtEl>
                                        <p:attrNameLst>
                                          <p:attrName>ppt_x</p:attrName>
                                          <p:attrName>ppt_y</p:attrName>
                                        </p:attrNameLst>
                                      </p:cBhvr>
                                      <p:rCtr x="0" y="3611"/>
                                    </p:animMotion>
                                  </p:childTnLst>
                                </p:cTn>
                              </p:par>
                              <p:par>
                                <p:cTn id="57" presetID="22" presetClass="entr" presetSubtype="1"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par>
                                <p:cTn id="60" presetID="42" presetClass="path" presetSubtype="0" accel="49333" decel="50667" fill="hold" grpId="1" nodeType="withEffect">
                                  <p:stCondLst>
                                    <p:cond delay="0"/>
                                  </p:stCondLst>
                                  <p:childTnLst>
                                    <p:animMotion origin="layout" path="M 2.91667E-6 -1.85185E-6 L 2.91667E-6 0.07246 " pathEditMode="relative" rAng="0" ptsTypes="AA">
                                      <p:cBhvr>
                                        <p:cTn id="61" dur="750" spd="-100000" fill="hold"/>
                                        <p:tgtEl>
                                          <p:spTgt spid="43"/>
                                        </p:tgtEl>
                                        <p:attrNameLst>
                                          <p:attrName>ppt_x</p:attrName>
                                          <p:attrName>ppt_y</p:attrName>
                                        </p:attrNameLst>
                                      </p:cBhvr>
                                      <p:rCtr x="0"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5" grpId="1"/>
      <p:bldP spid="29" grpId="0"/>
      <p:bldP spid="29" grpId="1"/>
      <p:bldP spid="30" grpId="0"/>
      <p:bldP spid="30" grpId="1"/>
      <p:bldP spid="32" grpId="0"/>
      <p:bldP spid="32" grpId="1"/>
      <p:bldP spid="33" grpId="0"/>
      <p:bldP spid="33" grpId="1"/>
      <p:bldP spid="37" grpId="0"/>
      <p:bldP spid="37" grpId="1"/>
      <p:bldP spid="38" grpId="0"/>
      <p:bldP spid="38" grpId="1"/>
      <p:bldP spid="39" grpId="0"/>
      <p:bldP spid="39" grpId="1"/>
      <p:bldP spid="43" grpId="0"/>
      <p:bldP spid="4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C2B12D-6E87-6257-4921-DE88B20B18A3}"/>
              </a:ext>
            </a:extLst>
          </p:cNvPr>
          <p:cNvPicPr>
            <a:picLocks noChangeAspect="1"/>
          </p:cNvPicPr>
          <p:nvPr/>
        </p:nvPicPr>
        <p:blipFill>
          <a:blip r:embed="rId2"/>
          <a:stretch>
            <a:fillRect/>
          </a:stretch>
        </p:blipFill>
        <p:spPr>
          <a:xfrm>
            <a:off x="2772803" y="936498"/>
            <a:ext cx="6183085" cy="1723933"/>
          </a:xfrm>
          <a:prstGeom prst="rect">
            <a:avLst/>
          </a:prstGeom>
        </p:spPr>
      </p:pic>
      <p:pic>
        <p:nvPicPr>
          <p:cNvPr id="5" name="Picture 4">
            <a:extLst>
              <a:ext uri="{FF2B5EF4-FFF2-40B4-BE49-F238E27FC236}">
                <a16:creationId xmlns:a16="http://schemas.microsoft.com/office/drawing/2014/main" id="{477D27BA-583D-5594-283F-2F124670AF0F}"/>
              </a:ext>
            </a:extLst>
          </p:cNvPr>
          <p:cNvPicPr>
            <a:picLocks noChangeAspect="1"/>
          </p:cNvPicPr>
          <p:nvPr/>
        </p:nvPicPr>
        <p:blipFill>
          <a:blip r:embed="rId3"/>
          <a:srcRect t="3281" r="2826" b="3656"/>
          <a:stretch/>
        </p:blipFill>
        <p:spPr>
          <a:xfrm>
            <a:off x="1598385" y="2799566"/>
            <a:ext cx="8360229" cy="3593526"/>
          </a:xfrm>
          <a:prstGeom prst="rect">
            <a:avLst/>
          </a:prstGeom>
        </p:spPr>
      </p:pic>
      <p:pic>
        <p:nvPicPr>
          <p:cNvPr id="6" name="Picture 2" descr="Logo | University of Arizona Brand Resources">
            <a:extLst>
              <a:ext uri="{FF2B5EF4-FFF2-40B4-BE49-F238E27FC236}">
                <a16:creationId xmlns:a16="http://schemas.microsoft.com/office/drawing/2014/main" id="{8D81574E-4752-A1C3-80F3-2EEBC8127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72" y="6221269"/>
            <a:ext cx="588927" cy="5915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01B5275-FB5B-CC1D-5835-04C138E4584D}"/>
              </a:ext>
            </a:extLst>
          </p:cNvPr>
          <p:cNvSpPr/>
          <p:nvPr/>
        </p:nvSpPr>
        <p:spPr>
          <a:xfrm>
            <a:off x="948255" y="6532227"/>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F865F6EF-40ED-638A-0BB4-EDF297166E00}"/>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40B75F-8B79-CAA5-5425-208E1C6440CC}"/>
              </a:ext>
            </a:extLst>
          </p:cNvPr>
          <p:cNvSpPr/>
          <p:nvPr/>
        </p:nvSpPr>
        <p:spPr>
          <a:xfrm>
            <a:off x="84337" y="102514"/>
            <a:ext cx="11968233" cy="671209"/>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j-lt"/>
                <a:ea typeface="+mn-ea"/>
                <a:cs typeface="Arial" panose="020B0604020202020204" pitchFamily="34" charset="0"/>
              </a:rPr>
              <a:t>LITERATURE SURVEY</a:t>
            </a:r>
          </a:p>
        </p:txBody>
      </p:sp>
    </p:spTree>
    <p:extLst>
      <p:ext uri="{BB962C8B-B14F-4D97-AF65-F5344CB8AC3E}">
        <p14:creationId xmlns:p14="http://schemas.microsoft.com/office/powerpoint/2010/main" val="4071885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4C7909-6144-0DB0-8893-382DE2A64D7C}"/>
              </a:ext>
            </a:extLst>
          </p:cNvPr>
          <p:cNvPicPr>
            <a:picLocks noChangeAspect="1"/>
          </p:cNvPicPr>
          <p:nvPr/>
        </p:nvPicPr>
        <p:blipFill>
          <a:blip r:embed="rId2"/>
          <a:srcRect l="1696" t="7213" r="6786" b="3783"/>
          <a:stretch/>
        </p:blipFill>
        <p:spPr>
          <a:xfrm>
            <a:off x="367811" y="1883716"/>
            <a:ext cx="4902201" cy="2357839"/>
          </a:xfrm>
          <a:prstGeom prst="rect">
            <a:avLst/>
          </a:prstGeom>
        </p:spPr>
      </p:pic>
      <p:sp>
        <p:nvSpPr>
          <p:cNvPr id="4" name="TextBox 3">
            <a:extLst>
              <a:ext uri="{FF2B5EF4-FFF2-40B4-BE49-F238E27FC236}">
                <a16:creationId xmlns:a16="http://schemas.microsoft.com/office/drawing/2014/main" id="{6F7CE4AB-3D02-FE49-A676-4FF988852C19}"/>
              </a:ext>
            </a:extLst>
          </p:cNvPr>
          <p:cNvSpPr txBox="1"/>
          <p:nvPr/>
        </p:nvSpPr>
        <p:spPr>
          <a:xfrm>
            <a:off x="5499100" y="1257625"/>
            <a:ext cx="6413770" cy="4770537"/>
          </a:xfrm>
          <a:prstGeom prst="rect">
            <a:avLst/>
          </a:prstGeom>
          <a:noFill/>
        </p:spPr>
        <p:txBody>
          <a:bodyPr wrap="square" rtlCol="0">
            <a:spAutoFit/>
          </a:bodyPr>
          <a:lstStyle/>
          <a:p>
            <a:pPr algn="just"/>
            <a:r>
              <a:rPr lang="en-US" sz="1600" dirty="0" err="1">
                <a:cs typeface="Times New Roman" panose="02020603050405020304" pitchFamily="18" charset="0"/>
              </a:rPr>
              <a:t>MXenes</a:t>
            </a:r>
            <a:r>
              <a:rPr lang="en-US" sz="1600" dirty="0">
                <a:cs typeface="Times New Roman" panose="02020603050405020304" pitchFamily="18" charset="0"/>
              </a:rPr>
              <a:t> are a large family of layered transition metal carbide/nitride materials that possess a number of desired properties such as flexible chemical composition, high mechanical strength, and excellent structural stability. Although MXene based semiconductors have attracted considerable recent research attention in the search of novel 2D electronic materials, accurate understanding of their electronic properties has not been established. In this work, we carry out fully converged </a:t>
            </a:r>
            <a:r>
              <a:rPr lang="en-US" sz="1600" b="1" i="1" u="sng" dirty="0">
                <a:cs typeface="Times New Roman" panose="02020603050405020304" pitchFamily="18" charset="0"/>
              </a:rPr>
              <a:t>GW quasiparticle calculations for M2CO2 </a:t>
            </a:r>
            <a:r>
              <a:rPr lang="en-US" sz="1600" dirty="0">
                <a:cs typeface="Times New Roman" panose="02020603050405020304" pitchFamily="18" charset="0"/>
              </a:rPr>
              <a:t>(M = Hf, Zr, and Ti) MXene based 2D semiconductors and alloys using newly developed accelerated GW methods. The quasiparticle band gaps of single-layer </a:t>
            </a:r>
            <a:r>
              <a:rPr lang="en-US" sz="1600" b="1" i="1" u="sng" dirty="0">
                <a:cs typeface="Times New Roman" panose="02020603050405020304" pitchFamily="18" charset="0"/>
              </a:rPr>
              <a:t>Hf2CO2, Zr2CO2, and Ti2CO2 are predicted to be 2.45, 2.13, and 1.15 eV, respectively.</a:t>
            </a:r>
            <a:r>
              <a:rPr lang="en-US" sz="1600" dirty="0">
                <a:cs typeface="Times New Roman" panose="02020603050405020304" pitchFamily="18" charset="0"/>
              </a:rPr>
              <a:t> The narrow band gap of Ti2CO2 is attributed to the low energy of Ti 3d as compared with the Hf and Zr d states. Considering their chemical similarity, it is expected that Hf2-2xTi2xCO2 semiconductors can be synthesized without difficulties. We show that the quasiparticle band gap of Hf2-2xTi2xCO2 (0 &lt; x &lt;  1) semiconductor alloy can be continuously tuned from 2.45 to 1.15 eV, offering a unique 2D semiconductor with moderate and tunable gap for future electronics applications.</a:t>
            </a:r>
            <a:endParaRPr lang="en-IN" sz="1600" dirty="0">
              <a:cs typeface="Times New Roman" panose="02020603050405020304" pitchFamily="18" charset="0"/>
            </a:endParaRPr>
          </a:p>
        </p:txBody>
      </p:sp>
      <p:pic>
        <p:nvPicPr>
          <p:cNvPr id="5" name="Picture 2" descr="Logo | University of Arizona Brand Resources">
            <a:extLst>
              <a:ext uri="{FF2B5EF4-FFF2-40B4-BE49-F238E27FC236}">
                <a16:creationId xmlns:a16="http://schemas.microsoft.com/office/drawing/2014/main" id="{51993F8B-EE20-8F44-AC67-16C423F1B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5" y="6108609"/>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C2C0FD6-F1A7-806B-4852-6933561F9387}"/>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0F36BA6F-867E-E379-46B5-7ACDBA3571DB}"/>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AFCFBCA-C03D-FC8F-8E31-C8D1DE2EB2DE}"/>
              </a:ext>
            </a:extLst>
          </p:cNvPr>
          <p:cNvSpPr/>
          <p:nvPr/>
        </p:nvSpPr>
        <p:spPr>
          <a:xfrm>
            <a:off x="84337" y="102514"/>
            <a:ext cx="11968233" cy="671209"/>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j-lt"/>
                <a:ea typeface="+mn-ea"/>
                <a:cs typeface="Arial" panose="020B0604020202020204" pitchFamily="34" charset="0"/>
              </a:rPr>
              <a:t>LITERATURE SURVEY</a:t>
            </a:r>
          </a:p>
        </p:txBody>
      </p:sp>
      <p:sp>
        <p:nvSpPr>
          <p:cNvPr id="2" name="6">
            <a:extLst>
              <a:ext uri="{FF2B5EF4-FFF2-40B4-BE49-F238E27FC236}">
                <a16:creationId xmlns:a16="http://schemas.microsoft.com/office/drawing/2014/main" id="{E23EE46E-7A94-383E-BB71-0259776FF245}"/>
              </a:ext>
            </a:extLst>
          </p:cNvPr>
          <p:cNvSpPr/>
          <p:nvPr/>
        </p:nvSpPr>
        <p:spPr>
          <a:xfrm rot="5400000" flipV="1">
            <a:off x="3146389" y="3639039"/>
            <a:ext cx="4476333" cy="55077"/>
          </a:xfrm>
          <a:prstGeom prst="rect">
            <a:avLst/>
          </a:prstGeom>
          <a:solidFill>
            <a:schemeClr val="tx1">
              <a:lumMod val="75000"/>
              <a:lumOff val="25000"/>
            </a:schemeClr>
          </a:solidFill>
          <a:ln w="12700">
            <a:noFill/>
            <a:miter lim="400000"/>
          </a:ln>
        </p:spPr>
        <p:txBody>
          <a:bodyPr lIns="50800" tIns="50800" rIns="50800" bIns="50800" anchor="ctr"/>
          <a:lstStyle/>
          <a:p>
            <a:pPr>
              <a:lnSpc>
                <a:spcPct val="100000"/>
              </a:lnSpc>
              <a:defRPr sz="3200" cap="none" spc="0">
                <a:solidFill>
                  <a:srgbClr val="FFFFFF"/>
                </a:solidFill>
                <a:latin typeface="Helvetica Light"/>
                <a:ea typeface="Helvetica Light"/>
                <a:cs typeface="Helvetica Light"/>
                <a:sym typeface="Helvetica Light"/>
              </a:defRPr>
            </a:pPr>
            <a:endParaRPr sz="3600" dirty="0">
              <a:solidFill>
                <a:schemeClr val="tx2"/>
              </a:solidFill>
            </a:endParaRPr>
          </a:p>
        </p:txBody>
      </p:sp>
    </p:spTree>
    <p:extLst>
      <p:ext uri="{BB962C8B-B14F-4D97-AF65-F5344CB8AC3E}">
        <p14:creationId xmlns:p14="http://schemas.microsoft.com/office/powerpoint/2010/main" val="60210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95D6A4-A8B8-BF94-3323-F21A2A83635D}"/>
              </a:ext>
            </a:extLst>
          </p:cNvPr>
          <p:cNvPicPr>
            <a:picLocks noChangeAspect="1"/>
          </p:cNvPicPr>
          <p:nvPr/>
        </p:nvPicPr>
        <p:blipFill>
          <a:blip r:embed="rId2"/>
          <a:stretch>
            <a:fillRect/>
          </a:stretch>
        </p:blipFill>
        <p:spPr>
          <a:xfrm>
            <a:off x="218181" y="997077"/>
            <a:ext cx="5299970" cy="3500309"/>
          </a:xfrm>
          <a:prstGeom prst="rect">
            <a:avLst/>
          </a:prstGeom>
        </p:spPr>
      </p:pic>
      <p:pic>
        <p:nvPicPr>
          <p:cNvPr id="4" name="Picture 2" descr="Logo | University of Arizona Brand Resources">
            <a:extLst>
              <a:ext uri="{FF2B5EF4-FFF2-40B4-BE49-F238E27FC236}">
                <a16:creationId xmlns:a16="http://schemas.microsoft.com/office/drawing/2014/main" id="{D60FC5C8-5FE8-EBF8-7092-3B6AB7588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65" y="6108609"/>
            <a:ext cx="723531" cy="7267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5203C03-775E-6F35-C786-B16E4B9AB09F}"/>
              </a:ext>
            </a:extLst>
          </p:cNvPr>
          <p:cNvSpPr/>
          <p:nvPr/>
        </p:nvSpPr>
        <p:spPr>
          <a:xfrm>
            <a:off x="1024455" y="6471990"/>
            <a:ext cx="10087996" cy="87018"/>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C8692E7A-D54A-110E-7215-E94A8FB8A38B}"/>
              </a:ext>
            </a:extLst>
          </p:cNvPr>
          <p:cNvSpPr txBox="1"/>
          <p:nvPr/>
        </p:nvSpPr>
        <p:spPr>
          <a:xfrm>
            <a:off x="11112451" y="6330833"/>
            <a:ext cx="112723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AME 596</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E6D6601-2C63-82FD-E662-C2552D36239C}"/>
              </a:ext>
            </a:extLst>
          </p:cNvPr>
          <p:cNvSpPr txBox="1"/>
          <p:nvPr/>
        </p:nvSpPr>
        <p:spPr>
          <a:xfrm>
            <a:off x="6336558" y="2107490"/>
            <a:ext cx="4775893" cy="3785652"/>
          </a:xfrm>
          <a:prstGeom prst="rect">
            <a:avLst/>
          </a:prstGeom>
          <a:noFill/>
        </p:spPr>
        <p:txBody>
          <a:bodyPr wrap="square" rtlCol="0">
            <a:spAutoFit/>
          </a:bodyPr>
          <a:lstStyle/>
          <a:p>
            <a:pPr marL="285750" indent="-285750">
              <a:spcBef>
                <a:spcPts val="1200"/>
              </a:spcBef>
              <a:spcAft>
                <a:spcPts val="1200"/>
              </a:spcAft>
              <a:buFont typeface="Wingdings" panose="05000000000000000000" pitchFamily="2" charset="2"/>
              <a:buChar char="Ø"/>
            </a:pPr>
            <a:r>
              <a:rPr lang="en-US" b="1" i="1" u="sng" dirty="0">
                <a:solidFill>
                  <a:srgbClr val="1F1F1F"/>
                </a:solidFill>
                <a:effectLst/>
                <a:cs typeface="Times New Roman" panose="02020603050405020304" pitchFamily="18" charset="0"/>
              </a:rPr>
              <a:t>Scanning tunneling microscopy </a:t>
            </a:r>
            <a:r>
              <a:rPr lang="en-US" b="0" i="0" dirty="0">
                <a:solidFill>
                  <a:srgbClr val="1F1F1F"/>
                </a:solidFill>
                <a:effectLst/>
                <a:cs typeface="Times New Roman" panose="02020603050405020304" pitchFamily="18" charset="0"/>
              </a:rPr>
              <a:t>and spectroscopy unveil </a:t>
            </a:r>
            <a:r>
              <a:rPr lang="en-US" b="0" i="0" dirty="0">
                <a:solidFill>
                  <a:srgbClr val="1F1F1F"/>
                </a:solidFill>
                <a:effectLst/>
                <a:cs typeface="Times New Roman" panose="02020603050405020304" pitchFamily="18" charset="0"/>
                <a:hlinkClick r:id="rId4" tooltip="Learn more about MXene from ScienceDirect's AI-generated Topic Pages"/>
              </a:rPr>
              <a:t>MXene</a:t>
            </a:r>
            <a:r>
              <a:rPr lang="en-US" b="0" i="0" dirty="0">
                <a:solidFill>
                  <a:srgbClr val="1F1F1F"/>
                </a:solidFill>
                <a:effectLst/>
                <a:cs typeface="Times New Roman" panose="02020603050405020304" pitchFamily="18" charset="0"/>
              </a:rPr>
              <a:t> surfaces</a:t>
            </a:r>
          </a:p>
          <a:p>
            <a:pPr marL="285750" indent="-285750">
              <a:spcBef>
                <a:spcPts val="1200"/>
              </a:spcBef>
              <a:spcAft>
                <a:spcPts val="1200"/>
              </a:spcAft>
              <a:buFont typeface="Wingdings" panose="05000000000000000000" pitchFamily="2" charset="2"/>
              <a:buChar char="Ø"/>
            </a:pPr>
            <a:r>
              <a:rPr lang="en-US" b="0" i="0" dirty="0">
                <a:solidFill>
                  <a:srgbClr val="1F1F1F"/>
                </a:solidFill>
                <a:effectLst/>
                <a:cs typeface="Times New Roman" panose="02020603050405020304" pitchFamily="18" charset="0"/>
              </a:rPr>
              <a:t>The </a:t>
            </a:r>
            <a:r>
              <a:rPr lang="en-US" b="1" i="1" u="sng" dirty="0">
                <a:solidFill>
                  <a:srgbClr val="1F1F1F"/>
                </a:solidFill>
                <a:effectLst/>
                <a:cs typeface="Times New Roman" panose="02020603050405020304" pitchFamily="18" charset="0"/>
              </a:rPr>
              <a:t>local electronic and physical structures</a:t>
            </a:r>
            <a:r>
              <a:rPr lang="en-US" b="0" i="0" dirty="0">
                <a:solidFill>
                  <a:srgbClr val="1F1F1F"/>
                </a:solidFill>
                <a:effectLst/>
                <a:cs typeface="Times New Roman" panose="02020603050405020304" pitchFamily="18" charset="0"/>
              </a:rPr>
              <a:t> of MXene are calculated and measured</a:t>
            </a:r>
          </a:p>
          <a:p>
            <a:pPr marL="285750" indent="-285750">
              <a:spcBef>
                <a:spcPts val="1200"/>
              </a:spcBef>
              <a:spcAft>
                <a:spcPts val="1200"/>
              </a:spcAft>
              <a:buFont typeface="Wingdings" panose="05000000000000000000" pitchFamily="2" charset="2"/>
              <a:buChar char="Ø"/>
            </a:pPr>
            <a:r>
              <a:rPr lang="en-US" b="1" i="1" u="sng" dirty="0">
                <a:solidFill>
                  <a:srgbClr val="1F1F1F"/>
                </a:solidFill>
                <a:effectLst/>
                <a:cs typeface="Times New Roman" panose="02020603050405020304" pitchFamily="18" charset="0"/>
              </a:rPr>
              <a:t>Chemical composition of MXene </a:t>
            </a:r>
            <a:r>
              <a:rPr lang="en-US" b="0" i="0" dirty="0">
                <a:solidFill>
                  <a:srgbClr val="1F1F1F"/>
                </a:solidFill>
                <a:effectLst/>
                <a:cs typeface="Times New Roman" panose="02020603050405020304" pitchFamily="18" charset="0"/>
              </a:rPr>
              <a:t>surfaces strongly affects their properties</a:t>
            </a:r>
          </a:p>
          <a:p>
            <a:pPr marL="285750" indent="-285750">
              <a:spcBef>
                <a:spcPts val="1200"/>
              </a:spcBef>
              <a:spcAft>
                <a:spcPts val="1200"/>
              </a:spcAft>
              <a:buFont typeface="Wingdings" panose="05000000000000000000" pitchFamily="2" charset="2"/>
              <a:buChar char="Ø"/>
            </a:pPr>
            <a:r>
              <a:rPr lang="en-US" b="1" i="1" u="sng" dirty="0">
                <a:solidFill>
                  <a:srgbClr val="1F1F1F"/>
                </a:solidFill>
                <a:effectLst/>
                <a:cs typeface="Times New Roman" panose="02020603050405020304" pitchFamily="18" charset="0"/>
              </a:rPr>
              <a:t>Terminal functional groups </a:t>
            </a:r>
            <a:r>
              <a:rPr lang="en-US" b="0" i="0" dirty="0">
                <a:solidFill>
                  <a:srgbClr val="1F1F1F"/>
                </a:solidFill>
                <a:effectLst/>
                <a:cs typeface="Times New Roman" panose="02020603050405020304" pitchFamily="18" charset="0"/>
              </a:rPr>
              <a:t>and oxide clusters on MXene are visualized and characterized</a:t>
            </a:r>
          </a:p>
        </p:txBody>
      </p:sp>
      <p:sp>
        <p:nvSpPr>
          <p:cNvPr id="8" name="TextBox 7">
            <a:extLst>
              <a:ext uri="{FF2B5EF4-FFF2-40B4-BE49-F238E27FC236}">
                <a16:creationId xmlns:a16="http://schemas.microsoft.com/office/drawing/2014/main" id="{B1F1E30F-2CAC-E2B8-D46E-CB87553B0223}"/>
              </a:ext>
            </a:extLst>
          </p:cNvPr>
          <p:cNvSpPr txBox="1"/>
          <p:nvPr/>
        </p:nvSpPr>
        <p:spPr>
          <a:xfrm>
            <a:off x="5969948" y="1308317"/>
            <a:ext cx="1872436" cy="461665"/>
          </a:xfrm>
          <a:prstGeom prst="rect">
            <a:avLst/>
          </a:prstGeom>
          <a:noFill/>
        </p:spPr>
        <p:txBody>
          <a:bodyPr wrap="none" rtlCol="0">
            <a:spAutoFit/>
          </a:bodyPr>
          <a:lstStyle/>
          <a:p>
            <a:r>
              <a:rPr lang="en-US" sz="2400" b="1" dirty="0">
                <a:latin typeface="+mj-lt"/>
                <a:cs typeface="Times New Roman" panose="02020603050405020304" pitchFamily="18" charset="0"/>
              </a:rPr>
              <a:t>KEY POINTS:</a:t>
            </a:r>
            <a:endParaRPr lang="en-IN" sz="2400" b="1"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94B0B728-C660-7008-2A7F-944D7C05A5B2}"/>
              </a:ext>
            </a:extLst>
          </p:cNvPr>
          <p:cNvSpPr/>
          <p:nvPr/>
        </p:nvSpPr>
        <p:spPr>
          <a:xfrm>
            <a:off x="84337" y="102514"/>
            <a:ext cx="11968233" cy="671209"/>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j-lt"/>
                <a:ea typeface="+mn-ea"/>
                <a:cs typeface="Arial" panose="020B0604020202020204" pitchFamily="34" charset="0"/>
              </a:rPr>
              <a:t>LITERATURE SURVEY</a:t>
            </a:r>
          </a:p>
        </p:txBody>
      </p:sp>
      <p:sp>
        <p:nvSpPr>
          <p:cNvPr id="2" name="6">
            <a:extLst>
              <a:ext uri="{FF2B5EF4-FFF2-40B4-BE49-F238E27FC236}">
                <a16:creationId xmlns:a16="http://schemas.microsoft.com/office/drawing/2014/main" id="{B64D0B9C-2A8A-954E-F970-7CCFF20A0B16}"/>
              </a:ext>
            </a:extLst>
          </p:cNvPr>
          <p:cNvSpPr/>
          <p:nvPr/>
        </p:nvSpPr>
        <p:spPr>
          <a:xfrm rot="5400000" flipV="1">
            <a:off x="3759320" y="3524739"/>
            <a:ext cx="4476333" cy="55077"/>
          </a:xfrm>
          <a:prstGeom prst="rect">
            <a:avLst/>
          </a:prstGeom>
          <a:solidFill>
            <a:schemeClr val="tx1">
              <a:lumMod val="75000"/>
              <a:lumOff val="25000"/>
            </a:schemeClr>
          </a:solidFill>
          <a:ln w="12700">
            <a:noFill/>
            <a:miter lim="400000"/>
          </a:ln>
        </p:spPr>
        <p:txBody>
          <a:bodyPr lIns="50800" tIns="50800" rIns="50800" bIns="50800" anchor="ctr"/>
          <a:lstStyle/>
          <a:p>
            <a:pPr>
              <a:lnSpc>
                <a:spcPct val="100000"/>
              </a:lnSpc>
              <a:defRPr sz="3200" cap="none" spc="0">
                <a:solidFill>
                  <a:srgbClr val="FFFFFF"/>
                </a:solidFill>
                <a:latin typeface="Helvetica Light"/>
                <a:ea typeface="Helvetica Light"/>
                <a:cs typeface="Helvetica Light"/>
                <a:sym typeface="Helvetica Light"/>
              </a:defRPr>
            </a:pPr>
            <a:endParaRPr sz="3600" dirty="0">
              <a:solidFill>
                <a:schemeClr val="tx2"/>
              </a:solidFill>
            </a:endParaRPr>
          </a:p>
        </p:txBody>
      </p:sp>
    </p:spTree>
    <p:extLst>
      <p:ext uri="{BB962C8B-B14F-4D97-AF65-F5344CB8AC3E}">
        <p14:creationId xmlns:p14="http://schemas.microsoft.com/office/powerpoint/2010/main" val="349945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381D10-9372-4084-B54F-0E48E0AD19C4}"/>
              </a:ext>
            </a:extLst>
          </p:cNvPr>
          <p:cNvSpPr>
            <a:spLocks noChangeArrowheads="1"/>
          </p:cNvSpPr>
          <p:nvPr/>
        </p:nvSpPr>
        <p:spPr bwMode="auto">
          <a:xfrm>
            <a:off x="-82062" y="1301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Generate Synthetic Data</a:t>
            </a:r>
            <a:r>
              <a:rPr kumimoji="0" lang="en-US" altLang="en-US" sz="1800" b="0" i="0" u="none" strike="noStrike" cap="none" normalizeH="0" baseline="0" dirty="0">
                <a:ln>
                  <a:noFill/>
                </a:ln>
                <a:solidFill>
                  <a:schemeClr val="tx1"/>
                </a:solidFill>
                <a:effectLst/>
                <a:latin typeface="Arial" panose="020B0604020202020204" pitchFamily="34" charset="0"/>
              </a:rPr>
              <a:t>: Simulates MXene compositions and corresponding band gaps using a mathematical function (since we don't have real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 a Random Forest Model</a:t>
            </a:r>
            <a:r>
              <a:rPr kumimoji="0" lang="en-US" altLang="en-US" sz="1800" b="0" i="0" u="none" strike="noStrike" cap="none" normalizeH="0" baseline="0" dirty="0">
                <a:ln>
                  <a:noFill/>
                </a:ln>
                <a:solidFill>
                  <a:schemeClr val="tx1"/>
                </a:solidFill>
                <a:effectLst/>
                <a:latin typeface="Arial" panose="020B0604020202020204" pitchFamily="34" charset="0"/>
              </a:rPr>
              <a:t>: Predicts band gaps based on (x, y, z) compositions.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Filter MXene Compositions</a:t>
            </a:r>
            <a:r>
              <a:rPr kumimoji="0" lang="en-US" altLang="en-US" sz="1800" b="0" i="0" u="none" strike="noStrike" cap="none" normalizeH="0" baseline="0" dirty="0">
                <a:ln>
                  <a:noFill/>
                </a:ln>
                <a:solidFill>
                  <a:schemeClr val="tx1"/>
                </a:solidFill>
                <a:effectLst/>
                <a:latin typeface="Arial" panose="020B0604020202020204" pitchFamily="34" charset="0"/>
              </a:rPr>
              <a:t>: Uses the trained model to generate valid compositions with band gaps in the range 0–5.7 eV.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Outputs Optimized Compositions</a:t>
            </a:r>
            <a:r>
              <a:rPr kumimoji="0" lang="en-US" altLang="en-US" sz="1800" b="0" i="0" u="none" strike="noStrike" cap="none" normalizeH="0" baseline="0" dirty="0">
                <a:ln>
                  <a:noFill/>
                </a:ln>
                <a:solidFill>
                  <a:schemeClr val="tx1"/>
                </a:solidFill>
                <a:effectLst/>
                <a:latin typeface="Arial" panose="020B0604020202020204" pitchFamily="34" charset="0"/>
              </a:rPr>
              <a:t>: Saves time by reducing the number of experiments needed before running physical tests. </a:t>
            </a:r>
          </a:p>
        </p:txBody>
      </p:sp>
      <p:sp>
        <p:nvSpPr>
          <p:cNvPr id="4" name="TextBox 3">
            <a:extLst>
              <a:ext uri="{FF2B5EF4-FFF2-40B4-BE49-F238E27FC236}">
                <a16:creationId xmlns:a16="http://schemas.microsoft.com/office/drawing/2014/main" id="{BB37EED7-1D86-AFE3-0AF2-9C0505343C31}"/>
              </a:ext>
            </a:extLst>
          </p:cNvPr>
          <p:cNvSpPr txBox="1"/>
          <p:nvPr/>
        </p:nvSpPr>
        <p:spPr>
          <a:xfrm>
            <a:off x="3883270" y="2795173"/>
            <a:ext cx="7860322" cy="646331"/>
          </a:xfrm>
          <a:prstGeom prst="rect">
            <a:avLst/>
          </a:prstGeom>
          <a:noFill/>
        </p:spPr>
        <p:txBody>
          <a:bodyPr wrap="square">
            <a:spAutoFit/>
          </a:bodyPr>
          <a:lstStyle/>
          <a:p>
            <a:r>
              <a:rPr lang="en-US" b="1" dirty="0"/>
              <a:t>Perform DFT calculations on the top predicted compositions</a:t>
            </a:r>
            <a:r>
              <a:rPr lang="en-US" dirty="0"/>
              <a:t> for verification.</a:t>
            </a:r>
            <a:endParaRPr lang="en-IN" dirty="0"/>
          </a:p>
        </p:txBody>
      </p:sp>
      <p:sp>
        <p:nvSpPr>
          <p:cNvPr id="6" name="TextBox 5">
            <a:extLst>
              <a:ext uri="{FF2B5EF4-FFF2-40B4-BE49-F238E27FC236}">
                <a16:creationId xmlns:a16="http://schemas.microsoft.com/office/drawing/2014/main" id="{F157488F-393E-9C28-BB5F-FDA86E9501EC}"/>
              </a:ext>
            </a:extLst>
          </p:cNvPr>
          <p:cNvSpPr txBox="1"/>
          <p:nvPr/>
        </p:nvSpPr>
        <p:spPr>
          <a:xfrm>
            <a:off x="1925517" y="4715580"/>
            <a:ext cx="7860322" cy="369332"/>
          </a:xfrm>
          <a:prstGeom prst="rect">
            <a:avLst/>
          </a:prstGeom>
          <a:noFill/>
        </p:spPr>
        <p:txBody>
          <a:bodyPr wrap="square">
            <a:spAutoFit/>
          </a:bodyPr>
          <a:lstStyle/>
          <a:p>
            <a:r>
              <a:rPr lang="en-US" b="1" dirty="0"/>
              <a:t>Trains a Random Forest model</a:t>
            </a:r>
            <a:r>
              <a:rPr lang="en-US" dirty="0"/>
              <a:t> on synthetic MXene band gap data.</a:t>
            </a:r>
            <a:endParaRPr lang="en-IN" dirty="0"/>
          </a:p>
        </p:txBody>
      </p:sp>
      <p:sp>
        <p:nvSpPr>
          <p:cNvPr id="9" name="Rectangle 3">
            <a:extLst>
              <a:ext uri="{FF2B5EF4-FFF2-40B4-BE49-F238E27FC236}">
                <a16:creationId xmlns:a16="http://schemas.microsoft.com/office/drawing/2014/main" id="{FCFBB416-497E-2C13-A3CD-91A4FA037AA8}"/>
              </a:ext>
            </a:extLst>
          </p:cNvPr>
          <p:cNvSpPr>
            <a:spLocks noChangeArrowheads="1"/>
          </p:cNvSpPr>
          <p:nvPr/>
        </p:nvSpPr>
        <p:spPr bwMode="auto">
          <a:xfrm>
            <a:off x="1925517" y="2527141"/>
            <a:ext cx="82931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If you want </a:t>
            </a:r>
            <a:r>
              <a:rPr kumimoji="0" lang="en-US" altLang="en-US" sz="1200" b="1" i="0" u="none" strike="noStrike" cap="none" normalizeH="0" baseline="0" dirty="0">
                <a:ln>
                  <a:noFill/>
                </a:ln>
                <a:solidFill>
                  <a:schemeClr val="tx1"/>
                </a:solidFill>
                <a:effectLst/>
                <a:latin typeface="Arial" panose="020B0604020202020204" pitchFamily="34" charset="0"/>
              </a:rPr>
              <a:t>real DFT calculations</a:t>
            </a:r>
            <a:r>
              <a:rPr kumimoji="0" lang="en-US" altLang="en-US" sz="1200" b="0" i="0" u="none" strike="noStrike" cap="none" normalizeH="0" baseline="0" dirty="0">
                <a:ln>
                  <a:noFill/>
                </a:ln>
                <a:solidFill>
                  <a:schemeClr val="tx1"/>
                </a:solidFill>
                <a:effectLst/>
                <a:latin typeface="Arial" panose="020B0604020202020204" pitchFamily="34" charset="0"/>
              </a:rPr>
              <a:t>, you need Quantum ESPRESSO (</a:t>
            </a:r>
            <a:r>
              <a:rPr kumimoji="0" lang="en-US" altLang="en-US" sz="1200" b="0" i="0" u="none" strike="noStrike" cap="none" normalizeH="0" baseline="0" dirty="0" err="1">
                <a:ln>
                  <a:noFill/>
                </a:ln>
                <a:solidFill>
                  <a:schemeClr val="tx1"/>
                </a:solidFill>
                <a:effectLst/>
                <a:latin typeface="Arial Unicode MS"/>
              </a:rPr>
              <a:t>pw.x</a:t>
            </a:r>
            <a:r>
              <a:rPr kumimoji="0" lang="en-US" altLang="en-US" sz="1200" b="0" i="0" u="none" strike="noStrike" cap="none" normalizeH="0" baseline="0" dirty="0">
                <a:ln>
                  <a:noFill/>
                </a:ln>
                <a:solidFill>
                  <a:schemeClr val="tx1"/>
                </a:solidFill>
                <a:effectLst/>
              </a:rPr>
              <a:t>) or VASP installed on your machine.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499419A-F921-98ED-6207-30FD1A8A945B}"/>
              </a:ext>
            </a:extLst>
          </p:cNvPr>
          <p:cNvSpPr>
            <a:spLocks noChangeArrowheads="1"/>
          </p:cNvSpPr>
          <p:nvPr/>
        </p:nvSpPr>
        <p:spPr bwMode="auto">
          <a:xfrm>
            <a:off x="304800" y="-183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658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C42E8-E11A-1BEA-708D-3F52991CB0F2}"/>
              </a:ext>
            </a:extLst>
          </p:cNvPr>
          <p:cNvSpPr txBox="1"/>
          <p:nvPr/>
        </p:nvSpPr>
        <p:spPr>
          <a:xfrm>
            <a:off x="257907" y="1097229"/>
            <a:ext cx="11330218" cy="2554545"/>
          </a:xfrm>
          <a:prstGeom prst="rect">
            <a:avLst/>
          </a:prstGeom>
          <a:noFill/>
        </p:spPr>
        <p:txBody>
          <a:bodyPr wrap="none" rtlCol="0">
            <a:spAutoFit/>
          </a:bodyPr>
          <a:lstStyle/>
          <a:p>
            <a:r>
              <a:rPr lang="en-US" sz="1600" dirty="0"/>
              <a:t>A major motivation for the work is that conventional DFT (at the PBE level) underestimates band gaps. </a:t>
            </a:r>
          </a:p>
          <a:p>
            <a:r>
              <a:rPr lang="en-US" sz="1600" dirty="0"/>
              <a:t>The authors examined </a:t>
            </a:r>
            <a:r>
              <a:rPr lang="en-US" sz="1600" b="1" dirty="0"/>
              <a:t>76 </a:t>
            </a:r>
            <a:r>
              <a:rPr lang="en-US" sz="1600" b="1" dirty="0" err="1"/>
              <a:t>MXenes</a:t>
            </a:r>
            <a:r>
              <a:rPr lang="en-US" sz="1600" dirty="0"/>
              <a:t> (from those that had a finite PBE band gap) and computed their more accurate quasiparticle </a:t>
            </a:r>
          </a:p>
          <a:p>
            <a:r>
              <a:rPr lang="en-US" sz="1600" dirty="0"/>
              <a:t>(</a:t>
            </a:r>
            <a:r>
              <a:rPr lang="en-US" sz="1600" b="1" dirty="0"/>
              <a:t>G₀W₀</a:t>
            </a:r>
            <a:r>
              <a:rPr lang="en-US" sz="1600" dirty="0"/>
              <a:t>) band gaps​file-</a:t>
            </a:r>
            <a:r>
              <a:rPr lang="en-US" sz="1600" dirty="0" err="1"/>
              <a:t>xkszpppdktxvbbwodfdchp</a:t>
            </a:r>
            <a:endParaRPr lang="en-US" sz="1600" dirty="0"/>
          </a:p>
          <a:p>
            <a:r>
              <a:rPr lang="en-US" sz="1600" dirty="0"/>
              <a:t>. The comparison is stark: </a:t>
            </a:r>
            <a:r>
              <a:rPr lang="en-US" sz="1600" b="1" dirty="0"/>
              <a:t>PBE-calculated gaps show very little correlation with the GW-calculated gaps</a:t>
            </a:r>
            <a:r>
              <a:rPr lang="en-US" sz="1600" dirty="0"/>
              <a:t>​file</a:t>
            </a:r>
          </a:p>
          <a:p>
            <a:r>
              <a:rPr lang="en-US" sz="1600" dirty="0"/>
              <a:t>-</a:t>
            </a:r>
            <a:r>
              <a:rPr lang="en-US" sz="1600" dirty="0" err="1"/>
              <a:t>xkszpppdktxvbbwodfdchp</a:t>
            </a:r>
            <a:endParaRPr lang="en-US" sz="1600" dirty="0"/>
          </a:p>
          <a:p>
            <a:r>
              <a:rPr lang="en-US" sz="1600" dirty="0"/>
              <a:t>. In other words, a material that appears as a small-gap semiconductor in PBE might actually have a moderate or large </a:t>
            </a:r>
          </a:p>
          <a:p>
            <a:r>
              <a:rPr lang="en-US" sz="1600" dirty="0"/>
              <a:t>gap under GW, and vice versa. This is illustrated by Figure S3b, which plots PBE vs. G₀W₀ gaps – the data </a:t>
            </a:r>
          </a:p>
          <a:p>
            <a:r>
              <a:rPr lang="en-US" sz="1600" dirty="0"/>
              <a:t>points are widely scattered rather than falling on a straight line​file-</a:t>
            </a:r>
            <a:r>
              <a:rPr lang="en-US" sz="1600" dirty="0" err="1"/>
              <a:t>xkszpppdktxvbbwodfdchp</a:t>
            </a:r>
            <a:endParaRPr lang="en-US" sz="1600" dirty="0"/>
          </a:p>
          <a:p>
            <a:r>
              <a:rPr lang="en-US" sz="1600" dirty="0"/>
              <a:t>. Thus, </a:t>
            </a:r>
            <a:r>
              <a:rPr lang="en-US" sz="1600" b="1" dirty="0"/>
              <a:t>relying on PBE gaps alone can be misleading</a:t>
            </a:r>
            <a:r>
              <a:rPr lang="en-US" sz="1600" dirty="0"/>
              <a:t>, necessitating either costly GW calculations or a </a:t>
            </a:r>
          </a:p>
          <a:p>
            <a:r>
              <a:rPr lang="en-US" sz="1600" dirty="0"/>
              <a:t>predictive model to estimate GW gaps from easier-to-compute features.</a:t>
            </a:r>
            <a:endParaRPr lang="en-IN" sz="1600" dirty="0"/>
          </a:p>
        </p:txBody>
      </p:sp>
    </p:spTree>
    <p:extLst>
      <p:ext uri="{BB962C8B-B14F-4D97-AF65-F5344CB8AC3E}">
        <p14:creationId xmlns:p14="http://schemas.microsoft.com/office/powerpoint/2010/main" val="3338101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979</TotalTime>
  <Words>1411</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Aptos</vt:lpstr>
      <vt:lpstr>Aptos Display</vt:lpstr>
      <vt:lpstr>Aptos ExtraBold</vt:lpstr>
      <vt:lpstr>Arial</vt:lpstr>
      <vt:lpstr>Arial Unicode MS</vt:lpstr>
      <vt:lpstr>Brush Script MT</vt:lpstr>
      <vt:lpstr>Calibri</vt:lpstr>
      <vt:lpstr>Montserrat</vt:lpstr>
      <vt:lpstr>Montserrat ExtraBold</vt:lpstr>
      <vt:lpstr>Objective</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Chahal</dc:creator>
  <cp:lastModifiedBy>Priyanka Chahal</cp:lastModifiedBy>
  <cp:revision>17</cp:revision>
  <dcterms:created xsi:type="dcterms:W3CDTF">2025-03-05T01:59:35Z</dcterms:created>
  <dcterms:modified xsi:type="dcterms:W3CDTF">2025-03-05T18:26:45Z</dcterms:modified>
</cp:coreProperties>
</file>