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anva Sans 1" charset="1" panose="020B0503030501040103"/>
      <p:regular r:id="rId14"/>
    </p:embeddedFont>
    <p:embeddedFont>
      <p:font typeface="Canva Sans 1 Bold" charset="1" panose="020B0803030501040103"/>
      <p:regular r:id="rId15"/>
    </p:embeddedFont>
    <p:embeddedFont>
      <p:font typeface="Canva Sans 1 Italics" charset="1" panose="020B0503030501040103"/>
      <p:regular r:id="rId16"/>
    </p:embeddedFont>
    <p:embeddedFont>
      <p:font typeface="Canva Sans 1 Bold Italics" charset="1" panose="020B0803030501040103"/>
      <p:regular r:id="rId17"/>
    </p:embeddedFont>
    <p:embeddedFont>
      <p:font typeface="Canva Sans 2" charset="1" panose="020B0503030501040103"/>
      <p:regular r:id="rId18"/>
    </p:embeddedFont>
    <p:embeddedFont>
      <p:font typeface="Canva Sans 2 Bold" charset="1" panose="020B0803030501040103"/>
      <p:regular r:id="rId19"/>
    </p:embeddedFont>
    <p:embeddedFont>
      <p:font typeface="Canva Sans 2 Italics" charset="1" panose="020B0503030501040103"/>
      <p:regular r:id="rId20"/>
    </p:embeddedFont>
    <p:embeddedFont>
      <p:font typeface="Canva Sans 2 Bold Italics" charset="1" panose="020B0803030501040103"/>
      <p:regular r:id="rId21"/>
    </p:embeddedFont>
    <p:embeddedFont>
      <p:font typeface="Canva Sans 2 Medium" charset="1" panose="020B0603030501040103"/>
      <p:regular r:id="rId22"/>
    </p:embeddedFont>
    <p:embeddedFont>
      <p:font typeface="Canva Sans 2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github.com/bhavanaa24/sport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docs.python.org/3/library/unittest.html#module-unittest" TargetMode="External" Type="http://schemas.openxmlformats.org/officeDocument/2006/relationships/hyperlink"/><Relationship Id="rId7" Target="https://docs.python.org/3/library/unittest.html#unittest.TestCase" TargetMode="External" Type="http://schemas.openxmlformats.org/officeDocument/2006/relationships/hyperlink"/><Relationship Id="rId8" Target="https://docs.python.org/3/library/unittest.html#unittest.TestCase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047304" y="1028700"/>
            <a:ext cx="1211996" cy="4114800"/>
          </a:xfrm>
          <a:custGeom>
            <a:avLst/>
            <a:gdLst/>
            <a:ahLst/>
            <a:cxnLst/>
            <a:rect r="r" b="b" t="t" l="l"/>
            <a:pathLst>
              <a:path h="4114800" w="1211996">
                <a:moveTo>
                  <a:pt x="1211996" y="0"/>
                </a:moveTo>
                <a:lnTo>
                  <a:pt x="0" y="0"/>
                </a:lnTo>
                <a:lnTo>
                  <a:pt x="0" y="4114800"/>
                </a:lnTo>
                <a:lnTo>
                  <a:pt x="1211996" y="4114800"/>
                </a:lnTo>
                <a:lnTo>
                  <a:pt x="12119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0"/>
            <a:ext cx="3294222" cy="3471115"/>
          </a:xfrm>
          <a:custGeom>
            <a:avLst/>
            <a:gdLst/>
            <a:ahLst/>
            <a:cxnLst/>
            <a:rect r="r" b="b" t="t" l="l"/>
            <a:pathLst>
              <a:path h="3471115" w="3294222">
                <a:moveTo>
                  <a:pt x="3294222" y="0"/>
                </a:moveTo>
                <a:lnTo>
                  <a:pt x="0" y="0"/>
                </a:lnTo>
                <a:lnTo>
                  <a:pt x="0" y="3471115"/>
                </a:lnTo>
                <a:lnTo>
                  <a:pt x="3294222" y="3471115"/>
                </a:lnTo>
                <a:lnTo>
                  <a:pt x="329422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263682"/>
            <a:ext cx="4114800" cy="994618"/>
          </a:xfrm>
          <a:custGeom>
            <a:avLst/>
            <a:gdLst/>
            <a:ahLst/>
            <a:cxnLst/>
            <a:rect r="r" b="b" t="t" l="l"/>
            <a:pathLst>
              <a:path h="994618" w="4114800">
                <a:moveTo>
                  <a:pt x="0" y="0"/>
                </a:moveTo>
                <a:lnTo>
                  <a:pt x="4114800" y="0"/>
                </a:lnTo>
                <a:lnTo>
                  <a:pt x="4114800" y="994618"/>
                </a:lnTo>
                <a:lnTo>
                  <a:pt x="0" y="994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2641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143500" y="6073910"/>
            <a:ext cx="7884701" cy="0"/>
          </a:xfrm>
          <a:prstGeom prst="line">
            <a:avLst/>
          </a:prstGeom>
          <a:ln cap="rnd" w="47625">
            <a:solidFill>
              <a:srgbClr val="FCD7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7288956" y="5578780"/>
            <a:ext cx="2617399" cy="0"/>
          </a:xfrm>
          <a:prstGeom prst="line">
            <a:avLst/>
          </a:prstGeom>
          <a:ln cap="rnd" w="47625">
            <a:solidFill>
              <a:srgbClr val="FCD7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071517" y="3192768"/>
            <a:ext cx="13052277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299">
                <a:solidFill>
                  <a:srgbClr val="FFFFFF"/>
                </a:solidFill>
                <a:latin typeface="Glacial Indifference Bold"/>
              </a:rPr>
              <a:t>SPORTS PSYCHOLOGY APPOINTMENT SYSTEM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112337">
            <a:off x="12088507" y="5926697"/>
            <a:ext cx="8270521" cy="7353245"/>
          </a:xfrm>
          <a:custGeom>
            <a:avLst/>
            <a:gdLst/>
            <a:ahLst/>
            <a:cxnLst/>
            <a:rect r="r" b="b" t="t" l="l"/>
            <a:pathLst>
              <a:path h="7353245" w="8270521">
                <a:moveTo>
                  <a:pt x="0" y="0"/>
                </a:moveTo>
                <a:lnTo>
                  <a:pt x="8270521" y="0"/>
                </a:lnTo>
                <a:lnTo>
                  <a:pt x="8270521" y="7353245"/>
                </a:lnTo>
                <a:lnTo>
                  <a:pt x="0" y="7353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082730" y="9258300"/>
            <a:ext cx="353140" cy="353140"/>
            <a:chOff x="0" y="0"/>
            <a:chExt cx="4064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90976" y="0"/>
                    <a:pt x="0" y="90976"/>
                    <a:pt x="0" y="203200"/>
                  </a:cubicBezTo>
                  <a:cubicBezTo>
                    <a:pt x="0" y="315424"/>
                    <a:pt x="90976" y="406400"/>
                    <a:pt x="203200" y="406400"/>
                  </a:cubicBezTo>
                  <a:cubicBezTo>
                    <a:pt x="315424" y="406400"/>
                    <a:pt x="406400" y="315424"/>
                    <a:pt x="406400" y="203200"/>
                  </a:cubicBezTo>
                  <a:cubicBezTo>
                    <a:pt x="406400" y="90976"/>
                    <a:pt x="315424" y="0"/>
                    <a:pt x="203200" y="0"/>
                  </a:cubicBezTo>
                  <a:close/>
                </a:path>
              </a:pathLst>
            </a:custGeom>
            <a:solidFill>
              <a:srgbClr val="FCD7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38100" y="-85725"/>
              <a:ext cx="330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4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117108" y="9258300"/>
            <a:ext cx="353140" cy="353140"/>
            <a:chOff x="0" y="0"/>
            <a:chExt cx="40640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90976" y="0"/>
                    <a:pt x="0" y="90976"/>
                    <a:pt x="0" y="203200"/>
                  </a:cubicBezTo>
                  <a:cubicBezTo>
                    <a:pt x="0" y="315424"/>
                    <a:pt x="90976" y="406400"/>
                    <a:pt x="203200" y="406400"/>
                  </a:cubicBezTo>
                  <a:cubicBezTo>
                    <a:pt x="315424" y="406400"/>
                    <a:pt x="406400" y="315424"/>
                    <a:pt x="406400" y="203200"/>
                  </a:cubicBezTo>
                  <a:cubicBezTo>
                    <a:pt x="406400" y="90976"/>
                    <a:pt x="315424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CD739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38100" y="-85725"/>
              <a:ext cx="330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4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406791" y="6097722"/>
            <a:ext cx="1469539" cy="1469539"/>
          </a:xfrm>
          <a:custGeom>
            <a:avLst/>
            <a:gdLst/>
            <a:ahLst/>
            <a:cxnLst/>
            <a:rect r="r" b="b" t="t" l="l"/>
            <a:pathLst>
              <a:path h="1469539" w="1469539">
                <a:moveTo>
                  <a:pt x="0" y="0"/>
                </a:moveTo>
                <a:lnTo>
                  <a:pt x="1469538" y="0"/>
                </a:lnTo>
                <a:lnTo>
                  <a:pt x="1469538" y="1469539"/>
                </a:lnTo>
                <a:lnTo>
                  <a:pt x="0" y="14695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D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6859" y="-70705"/>
            <a:ext cx="12634706" cy="10433690"/>
          </a:xfrm>
          <a:custGeom>
            <a:avLst/>
            <a:gdLst/>
            <a:ahLst/>
            <a:cxnLst/>
            <a:rect r="r" b="b" t="t" l="l"/>
            <a:pathLst>
              <a:path h="10433690" w="12634706">
                <a:moveTo>
                  <a:pt x="0" y="0"/>
                </a:moveTo>
                <a:lnTo>
                  <a:pt x="12634706" y="0"/>
                </a:lnTo>
                <a:lnTo>
                  <a:pt x="12634706" y="10433691"/>
                </a:lnTo>
                <a:lnTo>
                  <a:pt x="0" y="10433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46913" y="43814"/>
            <a:ext cx="485684" cy="301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6"/>
              </a:lnSpc>
            </a:pPr>
            <a:r>
              <a:rPr lang="en-US" sz="1669">
                <a:solidFill>
                  <a:srgbClr val="FFFFFF"/>
                </a:solidFill>
                <a:latin typeface="Canva Sans 2"/>
              </a:rPr>
              <a:t>start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07204" y="3582173"/>
            <a:ext cx="724385" cy="23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choice=1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73141" y="6167179"/>
            <a:ext cx="1084960" cy="70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Appointment created successfully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47130" y="4948032"/>
            <a:ext cx="1065648" cy="47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Create appointment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4810" y="3582173"/>
            <a:ext cx="727195" cy="23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choice=2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01938" y="6283836"/>
            <a:ext cx="1367895" cy="47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get appointment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0698" y="4897212"/>
            <a:ext cx="1065648" cy="47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get appointment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32995" y="3582173"/>
            <a:ext cx="732498" cy="23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choice=3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4656" y="6191953"/>
            <a:ext cx="1084960" cy="70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Appointment updated successfully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70520" y="4897212"/>
            <a:ext cx="1065648" cy="47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Update appointment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50860" y="3582173"/>
            <a:ext cx="736729" cy="23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choice=4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19622" y="4897212"/>
            <a:ext cx="1065648" cy="47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Delete appointment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00691" y="6148535"/>
            <a:ext cx="1168221" cy="70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Appointment deleted successfully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38236" y="3582173"/>
            <a:ext cx="734322" cy="23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choice=5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08414" y="4780555"/>
            <a:ext cx="751884" cy="70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manage session feedback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21999" y="6283836"/>
            <a:ext cx="793478" cy="47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session</a:t>
            </a:r>
          </a:p>
          <a:p>
            <a:pPr algn="l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 feedback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01763" y="3509262"/>
            <a:ext cx="743188" cy="23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choice=6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025781" y="6283836"/>
            <a:ext cx="938800" cy="47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psychology session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13708" y="4660855"/>
            <a:ext cx="938800" cy="93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schedule sport psychology sessions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454362" y="4977408"/>
            <a:ext cx="302417" cy="23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Exit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197430" y="3498965"/>
            <a:ext cx="717757" cy="23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choice=7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02997" y="6381849"/>
            <a:ext cx="1339484" cy="23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336">
                <a:solidFill>
                  <a:srgbClr val="FFFFFF"/>
                </a:solidFill>
                <a:latin typeface="Canva Sans 2"/>
              </a:rPr>
              <a:t>Exiting program!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718932" y="1515058"/>
            <a:ext cx="1969854" cy="256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6"/>
              </a:lnSpc>
            </a:pPr>
            <a:r>
              <a:rPr lang="en-US" sz="1447">
                <a:solidFill>
                  <a:srgbClr val="FFFFFF"/>
                </a:solidFill>
                <a:latin typeface="Canva Sans 2"/>
              </a:rPr>
              <a:t>Enter your choice(1:7):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265732" y="9497923"/>
            <a:ext cx="753274" cy="57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9"/>
              </a:lnSpc>
            </a:pPr>
            <a:r>
              <a:rPr lang="en-US" sz="3228">
                <a:solidFill>
                  <a:srgbClr val="FFFFFF"/>
                </a:solidFill>
                <a:latin typeface="Canva Sans 2"/>
              </a:rPr>
              <a:t>end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783593" y="993997"/>
            <a:ext cx="1946396" cy="152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3"/>
              </a:lnSpc>
            </a:pPr>
            <a:r>
              <a:rPr lang="en-US" sz="1104">
                <a:solidFill>
                  <a:srgbClr val="FFFFFF"/>
                </a:solidFill>
                <a:latin typeface="Canva Sans 2"/>
              </a:rPr>
              <a:t>Menu:</a:t>
            </a:r>
          </a:p>
          <a:p>
            <a:pPr algn="ctr">
              <a:lnSpc>
                <a:spcPts val="1503"/>
              </a:lnSpc>
            </a:pPr>
            <a:r>
              <a:rPr lang="en-US" sz="1104">
                <a:solidFill>
                  <a:srgbClr val="FFFFFF"/>
                </a:solidFill>
                <a:latin typeface="Canva Sans 2"/>
              </a:rPr>
              <a:t>1. Create appointment</a:t>
            </a:r>
          </a:p>
          <a:p>
            <a:pPr algn="ctr">
              <a:lnSpc>
                <a:spcPts val="1503"/>
              </a:lnSpc>
            </a:pPr>
            <a:r>
              <a:rPr lang="en-US" sz="1104">
                <a:solidFill>
                  <a:srgbClr val="FFFFFF"/>
                </a:solidFill>
                <a:latin typeface="Canva Sans 2"/>
              </a:rPr>
              <a:t>2.get appointment</a:t>
            </a:r>
          </a:p>
          <a:p>
            <a:pPr algn="ctr">
              <a:lnSpc>
                <a:spcPts val="1503"/>
              </a:lnSpc>
            </a:pPr>
            <a:r>
              <a:rPr lang="en-US" sz="1104">
                <a:solidFill>
                  <a:srgbClr val="FFFFFF"/>
                </a:solidFill>
                <a:latin typeface="Canva Sans 2"/>
              </a:rPr>
              <a:t>3.Update appointment 4.Delete appointment 5.manage session feedback 6.schedule sport psychology 7.Exit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5202" y="2689184"/>
            <a:ext cx="8348798" cy="5592370"/>
          </a:xfrm>
          <a:custGeom>
            <a:avLst/>
            <a:gdLst/>
            <a:ahLst/>
            <a:cxnLst/>
            <a:rect r="r" b="b" t="t" l="l"/>
            <a:pathLst>
              <a:path h="5592370" w="8348798">
                <a:moveTo>
                  <a:pt x="0" y="0"/>
                </a:moveTo>
                <a:lnTo>
                  <a:pt x="8348798" y="0"/>
                </a:lnTo>
                <a:lnTo>
                  <a:pt x="8348798" y="5592371"/>
                </a:lnTo>
                <a:lnTo>
                  <a:pt x="0" y="5592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1" r="-122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5202" y="474980"/>
            <a:ext cx="376463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FFFFFF"/>
                </a:solidFill>
                <a:latin typeface="Canva Sans 2 Bold"/>
              </a:rPr>
              <a:t>output: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096451" y="1974910"/>
            <a:ext cx="7535798" cy="5656915"/>
          </a:xfrm>
          <a:custGeom>
            <a:avLst/>
            <a:gdLst/>
            <a:ahLst/>
            <a:cxnLst/>
            <a:rect r="r" b="b" t="t" l="l"/>
            <a:pathLst>
              <a:path h="5656915" w="7535798">
                <a:moveTo>
                  <a:pt x="0" y="0"/>
                </a:moveTo>
                <a:lnTo>
                  <a:pt x="7535798" y="0"/>
                </a:lnTo>
                <a:lnTo>
                  <a:pt x="7535798" y="5656915"/>
                </a:lnTo>
                <a:lnTo>
                  <a:pt x="0" y="56569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5982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8988" y="2721787"/>
            <a:ext cx="7948039" cy="5467724"/>
          </a:xfrm>
          <a:custGeom>
            <a:avLst/>
            <a:gdLst/>
            <a:ahLst/>
            <a:cxnLst/>
            <a:rect r="r" b="b" t="t" l="l"/>
            <a:pathLst>
              <a:path h="5467724" w="7948039">
                <a:moveTo>
                  <a:pt x="0" y="0"/>
                </a:moveTo>
                <a:lnTo>
                  <a:pt x="7948039" y="0"/>
                </a:lnTo>
                <a:lnTo>
                  <a:pt x="7948039" y="5467724"/>
                </a:lnTo>
                <a:lnTo>
                  <a:pt x="0" y="5467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2" t="0" r="0" b="-113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21529" y="2193443"/>
            <a:ext cx="7737771" cy="5453757"/>
          </a:xfrm>
          <a:custGeom>
            <a:avLst/>
            <a:gdLst/>
            <a:ahLst/>
            <a:cxnLst/>
            <a:rect r="r" b="b" t="t" l="l"/>
            <a:pathLst>
              <a:path h="5453757" w="7737771">
                <a:moveTo>
                  <a:pt x="0" y="0"/>
                </a:moveTo>
                <a:lnTo>
                  <a:pt x="7737771" y="0"/>
                </a:lnTo>
                <a:lnTo>
                  <a:pt x="7737771" y="5453757"/>
                </a:lnTo>
                <a:lnTo>
                  <a:pt x="0" y="54537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418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435" y="2529503"/>
            <a:ext cx="8701020" cy="5770184"/>
          </a:xfrm>
          <a:custGeom>
            <a:avLst/>
            <a:gdLst/>
            <a:ahLst/>
            <a:cxnLst/>
            <a:rect r="r" b="b" t="t" l="l"/>
            <a:pathLst>
              <a:path h="5770184" w="8701020">
                <a:moveTo>
                  <a:pt x="0" y="0"/>
                </a:moveTo>
                <a:lnTo>
                  <a:pt x="8701020" y="0"/>
                </a:lnTo>
                <a:lnTo>
                  <a:pt x="8701020" y="5770184"/>
                </a:lnTo>
                <a:lnTo>
                  <a:pt x="0" y="5770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279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96660" y="2529503"/>
            <a:ext cx="8115300" cy="5227995"/>
          </a:xfrm>
          <a:custGeom>
            <a:avLst/>
            <a:gdLst/>
            <a:ahLst/>
            <a:cxnLst/>
            <a:rect r="r" b="b" t="t" l="l"/>
            <a:pathLst>
              <a:path h="5227995" w="8115300">
                <a:moveTo>
                  <a:pt x="0" y="0"/>
                </a:moveTo>
                <a:lnTo>
                  <a:pt x="8115300" y="0"/>
                </a:lnTo>
                <a:lnTo>
                  <a:pt x="8115300" y="5227994"/>
                </a:lnTo>
                <a:lnTo>
                  <a:pt x="0" y="5227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72" t="0" r="-6867" b="-24404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14253"/>
            <a:ext cx="16025793" cy="4669538"/>
          </a:xfrm>
          <a:custGeom>
            <a:avLst/>
            <a:gdLst/>
            <a:ahLst/>
            <a:cxnLst/>
            <a:rect r="r" b="b" t="t" l="l"/>
            <a:pathLst>
              <a:path h="4669538" w="16025793">
                <a:moveTo>
                  <a:pt x="0" y="0"/>
                </a:moveTo>
                <a:lnTo>
                  <a:pt x="16025793" y="0"/>
                </a:lnTo>
                <a:lnTo>
                  <a:pt x="16025793" y="4669538"/>
                </a:lnTo>
                <a:lnTo>
                  <a:pt x="0" y="4669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227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3294222" cy="3471115"/>
          </a:xfrm>
          <a:custGeom>
            <a:avLst/>
            <a:gdLst/>
            <a:ahLst/>
            <a:cxnLst/>
            <a:rect r="r" b="b" t="t" l="l"/>
            <a:pathLst>
              <a:path h="3471115" w="3294222">
                <a:moveTo>
                  <a:pt x="3294222" y="0"/>
                </a:moveTo>
                <a:lnTo>
                  <a:pt x="0" y="0"/>
                </a:lnTo>
                <a:lnTo>
                  <a:pt x="0" y="3471115"/>
                </a:lnTo>
                <a:lnTo>
                  <a:pt x="3294222" y="3471115"/>
                </a:lnTo>
                <a:lnTo>
                  <a:pt x="32942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12337">
            <a:off x="12616851" y="6453144"/>
            <a:ext cx="8270521" cy="7353245"/>
          </a:xfrm>
          <a:custGeom>
            <a:avLst/>
            <a:gdLst/>
            <a:ahLst/>
            <a:cxnLst/>
            <a:rect r="r" b="b" t="t" l="l"/>
            <a:pathLst>
              <a:path h="7353245" w="8270521">
                <a:moveTo>
                  <a:pt x="0" y="0"/>
                </a:moveTo>
                <a:lnTo>
                  <a:pt x="8270521" y="0"/>
                </a:lnTo>
                <a:lnTo>
                  <a:pt x="8270521" y="7353245"/>
                </a:lnTo>
                <a:lnTo>
                  <a:pt x="0" y="7353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83431" y="1640308"/>
            <a:ext cx="4670752" cy="88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2 Bold"/>
              </a:rPr>
              <a:t>CONCLUSION: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1803" y="3768617"/>
            <a:ext cx="16734067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This Sport psychology Appointment System lays the groundwork for an efficient system to support athletes' mental well-being and performance. By offering structured appointment management and feedback mechanisms, it fosters a proactive approach to mental health support within sports organizations.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3294222" cy="3471115"/>
          </a:xfrm>
          <a:custGeom>
            <a:avLst/>
            <a:gdLst/>
            <a:ahLst/>
            <a:cxnLst/>
            <a:rect r="r" b="b" t="t" l="l"/>
            <a:pathLst>
              <a:path h="3471115" w="3294222">
                <a:moveTo>
                  <a:pt x="3294222" y="0"/>
                </a:moveTo>
                <a:lnTo>
                  <a:pt x="0" y="0"/>
                </a:lnTo>
                <a:lnTo>
                  <a:pt x="0" y="3471115"/>
                </a:lnTo>
                <a:lnTo>
                  <a:pt x="3294222" y="3471115"/>
                </a:lnTo>
                <a:lnTo>
                  <a:pt x="32942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12337">
            <a:off x="12088507" y="5926697"/>
            <a:ext cx="8270521" cy="7353245"/>
          </a:xfrm>
          <a:custGeom>
            <a:avLst/>
            <a:gdLst/>
            <a:ahLst/>
            <a:cxnLst/>
            <a:rect r="r" b="b" t="t" l="l"/>
            <a:pathLst>
              <a:path h="7353245" w="8270521">
                <a:moveTo>
                  <a:pt x="0" y="0"/>
                </a:moveTo>
                <a:lnTo>
                  <a:pt x="8270521" y="0"/>
                </a:lnTo>
                <a:lnTo>
                  <a:pt x="8270521" y="7353245"/>
                </a:lnTo>
                <a:lnTo>
                  <a:pt x="0" y="7353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33337" y="923925"/>
            <a:ext cx="6010663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FFFFFF"/>
                </a:solidFill>
                <a:latin typeface="Canva Sans 2 Bold"/>
              </a:rPr>
              <a:t>BIBLIOGRAPHY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7310" y="2787604"/>
            <a:ext cx="3557867" cy="88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AutoNum type="arabicPeriod" startAt="1"/>
            </a:pPr>
            <a:r>
              <a:rPr lang="en-US" sz="5199">
                <a:solidFill>
                  <a:srgbClr val="FFFFFF"/>
                </a:solidFill>
                <a:latin typeface="Canva Sans 2 Bold"/>
              </a:rPr>
              <a:t> Google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17132" y="3915627"/>
            <a:ext cx="3308436" cy="88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2 Bold"/>
              </a:rPr>
              <a:t>2. Chatgpt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17132" y="5040807"/>
            <a:ext cx="6239475" cy="88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2 Bold"/>
              </a:rPr>
              <a:t>3. GitHub Accounts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36244" y="6194562"/>
            <a:ext cx="8012156" cy="580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FFFFF"/>
                </a:solidFill>
                <a:latin typeface="Canva Sans 2"/>
                <a:hlinkClick r:id="rId6" tooltip="https://github.com/bhavanaa24/sport"/>
              </a:rPr>
              <a:t>https://github.com/bhavanaa24/sport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36244" y="7041592"/>
            <a:ext cx="9141398" cy="580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2"/>
              </a:rPr>
              <a:t>https://github.com/FOUZ-104CS2008/sport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36244" y="7888622"/>
            <a:ext cx="7264813" cy="580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2"/>
              </a:rPr>
              <a:t>https://github.com/mehtaab/Sport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36244" y="8677970"/>
            <a:ext cx="7199879" cy="580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2"/>
              </a:rPr>
              <a:t>https://github.com/priyanka/Sport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3294222" cy="3471115"/>
          </a:xfrm>
          <a:custGeom>
            <a:avLst/>
            <a:gdLst/>
            <a:ahLst/>
            <a:cxnLst/>
            <a:rect r="r" b="b" t="t" l="l"/>
            <a:pathLst>
              <a:path h="3471115" w="3294222">
                <a:moveTo>
                  <a:pt x="3294222" y="0"/>
                </a:moveTo>
                <a:lnTo>
                  <a:pt x="0" y="0"/>
                </a:lnTo>
                <a:lnTo>
                  <a:pt x="0" y="3471115"/>
                </a:lnTo>
                <a:lnTo>
                  <a:pt x="3294222" y="3471115"/>
                </a:lnTo>
                <a:lnTo>
                  <a:pt x="32942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8263682"/>
            <a:ext cx="4114800" cy="994618"/>
          </a:xfrm>
          <a:custGeom>
            <a:avLst/>
            <a:gdLst/>
            <a:ahLst/>
            <a:cxnLst/>
            <a:rect r="r" b="b" t="t" l="l"/>
            <a:pathLst>
              <a:path h="994618" w="4114800">
                <a:moveTo>
                  <a:pt x="0" y="0"/>
                </a:moveTo>
                <a:lnTo>
                  <a:pt x="4114800" y="0"/>
                </a:lnTo>
                <a:lnTo>
                  <a:pt x="4114800" y="994618"/>
                </a:lnTo>
                <a:lnTo>
                  <a:pt x="0" y="994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2641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46526" y="2043096"/>
            <a:ext cx="5920223" cy="5672650"/>
          </a:xfrm>
          <a:custGeom>
            <a:avLst/>
            <a:gdLst/>
            <a:ahLst/>
            <a:cxnLst/>
            <a:rect r="r" b="b" t="t" l="l"/>
            <a:pathLst>
              <a:path h="5672650" w="5920223">
                <a:moveTo>
                  <a:pt x="0" y="0"/>
                </a:moveTo>
                <a:lnTo>
                  <a:pt x="5920223" y="0"/>
                </a:lnTo>
                <a:lnTo>
                  <a:pt x="5920223" y="5672650"/>
                </a:lnTo>
                <a:lnTo>
                  <a:pt x="0" y="56726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35633" y="4532967"/>
            <a:ext cx="5408367" cy="10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FFFFFF"/>
                </a:solidFill>
                <a:latin typeface="Glacial Indifference Bold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112337">
            <a:off x="12088507" y="5926697"/>
            <a:ext cx="8270521" cy="7353245"/>
          </a:xfrm>
          <a:custGeom>
            <a:avLst/>
            <a:gdLst/>
            <a:ahLst/>
            <a:cxnLst/>
            <a:rect r="r" b="b" t="t" l="l"/>
            <a:pathLst>
              <a:path h="7353245" w="8270521">
                <a:moveTo>
                  <a:pt x="0" y="0"/>
                </a:moveTo>
                <a:lnTo>
                  <a:pt x="8270521" y="0"/>
                </a:lnTo>
                <a:lnTo>
                  <a:pt x="8270521" y="7353245"/>
                </a:lnTo>
                <a:lnTo>
                  <a:pt x="0" y="7353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082730" y="9258300"/>
            <a:ext cx="353140" cy="353140"/>
            <a:chOff x="0" y="0"/>
            <a:chExt cx="40640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90976" y="0"/>
                    <a:pt x="0" y="90976"/>
                    <a:pt x="0" y="203200"/>
                  </a:cubicBezTo>
                  <a:cubicBezTo>
                    <a:pt x="0" y="315424"/>
                    <a:pt x="90976" y="406400"/>
                    <a:pt x="203200" y="406400"/>
                  </a:cubicBezTo>
                  <a:cubicBezTo>
                    <a:pt x="315424" y="406400"/>
                    <a:pt x="406400" y="315424"/>
                    <a:pt x="406400" y="203200"/>
                  </a:cubicBezTo>
                  <a:cubicBezTo>
                    <a:pt x="406400" y="90976"/>
                    <a:pt x="315424" y="0"/>
                    <a:pt x="203200" y="0"/>
                  </a:cubicBezTo>
                  <a:close/>
                </a:path>
              </a:pathLst>
            </a:custGeom>
            <a:solidFill>
              <a:srgbClr val="FCD73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38100" y="-85725"/>
              <a:ext cx="330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4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117108" y="9258300"/>
            <a:ext cx="353140" cy="353140"/>
            <a:chOff x="0" y="0"/>
            <a:chExt cx="40640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90976" y="0"/>
                    <a:pt x="0" y="90976"/>
                    <a:pt x="0" y="203200"/>
                  </a:cubicBezTo>
                  <a:cubicBezTo>
                    <a:pt x="0" y="315424"/>
                    <a:pt x="90976" y="406400"/>
                    <a:pt x="203200" y="406400"/>
                  </a:cubicBezTo>
                  <a:cubicBezTo>
                    <a:pt x="315424" y="406400"/>
                    <a:pt x="406400" y="315424"/>
                    <a:pt x="406400" y="203200"/>
                  </a:cubicBezTo>
                  <a:cubicBezTo>
                    <a:pt x="406400" y="90976"/>
                    <a:pt x="315424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CD73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38100" y="-85725"/>
              <a:ext cx="330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4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406791" y="6097722"/>
            <a:ext cx="1469539" cy="1469539"/>
          </a:xfrm>
          <a:custGeom>
            <a:avLst/>
            <a:gdLst/>
            <a:ahLst/>
            <a:cxnLst/>
            <a:rect r="r" b="b" t="t" l="l"/>
            <a:pathLst>
              <a:path h="1469539" w="1469539">
                <a:moveTo>
                  <a:pt x="0" y="0"/>
                </a:moveTo>
                <a:lnTo>
                  <a:pt x="1469538" y="0"/>
                </a:lnTo>
                <a:lnTo>
                  <a:pt x="1469538" y="1469539"/>
                </a:lnTo>
                <a:lnTo>
                  <a:pt x="0" y="14695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3294222" cy="3471115"/>
          </a:xfrm>
          <a:custGeom>
            <a:avLst/>
            <a:gdLst/>
            <a:ahLst/>
            <a:cxnLst/>
            <a:rect r="r" b="b" t="t" l="l"/>
            <a:pathLst>
              <a:path h="3471115" w="3294222">
                <a:moveTo>
                  <a:pt x="3294222" y="0"/>
                </a:moveTo>
                <a:lnTo>
                  <a:pt x="0" y="0"/>
                </a:lnTo>
                <a:lnTo>
                  <a:pt x="0" y="3471115"/>
                </a:lnTo>
                <a:lnTo>
                  <a:pt x="3294222" y="3471115"/>
                </a:lnTo>
                <a:lnTo>
                  <a:pt x="32942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176" y="3018843"/>
            <a:ext cx="3306739" cy="4249315"/>
          </a:xfrm>
          <a:custGeom>
            <a:avLst/>
            <a:gdLst/>
            <a:ahLst/>
            <a:cxnLst/>
            <a:rect r="r" b="b" t="t" l="l"/>
            <a:pathLst>
              <a:path h="4249315" w="3306739">
                <a:moveTo>
                  <a:pt x="0" y="0"/>
                </a:moveTo>
                <a:lnTo>
                  <a:pt x="3306739" y="0"/>
                </a:lnTo>
                <a:lnTo>
                  <a:pt x="3306739" y="4249314"/>
                </a:lnTo>
                <a:lnTo>
                  <a:pt x="0" y="4249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57789" y="1611733"/>
            <a:ext cx="5538218" cy="102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FFFFFF"/>
                </a:solidFill>
                <a:latin typeface="Glacial Indifference Bold"/>
              </a:rPr>
              <a:t>TEAM : TURTLE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112337">
            <a:off x="12088507" y="5926697"/>
            <a:ext cx="8270521" cy="7353245"/>
          </a:xfrm>
          <a:custGeom>
            <a:avLst/>
            <a:gdLst/>
            <a:ahLst/>
            <a:cxnLst/>
            <a:rect r="r" b="b" t="t" l="l"/>
            <a:pathLst>
              <a:path h="7353245" w="8270521">
                <a:moveTo>
                  <a:pt x="0" y="0"/>
                </a:moveTo>
                <a:lnTo>
                  <a:pt x="8270521" y="0"/>
                </a:lnTo>
                <a:lnTo>
                  <a:pt x="8270521" y="7353245"/>
                </a:lnTo>
                <a:lnTo>
                  <a:pt x="0" y="73532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082730" y="9258300"/>
            <a:ext cx="353140" cy="353140"/>
            <a:chOff x="0" y="0"/>
            <a:chExt cx="40640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90976" y="0"/>
                    <a:pt x="0" y="90976"/>
                    <a:pt x="0" y="203200"/>
                  </a:cubicBezTo>
                  <a:cubicBezTo>
                    <a:pt x="0" y="315424"/>
                    <a:pt x="90976" y="406400"/>
                    <a:pt x="203200" y="406400"/>
                  </a:cubicBezTo>
                  <a:cubicBezTo>
                    <a:pt x="315424" y="406400"/>
                    <a:pt x="406400" y="315424"/>
                    <a:pt x="406400" y="203200"/>
                  </a:cubicBezTo>
                  <a:cubicBezTo>
                    <a:pt x="406400" y="90976"/>
                    <a:pt x="315424" y="0"/>
                    <a:pt x="203200" y="0"/>
                  </a:cubicBezTo>
                  <a:close/>
                </a:path>
              </a:pathLst>
            </a:custGeom>
            <a:solidFill>
              <a:srgbClr val="FCD7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38100" y="-85725"/>
              <a:ext cx="330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4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117108" y="9258300"/>
            <a:ext cx="353140" cy="353140"/>
            <a:chOff x="0" y="0"/>
            <a:chExt cx="4064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90976" y="0"/>
                    <a:pt x="0" y="90976"/>
                    <a:pt x="0" y="203200"/>
                  </a:cubicBezTo>
                  <a:cubicBezTo>
                    <a:pt x="0" y="315424"/>
                    <a:pt x="90976" y="406400"/>
                    <a:pt x="203200" y="406400"/>
                  </a:cubicBezTo>
                  <a:cubicBezTo>
                    <a:pt x="315424" y="406400"/>
                    <a:pt x="406400" y="315424"/>
                    <a:pt x="406400" y="203200"/>
                  </a:cubicBezTo>
                  <a:cubicBezTo>
                    <a:pt x="406400" y="90976"/>
                    <a:pt x="315424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CD739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38100" y="-85725"/>
              <a:ext cx="330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4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406791" y="6097722"/>
            <a:ext cx="1469539" cy="1469539"/>
          </a:xfrm>
          <a:custGeom>
            <a:avLst/>
            <a:gdLst/>
            <a:ahLst/>
            <a:cxnLst/>
            <a:rect r="r" b="b" t="t" l="l"/>
            <a:pathLst>
              <a:path h="1469539" w="1469539">
                <a:moveTo>
                  <a:pt x="0" y="0"/>
                </a:moveTo>
                <a:lnTo>
                  <a:pt x="1469538" y="0"/>
                </a:lnTo>
                <a:lnTo>
                  <a:pt x="1469538" y="1469539"/>
                </a:lnTo>
                <a:lnTo>
                  <a:pt x="0" y="14695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43500" y="3565543"/>
            <a:ext cx="10903804" cy="375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1"/>
              </a:lnSpc>
            </a:pPr>
            <a:r>
              <a:rPr lang="en-US" sz="5322">
                <a:solidFill>
                  <a:srgbClr val="FFFFFF"/>
                </a:solidFill>
                <a:latin typeface="Canva Sans 2 Bold"/>
              </a:rPr>
              <a:t>PRIYANKA         -        3BR22CS129</a:t>
            </a:r>
          </a:p>
          <a:p>
            <a:pPr algn="l">
              <a:lnSpc>
                <a:spcPts val="7451"/>
              </a:lnSpc>
            </a:pPr>
            <a:r>
              <a:rPr lang="en-US" sz="5322">
                <a:solidFill>
                  <a:srgbClr val="FFFFFF"/>
                </a:solidFill>
                <a:latin typeface="Canva Sans 2 Bold"/>
              </a:rPr>
              <a:t>MEHTAAB          -        3BR23CS408                          </a:t>
            </a:r>
          </a:p>
          <a:p>
            <a:pPr algn="l">
              <a:lnSpc>
                <a:spcPts val="7451"/>
              </a:lnSpc>
            </a:pPr>
            <a:r>
              <a:rPr lang="en-US" sz="5322">
                <a:solidFill>
                  <a:srgbClr val="FFFFFF"/>
                </a:solidFill>
                <a:latin typeface="Canva Sans 2 Bold"/>
              </a:rPr>
              <a:t>B.FOUZIYA        -         3BR23CS402                            </a:t>
            </a:r>
          </a:p>
          <a:p>
            <a:pPr algn="l">
              <a:lnSpc>
                <a:spcPts val="7451"/>
              </a:lnSpc>
            </a:pPr>
            <a:r>
              <a:rPr lang="en-US" sz="5322">
                <a:solidFill>
                  <a:srgbClr val="FFFFFF"/>
                </a:solidFill>
                <a:latin typeface="Canva Sans 2 Bold"/>
              </a:rPr>
              <a:t>BHAVANA.C      -        3BR23CS403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3294222" cy="3471115"/>
          </a:xfrm>
          <a:custGeom>
            <a:avLst/>
            <a:gdLst/>
            <a:ahLst/>
            <a:cxnLst/>
            <a:rect r="r" b="b" t="t" l="l"/>
            <a:pathLst>
              <a:path h="3471115" w="3294222">
                <a:moveTo>
                  <a:pt x="3294222" y="0"/>
                </a:moveTo>
                <a:lnTo>
                  <a:pt x="0" y="0"/>
                </a:lnTo>
                <a:lnTo>
                  <a:pt x="0" y="3471115"/>
                </a:lnTo>
                <a:lnTo>
                  <a:pt x="3294222" y="3471115"/>
                </a:lnTo>
                <a:lnTo>
                  <a:pt x="32942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12337">
            <a:off x="13124040" y="6610378"/>
            <a:ext cx="8270521" cy="7353245"/>
          </a:xfrm>
          <a:custGeom>
            <a:avLst/>
            <a:gdLst/>
            <a:ahLst/>
            <a:cxnLst/>
            <a:rect r="r" b="b" t="t" l="l"/>
            <a:pathLst>
              <a:path h="7353245" w="8270521">
                <a:moveTo>
                  <a:pt x="0" y="0"/>
                </a:moveTo>
                <a:lnTo>
                  <a:pt x="8270520" y="0"/>
                </a:lnTo>
                <a:lnTo>
                  <a:pt x="8270520" y="7353244"/>
                </a:lnTo>
                <a:lnTo>
                  <a:pt x="0" y="73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5649" y="2779746"/>
            <a:ext cx="5784197" cy="7276705"/>
          </a:xfrm>
          <a:custGeom>
            <a:avLst/>
            <a:gdLst/>
            <a:ahLst/>
            <a:cxnLst/>
            <a:rect r="r" b="b" t="t" l="l"/>
            <a:pathLst>
              <a:path h="7276705" w="5784197">
                <a:moveTo>
                  <a:pt x="0" y="0"/>
                </a:moveTo>
                <a:lnTo>
                  <a:pt x="5784197" y="0"/>
                </a:lnTo>
                <a:lnTo>
                  <a:pt x="5784197" y="7276705"/>
                </a:lnTo>
                <a:lnTo>
                  <a:pt x="0" y="72767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438" t="0" r="-1236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38290" y="243531"/>
            <a:ext cx="4962008" cy="1242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13"/>
              </a:lnSpc>
              <a:spcBef>
                <a:spcPct val="0"/>
              </a:spcBef>
            </a:pPr>
            <a:r>
              <a:rPr lang="en-US" sz="7152">
                <a:solidFill>
                  <a:srgbClr val="FFFFFF"/>
                </a:solidFill>
                <a:latin typeface="Glacial Indifference Bold"/>
              </a:rPr>
              <a:t>ABSTRACT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32672" y="2247591"/>
            <a:ext cx="12288154" cy="238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2"/>
              </a:rPr>
              <a:t> The Sport Psychology Appointment System is a Python solution designed to manage appointments, schedule sessions for athletes, and handle feedback efficiently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32672" y="5419688"/>
            <a:ext cx="11761398" cy="238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2"/>
              </a:rPr>
              <a:t>• It employs class definitions for appointments and the system, CRUD operations, and utilizes data structures like lists or dictionaries to manage collections of appointments.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8632" y="-186474"/>
            <a:ext cx="3294222" cy="3471115"/>
          </a:xfrm>
          <a:custGeom>
            <a:avLst/>
            <a:gdLst/>
            <a:ahLst/>
            <a:cxnLst/>
            <a:rect r="r" b="b" t="t" l="l"/>
            <a:pathLst>
              <a:path h="3471115" w="3294222">
                <a:moveTo>
                  <a:pt x="3294222" y="0"/>
                </a:moveTo>
                <a:lnTo>
                  <a:pt x="0" y="0"/>
                </a:lnTo>
                <a:lnTo>
                  <a:pt x="0" y="3471115"/>
                </a:lnTo>
                <a:lnTo>
                  <a:pt x="3294222" y="3471115"/>
                </a:lnTo>
                <a:lnTo>
                  <a:pt x="32942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12337">
            <a:off x="13124040" y="6610378"/>
            <a:ext cx="8270521" cy="7353245"/>
          </a:xfrm>
          <a:custGeom>
            <a:avLst/>
            <a:gdLst/>
            <a:ahLst/>
            <a:cxnLst/>
            <a:rect r="r" b="b" t="t" l="l"/>
            <a:pathLst>
              <a:path h="7353245" w="8270521">
                <a:moveTo>
                  <a:pt x="0" y="0"/>
                </a:moveTo>
                <a:lnTo>
                  <a:pt x="8270520" y="0"/>
                </a:lnTo>
                <a:lnTo>
                  <a:pt x="8270520" y="7353244"/>
                </a:lnTo>
                <a:lnTo>
                  <a:pt x="0" y="73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74971" y="1444308"/>
            <a:ext cx="589663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FFFFFF"/>
                </a:solidFill>
                <a:latin typeface="Canva Sans 2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2228" y="3306725"/>
            <a:ext cx="16143545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In this project, we introduce a groundbreaking Sports Psychology Appointment System designed to revolutionize the way athletes access mental support and guidance. Recognizing the critical role of psychological well-being in athletic success, this system aims to streamline the process of scheduling appointments with sports psychologists, providing athletes with timely and tailored interventions to optimize their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3294222" cy="3471115"/>
          </a:xfrm>
          <a:custGeom>
            <a:avLst/>
            <a:gdLst/>
            <a:ahLst/>
            <a:cxnLst/>
            <a:rect r="r" b="b" t="t" l="l"/>
            <a:pathLst>
              <a:path h="3471115" w="3294222">
                <a:moveTo>
                  <a:pt x="3294222" y="0"/>
                </a:moveTo>
                <a:lnTo>
                  <a:pt x="0" y="0"/>
                </a:lnTo>
                <a:lnTo>
                  <a:pt x="0" y="3471115"/>
                </a:lnTo>
                <a:lnTo>
                  <a:pt x="3294222" y="3471115"/>
                </a:lnTo>
                <a:lnTo>
                  <a:pt x="32942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12337">
            <a:off x="12710088" y="6610378"/>
            <a:ext cx="8270521" cy="7353245"/>
          </a:xfrm>
          <a:custGeom>
            <a:avLst/>
            <a:gdLst/>
            <a:ahLst/>
            <a:cxnLst/>
            <a:rect r="r" b="b" t="t" l="l"/>
            <a:pathLst>
              <a:path h="7353245" w="8270521">
                <a:moveTo>
                  <a:pt x="0" y="0"/>
                </a:moveTo>
                <a:lnTo>
                  <a:pt x="8270521" y="0"/>
                </a:lnTo>
                <a:lnTo>
                  <a:pt x="8270521" y="7353244"/>
                </a:lnTo>
                <a:lnTo>
                  <a:pt x="0" y="73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082730" y="9258300"/>
            <a:ext cx="353140" cy="353140"/>
            <a:chOff x="0" y="0"/>
            <a:chExt cx="406400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90976" y="0"/>
                    <a:pt x="0" y="90976"/>
                    <a:pt x="0" y="203200"/>
                  </a:cubicBezTo>
                  <a:cubicBezTo>
                    <a:pt x="0" y="315424"/>
                    <a:pt x="90976" y="406400"/>
                    <a:pt x="203200" y="406400"/>
                  </a:cubicBezTo>
                  <a:cubicBezTo>
                    <a:pt x="315424" y="406400"/>
                    <a:pt x="406400" y="315424"/>
                    <a:pt x="406400" y="203200"/>
                  </a:cubicBezTo>
                  <a:cubicBezTo>
                    <a:pt x="406400" y="90976"/>
                    <a:pt x="315424" y="0"/>
                    <a:pt x="203200" y="0"/>
                  </a:cubicBezTo>
                  <a:close/>
                </a:path>
              </a:pathLst>
            </a:custGeom>
            <a:solidFill>
              <a:srgbClr val="FCD73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38100" y="-85725"/>
              <a:ext cx="330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4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738690" y="9611440"/>
            <a:ext cx="353140" cy="353140"/>
            <a:chOff x="0" y="0"/>
            <a:chExt cx="40640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90976" y="0"/>
                    <a:pt x="0" y="90976"/>
                    <a:pt x="0" y="203200"/>
                  </a:cubicBezTo>
                  <a:cubicBezTo>
                    <a:pt x="0" y="315424"/>
                    <a:pt x="90976" y="406400"/>
                    <a:pt x="203200" y="406400"/>
                  </a:cubicBezTo>
                  <a:cubicBezTo>
                    <a:pt x="315424" y="406400"/>
                    <a:pt x="406400" y="315424"/>
                    <a:pt x="406400" y="203200"/>
                  </a:cubicBezTo>
                  <a:cubicBezTo>
                    <a:pt x="406400" y="90976"/>
                    <a:pt x="315424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CD73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38100" y="-85725"/>
              <a:ext cx="330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4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524531" y="7216568"/>
            <a:ext cx="1469539" cy="1469539"/>
          </a:xfrm>
          <a:custGeom>
            <a:avLst/>
            <a:gdLst/>
            <a:ahLst/>
            <a:cxnLst/>
            <a:rect r="r" b="b" t="t" l="l"/>
            <a:pathLst>
              <a:path h="1469539" w="1469539">
                <a:moveTo>
                  <a:pt x="0" y="0"/>
                </a:moveTo>
                <a:lnTo>
                  <a:pt x="1469538" y="0"/>
                </a:lnTo>
                <a:lnTo>
                  <a:pt x="1469538" y="1469539"/>
                </a:lnTo>
                <a:lnTo>
                  <a:pt x="0" y="1469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94222" y="537547"/>
            <a:ext cx="7570573" cy="88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2 Bold"/>
              </a:rPr>
              <a:t>MODULE DESCRIPTION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9238" y="2379104"/>
            <a:ext cx="4459541" cy="66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42007" indent="-421003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FFFFFF"/>
                </a:solidFill>
                <a:latin typeface="Canva Sans 2 Bold"/>
              </a:rPr>
              <a:t>Appointment: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93598" y="3632359"/>
            <a:ext cx="14651750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In this class we define __init__() method to initialize the attributes like appointment_id , athlete_id , date_time , notes , feedback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9238" y="5426894"/>
            <a:ext cx="5975436" cy="662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 2 Bold"/>
              </a:rPr>
              <a:t>2.  Appointment_system: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47151" y="6905747"/>
            <a:ext cx="14993699" cy="178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2"/>
              </a:rPr>
              <a:t> The module encapsulates the functionalities required to create,read,update and delete appointment data, ensuring the CRUD Operations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685067"/>
            <a:ext cx="17790735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Allows users to create a new appointment and stores it in the </a:t>
            </a:r>
            <a:r>
              <a:rPr lang="en-US" sz="3499">
                <a:solidFill>
                  <a:srgbClr val="FFFFFF"/>
                </a:solidFill>
                <a:latin typeface="Canva Sans 2 Semi-Bold"/>
              </a:rPr>
              <a:t>appointments</a:t>
            </a:r>
            <a:r>
              <a:rPr lang="en-US" sz="3499">
                <a:solidFill>
                  <a:srgbClr val="FFFFFF"/>
                </a:solidFill>
                <a:latin typeface="Canva Sans 2"/>
              </a:rPr>
              <a:t> dictionary. Also writes the appointment details to a text file named "appointments.txt".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2949" y="1138655"/>
            <a:ext cx="6369243" cy="68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6" indent="-431803" lvl="1">
              <a:lnSpc>
                <a:spcPts val="5600"/>
              </a:lnSpc>
              <a:buAutoNum type="arabicPeriod" startAt="1"/>
            </a:pPr>
            <a:r>
              <a:rPr lang="en-US" sz="4000">
                <a:solidFill>
                  <a:srgbClr val="FFFFFF"/>
                </a:solidFill>
                <a:latin typeface="Canva Sans 2 Bold"/>
              </a:rPr>
              <a:t>Create_appointment()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1113" y="5057775"/>
            <a:ext cx="5172915" cy="68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Canva Sans 2"/>
              </a:rPr>
              <a:t>2</a:t>
            </a:r>
            <a:r>
              <a:rPr lang="en-US" sz="4000">
                <a:solidFill>
                  <a:srgbClr val="FFFFFF"/>
                </a:solidFill>
                <a:latin typeface="Canva Sans 2 Bold"/>
              </a:rPr>
              <a:t>. get_appointment()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7883" y="6838854"/>
            <a:ext cx="15891417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Retrieves and displays appointment details based on the provided athlete ID.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9680" y="942975"/>
            <a:ext cx="6230970" cy="68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Canva Sans 2"/>
              </a:rPr>
              <a:t>3. </a:t>
            </a:r>
            <a:r>
              <a:rPr lang="en-US" sz="4000">
                <a:solidFill>
                  <a:srgbClr val="FFFFFF"/>
                </a:solidFill>
                <a:latin typeface="Canva Sans 2 Bold"/>
              </a:rPr>
              <a:t>Update_appointment()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61558"/>
            <a:ext cx="1601613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When correspondence athlete_id is given it Updates an existing appointment's details such as appointment ID, date and time, and notes. Updates the details in the appointments dictionary and the "appointments.txt" file.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5672" y="5306407"/>
            <a:ext cx="6054978" cy="68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Canva Sans 2"/>
              </a:rPr>
              <a:t>4. </a:t>
            </a:r>
            <a:r>
              <a:rPr lang="en-US" sz="4000">
                <a:solidFill>
                  <a:srgbClr val="FFFFFF"/>
                </a:solidFill>
                <a:latin typeface="Canva Sans 2 Bold"/>
              </a:rPr>
              <a:t>Delete_appointment()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813469"/>
            <a:ext cx="16230600" cy="1197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45775" indent="-372887" lvl="1">
              <a:lnSpc>
                <a:spcPts val="4835"/>
              </a:lnSpc>
              <a:buFont typeface="Arial"/>
              <a:buChar char="•"/>
            </a:pPr>
            <a:r>
              <a:rPr lang="en-US" sz="3454">
                <a:solidFill>
                  <a:srgbClr val="FFFFFF"/>
                </a:solidFill>
                <a:latin typeface="Canva Sans 2"/>
              </a:rPr>
              <a:t>Deletes an appointment based on the provided athlete ID. Updates the appointments dictionary and the "appointments.txt" file accordingly.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3183" y="408440"/>
            <a:ext cx="8388607" cy="1181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3"/>
              </a:lnSpc>
            </a:pPr>
            <a:r>
              <a:rPr lang="en-US" sz="3966">
                <a:solidFill>
                  <a:srgbClr val="FFFFFF"/>
                </a:solidFill>
                <a:latin typeface="Canva Sans 2"/>
              </a:rPr>
              <a:t>5</a:t>
            </a:r>
            <a:r>
              <a:rPr lang="en-US" sz="3966">
                <a:solidFill>
                  <a:srgbClr val="FFFFFF"/>
                </a:solidFill>
                <a:latin typeface="Canva Sans 2 Bold"/>
              </a:rPr>
              <a:t>. manage_session_feedback:</a:t>
            </a:r>
          </a:p>
          <a:p>
            <a:pPr algn="ctr">
              <a:lnSpc>
                <a:spcPts val="387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91795" y="2456429"/>
            <a:ext cx="15985059" cy="180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   This module handles the management of session feedback, facilitating continuous improvement of sports psychology services.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90737" y="4756190"/>
            <a:ext cx="10160933" cy="68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Canva Sans 2"/>
              </a:rPr>
              <a:t>6. </a:t>
            </a:r>
            <a:r>
              <a:rPr lang="en-US" sz="4000">
                <a:solidFill>
                  <a:srgbClr val="FFFFFF"/>
                </a:solidFill>
                <a:latin typeface="Canva Sans 2 Bold"/>
              </a:rPr>
              <a:t>schedule_sport_psychology_sessions()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3183" y="6302335"/>
            <a:ext cx="17324549" cy="178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2"/>
              </a:rPr>
              <a:t>Enables users to schedule a new sport psychology session and adds it to the appointments dictionary. Also appends the details to the "appointments.txt" file.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3294222" cy="3471115"/>
          </a:xfrm>
          <a:custGeom>
            <a:avLst/>
            <a:gdLst/>
            <a:ahLst/>
            <a:cxnLst/>
            <a:rect r="r" b="b" t="t" l="l"/>
            <a:pathLst>
              <a:path h="3471115" w="3294222">
                <a:moveTo>
                  <a:pt x="3294222" y="0"/>
                </a:moveTo>
                <a:lnTo>
                  <a:pt x="0" y="0"/>
                </a:lnTo>
                <a:lnTo>
                  <a:pt x="0" y="3471115"/>
                </a:lnTo>
                <a:lnTo>
                  <a:pt x="3294222" y="3471115"/>
                </a:lnTo>
                <a:lnTo>
                  <a:pt x="32942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12337">
            <a:off x="13673539" y="6267515"/>
            <a:ext cx="8270521" cy="7353245"/>
          </a:xfrm>
          <a:custGeom>
            <a:avLst/>
            <a:gdLst/>
            <a:ahLst/>
            <a:cxnLst/>
            <a:rect r="r" b="b" t="t" l="l"/>
            <a:pathLst>
              <a:path h="7353245" w="8270521">
                <a:moveTo>
                  <a:pt x="0" y="0"/>
                </a:moveTo>
                <a:lnTo>
                  <a:pt x="8270521" y="0"/>
                </a:lnTo>
                <a:lnTo>
                  <a:pt x="8270521" y="7353245"/>
                </a:lnTo>
                <a:lnTo>
                  <a:pt x="0" y="7353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53666" y="270200"/>
            <a:ext cx="7661821" cy="181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2 Bold"/>
              </a:rPr>
              <a:t>UNITTEST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2 Bold"/>
              </a:rPr>
              <a:t>Unit Testing Framework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250" y="2980495"/>
            <a:ext cx="17324549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The unit testing framework was originally inspired by JUnit and has a similar flavor as major unit testing frameworks in other languages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9499" y="4798443"/>
            <a:ext cx="17259300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A test case is the individual unit of testing. It checks for a specific response to a particular set of inputs. </a:t>
            </a:r>
            <a:r>
              <a:rPr lang="en-US" sz="3499" u="sng">
                <a:solidFill>
                  <a:srgbClr val="FFFFFF"/>
                </a:solidFill>
                <a:latin typeface="Canva Sans 2"/>
                <a:hlinkClick r:id="rId6" tooltip="https://docs.python.org/3/library/unittest.html#module-unittest"/>
              </a:rPr>
              <a:t>unittest</a:t>
            </a:r>
            <a:r>
              <a:rPr lang="en-US" sz="3499">
                <a:solidFill>
                  <a:srgbClr val="FFFFFF"/>
                </a:solidFill>
                <a:latin typeface="Canva Sans 2"/>
              </a:rPr>
              <a:t> provides a base class, </a:t>
            </a:r>
            <a:r>
              <a:rPr lang="en-US" sz="3499" u="sng">
                <a:solidFill>
                  <a:srgbClr val="FFFFFF"/>
                </a:solidFill>
                <a:latin typeface="Canva Sans 2"/>
                <a:hlinkClick r:id="rId7" tooltip="https://docs.python.org/3/library/unittest.html#unittest.TestCase"/>
              </a:rPr>
              <a:t>TestCase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9499" y="6578863"/>
            <a:ext cx="12665291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A testcase is created by subclassing </a:t>
            </a:r>
            <a:r>
              <a:rPr lang="en-US" sz="3499" u="sng">
                <a:solidFill>
                  <a:srgbClr val="FFFFFF"/>
                </a:solidFill>
                <a:latin typeface="Canva Sans 2"/>
                <a:hlinkClick r:id="rId8" tooltip="https://docs.python.org/3/library/unittest.html#unittest.TestCase"/>
              </a:rPr>
              <a:t>unittest.TestCase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2224" y="7737738"/>
            <a:ext cx="12399842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 The unittest module is used by importing a unittest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 2"/>
              </a:rPr>
              <a:t>#import unittest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DAGEESli-AQ</dc:identifier>
  <dcterms:modified xsi:type="dcterms:W3CDTF">2011-08-01T06:04:30Z</dcterms:modified>
  <cp:revision>1</cp:revision>
  <dc:title>Green Black Geometric How To Find The Right University Presentation</dc:title>
</cp:coreProperties>
</file>