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72" r:id="rId9"/>
    <p:sldId id="269" r:id="rId10"/>
    <p:sldId id="267" r:id="rId11"/>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2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2.png"/><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0" y="0"/>
            <a:ext cx="2847975" cy="6858000"/>
          </a:xfrm>
          <a:prstGeom prst="rect">
            <a:avLst/>
          </a:prstGeom>
        </p:spPr>
      </p:pic>
      <p:sp>
        <p:nvSpPr>
          <p:cNvPr id="18" name="bg object 18"/>
          <p:cNvSpPr/>
          <p:nvPr/>
        </p:nvSpPr>
        <p:spPr>
          <a:xfrm>
            <a:off x="0" y="0"/>
            <a:ext cx="180975" cy="6858000"/>
          </a:xfrm>
          <a:custGeom>
            <a:avLst/>
            <a:gdLst/>
            <a:ahLst/>
            <a:cxnLst/>
            <a:rect l="l" t="t" r="r" b="b"/>
            <a:pathLst>
              <a:path w="180975" h="6858000">
                <a:moveTo>
                  <a:pt x="180975" y="0"/>
                </a:moveTo>
                <a:lnTo>
                  <a:pt x="0" y="0"/>
                </a:lnTo>
                <a:lnTo>
                  <a:pt x="0" y="6858000"/>
                </a:lnTo>
                <a:lnTo>
                  <a:pt x="180975" y="6858000"/>
                </a:lnTo>
                <a:lnTo>
                  <a:pt x="180975" y="0"/>
                </a:lnTo>
                <a:close/>
              </a:path>
            </a:pathLst>
          </a:custGeom>
          <a:solidFill>
            <a:srgbClr val="766E53"/>
          </a:solidFill>
        </p:spPr>
        <p:txBody>
          <a:bodyPr wrap="square" lIns="0" tIns="0" rIns="0" bIns="0" rtlCol="0"/>
          <a:lstStyle/>
          <a:p/>
        </p:txBody>
      </p:sp>
      <p:sp>
        <p:nvSpPr>
          <p:cNvPr id="19" name="bg object 19"/>
          <p:cNvSpPr/>
          <p:nvPr/>
        </p:nvSpPr>
        <p:spPr>
          <a:xfrm>
            <a:off x="0" y="714375"/>
            <a:ext cx="1588770" cy="504825"/>
          </a:xfrm>
          <a:custGeom>
            <a:avLst/>
            <a:gdLst/>
            <a:ahLst/>
            <a:cxnLst/>
            <a:rect l="l" t="t" r="r" b="b"/>
            <a:pathLst>
              <a:path w="1588770" h="504825">
                <a:moveTo>
                  <a:pt x="4274" y="0"/>
                </a:moveTo>
                <a:lnTo>
                  <a:pt x="0" y="501269"/>
                </a:lnTo>
                <a:lnTo>
                  <a:pt x="1243825" y="504825"/>
                </a:lnTo>
                <a:lnTo>
                  <a:pt x="1343660" y="504825"/>
                </a:lnTo>
                <a:lnTo>
                  <a:pt x="1348232" y="500125"/>
                </a:lnTo>
                <a:lnTo>
                  <a:pt x="1349883" y="498475"/>
                </a:lnTo>
                <a:lnTo>
                  <a:pt x="1351661" y="496950"/>
                </a:lnTo>
                <a:lnTo>
                  <a:pt x="1353185" y="495300"/>
                </a:lnTo>
                <a:lnTo>
                  <a:pt x="1581150" y="267462"/>
                </a:lnTo>
                <a:lnTo>
                  <a:pt x="1586436" y="260391"/>
                </a:lnTo>
                <a:lnTo>
                  <a:pt x="1588198" y="253285"/>
                </a:lnTo>
                <a:lnTo>
                  <a:pt x="1586436" y="246155"/>
                </a:lnTo>
                <a:lnTo>
                  <a:pt x="1581150" y="239013"/>
                </a:lnTo>
                <a:lnTo>
                  <a:pt x="1353185" y="11175"/>
                </a:lnTo>
                <a:lnTo>
                  <a:pt x="1348232" y="11175"/>
                </a:lnTo>
                <a:lnTo>
                  <a:pt x="1348232" y="6476"/>
                </a:lnTo>
                <a:lnTo>
                  <a:pt x="1343660" y="6476"/>
                </a:lnTo>
                <a:lnTo>
                  <a:pt x="1338834" y="1777"/>
                </a:lnTo>
                <a:lnTo>
                  <a:pt x="1243825" y="1777"/>
                </a:lnTo>
                <a:lnTo>
                  <a:pt x="4274" y="0"/>
                </a:lnTo>
                <a:close/>
              </a:path>
            </a:pathLst>
          </a:custGeom>
          <a:solidFill>
            <a:srgbClr val="A42F0F"/>
          </a:solidFill>
        </p:spPr>
        <p:txBody>
          <a:bodyPr wrap="square" lIns="0" tIns="0" rIns="0" bIns="0" rtlCol="0"/>
          <a:lstStyle/>
          <a:p/>
        </p:txBody>
      </p:sp>
      <p:sp>
        <p:nvSpPr>
          <p:cNvPr id="2" name="Holder 2"/>
          <p:cNvSpPr>
            <a:spLocks noGrp="1"/>
          </p:cNvSpPr>
          <p:nvPr>
            <p:ph type="title"/>
          </p:nvPr>
        </p:nvSpPr>
        <p:spPr>
          <a:xfrm>
            <a:off x="2777108" y="461899"/>
            <a:ext cx="6637782" cy="518159"/>
          </a:xfrm>
          <a:prstGeom prst="rect">
            <a:avLst/>
          </a:prstGeom>
        </p:spPr>
        <p:txBody>
          <a:bodyPr wrap="square" lIns="0" tIns="0" rIns="0" bIns="0">
            <a:spAutoFit/>
          </a:bodyPr>
          <a:lstStyle>
            <a:lvl1pPr>
              <a:defRPr sz="32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1387201" cy="6858000"/>
            <a:chOff x="0" y="0"/>
            <a:chExt cx="11387201" cy="6858000"/>
          </a:xfrm>
        </p:grpSpPr>
        <p:pic>
          <p:nvPicPr>
            <p:cNvPr id="3" name="object 3"/>
            <p:cNvPicPr/>
            <p:nvPr/>
          </p:nvPicPr>
          <p:blipFill>
            <a:blip r:embed="rId1" cstate="print"/>
            <a:stretch>
              <a:fillRect/>
            </a:stretch>
          </p:blipFill>
          <p:spPr>
            <a:xfrm>
              <a:off x="0" y="0"/>
              <a:ext cx="2847975" cy="6858000"/>
            </a:xfrm>
            <a:prstGeom prst="rect">
              <a:avLst/>
            </a:prstGeom>
          </p:spPr>
        </p:pic>
        <p:sp>
          <p:nvSpPr>
            <p:cNvPr id="4" name="object 4"/>
            <p:cNvSpPr/>
            <p:nvPr/>
          </p:nvSpPr>
          <p:spPr>
            <a:xfrm>
              <a:off x="0" y="0"/>
              <a:ext cx="180975" cy="6858000"/>
            </a:xfrm>
            <a:custGeom>
              <a:avLst/>
              <a:gdLst/>
              <a:ahLst/>
              <a:cxnLst/>
              <a:rect l="l" t="t" r="r" b="b"/>
              <a:pathLst>
                <a:path w="180975" h="6858000">
                  <a:moveTo>
                    <a:pt x="180975" y="0"/>
                  </a:moveTo>
                  <a:lnTo>
                    <a:pt x="0" y="0"/>
                  </a:lnTo>
                  <a:lnTo>
                    <a:pt x="0" y="6858000"/>
                  </a:lnTo>
                  <a:lnTo>
                    <a:pt x="180975" y="6858000"/>
                  </a:lnTo>
                  <a:lnTo>
                    <a:pt x="180975" y="0"/>
                  </a:lnTo>
                  <a:close/>
                </a:path>
              </a:pathLst>
            </a:custGeom>
            <a:solidFill>
              <a:srgbClr val="766E53"/>
            </a:solidFill>
          </p:spPr>
          <p:txBody>
            <a:bodyPr wrap="square" lIns="0" tIns="0" rIns="0" bIns="0" rtlCol="0"/>
            <a:lstStyle/>
            <a:p/>
          </p:txBody>
        </p:sp>
        <p:sp>
          <p:nvSpPr>
            <p:cNvPr id="5" name="object 5"/>
            <p:cNvSpPr/>
            <p:nvPr/>
          </p:nvSpPr>
          <p:spPr>
            <a:xfrm>
              <a:off x="0" y="714375"/>
              <a:ext cx="1588770" cy="504825"/>
            </a:xfrm>
            <a:custGeom>
              <a:avLst/>
              <a:gdLst/>
              <a:ahLst/>
              <a:cxnLst/>
              <a:rect l="l" t="t" r="r" b="b"/>
              <a:pathLst>
                <a:path w="1588770" h="504825">
                  <a:moveTo>
                    <a:pt x="4274" y="0"/>
                  </a:moveTo>
                  <a:lnTo>
                    <a:pt x="0" y="501269"/>
                  </a:lnTo>
                  <a:lnTo>
                    <a:pt x="1243825" y="504825"/>
                  </a:lnTo>
                  <a:lnTo>
                    <a:pt x="1343660" y="504825"/>
                  </a:lnTo>
                  <a:lnTo>
                    <a:pt x="1348232" y="500125"/>
                  </a:lnTo>
                  <a:lnTo>
                    <a:pt x="1349883" y="498475"/>
                  </a:lnTo>
                  <a:lnTo>
                    <a:pt x="1351661" y="496950"/>
                  </a:lnTo>
                  <a:lnTo>
                    <a:pt x="1353185" y="495300"/>
                  </a:lnTo>
                  <a:lnTo>
                    <a:pt x="1581150" y="267462"/>
                  </a:lnTo>
                  <a:lnTo>
                    <a:pt x="1586436" y="260391"/>
                  </a:lnTo>
                  <a:lnTo>
                    <a:pt x="1588198" y="253285"/>
                  </a:lnTo>
                  <a:lnTo>
                    <a:pt x="1586436" y="246155"/>
                  </a:lnTo>
                  <a:lnTo>
                    <a:pt x="1581150" y="239013"/>
                  </a:lnTo>
                  <a:lnTo>
                    <a:pt x="1353185" y="11175"/>
                  </a:lnTo>
                  <a:lnTo>
                    <a:pt x="1348232" y="11175"/>
                  </a:lnTo>
                  <a:lnTo>
                    <a:pt x="1348232" y="6476"/>
                  </a:lnTo>
                  <a:lnTo>
                    <a:pt x="1343660" y="6476"/>
                  </a:lnTo>
                  <a:lnTo>
                    <a:pt x="1338834" y="1777"/>
                  </a:lnTo>
                  <a:lnTo>
                    <a:pt x="1243825" y="1777"/>
                  </a:lnTo>
                  <a:lnTo>
                    <a:pt x="4274" y="0"/>
                  </a:lnTo>
                  <a:close/>
                </a:path>
              </a:pathLst>
            </a:custGeom>
            <a:solidFill>
              <a:srgbClr val="A42F0F"/>
            </a:solidFill>
          </p:spPr>
          <p:txBody>
            <a:bodyPr wrap="square" lIns="0" tIns="0" rIns="0" bIns="0" rtlCol="0"/>
            <a:lstStyle/>
            <a:p/>
          </p:txBody>
        </p:sp>
        <p:pic>
          <p:nvPicPr>
            <p:cNvPr id="6" name="object 6"/>
            <p:cNvPicPr/>
            <p:nvPr/>
          </p:nvPicPr>
          <p:blipFill>
            <a:blip r:embed="rId2" cstate="print"/>
            <a:stretch>
              <a:fillRect/>
            </a:stretch>
          </p:blipFill>
          <p:spPr>
            <a:xfrm>
              <a:off x="1828800" y="200025"/>
              <a:ext cx="8096250" cy="2009775"/>
            </a:xfrm>
            <a:prstGeom prst="rect">
              <a:avLst/>
            </a:prstGeom>
          </p:spPr>
        </p:pic>
        <p:pic>
          <p:nvPicPr>
            <p:cNvPr id="7" name="object 7"/>
            <p:cNvPicPr/>
            <p:nvPr/>
          </p:nvPicPr>
          <p:blipFill>
            <a:blip r:embed="rId3" cstate="print"/>
            <a:stretch>
              <a:fillRect/>
            </a:stretch>
          </p:blipFill>
          <p:spPr>
            <a:xfrm>
              <a:off x="1057275" y="3057525"/>
              <a:ext cx="10329926" cy="1404874"/>
            </a:xfrm>
            <a:prstGeom prst="rect">
              <a:avLst/>
            </a:prstGeom>
          </p:spPr>
        </p:pic>
        <p:pic>
          <p:nvPicPr>
            <p:cNvPr id="8" name="object 8"/>
            <p:cNvPicPr/>
            <p:nvPr/>
          </p:nvPicPr>
          <p:blipFill>
            <a:blip r:embed="rId4" cstate="print"/>
            <a:stretch>
              <a:fillRect/>
            </a:stretch>
          </p:blipFill>
          <p:spPr>
            <a:xfrm>
              <a:off x="1762125" y="2904998"/>
              <a:ext cx="8996426" cy="1833626"/>
            </a:xfrm>
            <a:prstGeom prst="rect">
              <a:avLst/>
            </a:prstGeom>
          </p:spPr>
        </p:pic>
        <p:sp>
          <p:nvSpPr>
            <p:cNvPr id="9" name="object 9"/>
            <p:cNvSpPr/>
            <p:nvPr/>
          </p:nvSpPr>
          <p:spPr>
            <a:xfrm>
              <a:off x="1143317" y="3123946"/>
              <a:ext cx="10191750" cy="1266825"/>
            </a:xfrm>
            <a:custGeom>
              <a:avLst/>
              <a:gdLst/>
              <a:ahLst/>
              <a:cxnLst/>
              <a:rect l="l" t="t" r="r" b="b"/>
              <a:pathLst>
                <a:path w="10191750" h="1266825">
                  <a:moveTo>
                    <a:pt x="10191750" y="0"/>
                  </a:moveTo>
                  <a:lnTo>
                    <a:pt x="0" y="0"/>
                  </a:lnTo>
                  <a:lnTo>
                    <a:pt x="0" y="1266825"/>
                  </a:lnTo>
                  <a:lnTo>
                    <a:pt x="10191750" y="1266825"/>
                  </a:lnTo>
                  <a:lnTo>
                    <a:pt x="10191750" y="0"/>
                  </a:lnTo>
                  <a:close/>
                </a:path>
              </a:pathLst>
            </a:custGeom>
            <a:solidFill>
              <a:srgbClr val="C2CEA9"/>
            </a:solidFill>
          </p:spPr>
          <p:txBody>
            <a:bodyPr wrap="square" lIns="0" tIns="0" rIns="0" bIns="0" rtlCol="0"/>
            <a:lstStyle/>
            <a:p>
              <a:r>
                <a:rPr lang="en-US" sz="5400" b="1">
                  <a:gradFill>
                    <a:gsLst>
                      <a:gs pos="0">
                        <a:srgbClr val="7B32B2"/>
                      </a:gs>
                      <a:gs pos="100000">
                        <a:srgbClr val="401A5D"/>
                      </a:gs>
                    </a:gsLst>
                    <a:lin scaled="0"/>
                  </a:gradFill>
                  <a:latin typeface="Times New Roman" panose="02020603050405020304" charset="0"/>
                  <a:cs typeface="Times New Roman" panose="02020603050405020304" charset="0"/>
                </a:rPr>
                <a:t>  </a:t>
              </a:r>
              <a:r>
                <a:rPr sz="4000" b="1">
                  <a:gradFill>
                    <a:gsLst>
                      <a:gs pos="0">
                        <a:srgbClr val="7B32B2"/>
                      </a:gs>
                      <a:gs pos="100000">
                        <a:srgbClr val="401A5D"/>
                      </a:gs>
                    </a:gsLst>
                    <a:lin scaled="0"/>
                  </a:gradFill>
                  <a:latin typeface="Times New Roman" panose="02020603050405020304" charset="0"/>
                  <a:cs typeface="Times New Roman" panose="02020603050405020304" charset="0"/>
                </a:rPr>
                <a:t>P</a:t>
              </a:r>
              <a:r>
                <a:rPr lang="en-US" sz="4000" b="1">
                  <a:gradFill>
                    <a:gsLst>
                      <a:gs pos="0">
                        <a:srgbClr val="7B32B2"/>
                      </a:gs>
                      <a:gs pos="100000">
                        <a:srgbClr val="401A5D"/>
                      </a:gs>
                    </a:gsLst>
                    <a:lin scaled="0"/>
                  </a:gradFill>
                  <a:latin typeface="Times New Roman" panose="02020603050405020304" charset="0"/>
                  <a:cs typeface="Times New Roman" panose="02020603050405020304" charset="0"/>
                </a:rPr>
                <a:t>HARMACY</a:t>
              </a:r>
              <a:r>
                <a:rPr sz="4000" b="1">
                  <a:gradFill>
                    <a:gsLst>
                      <a:gs pos="0">
                        <a:srgbClr val="7B32B2"/>
                      </a:gs>
                      <a:gs pos="100000">
                        <a:srgbClr val="401A5D"/>
                      </a:gs>
                    </a:gsLst>
                    <a:lin scaled="0"/>
                  </a:gradFill>
                  <a:latin typeface="Times New Roman" panose="02020603050405020304" charset="0"/>
                  <a:cs typeface="Times New Roman" panose="02020603050405020304" charset="0"/>
                </a:rPr>
                <a:t> M</a:t>
              </a:r>
              <a:r>
                <a:rPr lang="en-US" sz="4000" b="1">
                  <a:gradFill>
                    <a:gsLst>
                      <a:gs pos="0">
                        <a:srgbClr val="7B32B2"/>
                      </a:gs>
                      <a:gs pos="100000">
                        <a:srgbClr val="401A5D"/>
                      </a:gs>
                    </a:gsLst>
                    <a:lin scaled="0"/>
                  </a:gradFill>
                  <a:latin typeface="Times New Roman" panose="02020603050405020304" charset="0"/>
                  <a:cs typeface="Times New Roman" panose="02020603050405020304" charset="0"/>
                </a:rPr>
                <a:t>ANAGEMENT </a:t>
              </a:r>
              <a:r>
                <a:rPr sz="4000" b="1">
                  <a:gradFill>
                    <a:gsLst>
                      <a:gs pos="0">
                        <a:srgbClr val="7B32B2"/>
                      </a:gs>
                      <a:gs pos="100000">
                        <a:srgbClr val="401A5D"/>
                      </a:gs>
                    </a:gsLst>
                    <a:lin scaled="0"/>
                  </a:gradFill>
                  <a:latin typeface="Times New Roman" panose="02020603050405020304" charset="0"/>
                  <a:cs typeface="Times New Roman" panose="02020603050405020304" charset="0"/>
                </a:rPr>
                <a:t> S</a:t>
              </a:r>
              <a:r>
                <a:rPr lang="en-US" sz="4000" b="1">
                  <a:gradFill>
                    <a:gsLst>
                      <a:gs pos="0">
                        <a:srgbClr val="7B32B2"/>
                      </a:gs>
                      <a:gs pos="100000">
                        <a:srgbClr val="401A5D"/>
                      </a:gs>
                    </a:gsLst>
                    <a:lin scaled="0"/>
                  </a:gradFill>
                  <a:latin typeface="Times New Roman" panose="02020603050405020304" charset="0"/>
                  <a:cs typeface="Times New Roman" panose="02020603050405020304" charset="0"/>
                </a:rPr>
                <a:t>YSTEM</a:t>
              </a:r>
              <a:endParaRPr lang="en-US" sz="4000" b="1">
                <a:gradFill>
                  <a:gsLst>
                    <a:gs pos="0">
                      <a:srgbClr val="7B32B2"/>
                    </a:gs>
                    <a:gs pos="100000">
                      <a:srgbClr val="401A5D"/>
                    </a:gs>
                  </a:gsLst>
                  <a:lin scaled="0"/>
                </a:gradFill>
                <a:latin typeface="Times New Roman" panose="02020603050405020304" charset="0"/>
                <a:cs typeface="Times New Roman" panose="02020603050405020304" charset="0"/>
              </a:endParaRPr>
            </a:p>
          </p:txBody>
        </p:sp>
        <p:sp>
          <p:nvSpPr>
            <p:cNvPr id="10" name="object 10"/>
            <p:cNvSpPr/>
            <p:nvPr/>
          </p:nvSpPr>
          <p:spPr>
            <a:xfrm>
              <a:off x="1128712" y="3090926"/>
              <a:ext cx="10191750" cy="1266825"/>
            </a:xfrm>
            <a:custGeom>
              <a:avLst/>
              <a:gdLst/>
              <a:ahLst/>
              <a:cxnLst/>
              <a:rect l="l" t="t" r="r" b="b"/>
              <a:pathLst>
                <a:path w="10191750" h="1266825">
                  <a:moveTo>
                    <a:pt x="0" y="1266825"/>
                  </a:moveTo>
                  <a:lnTo>
                    <a:pt x="10191750" y="1266825"/>
                  </a:lnTo>
                  <a:lnTo>
                    <a:pt x="10191750" y="0"/>
                  </a:lnTo>
                  <a:lnTo>
                    <a:pt x="0" y="0"/>
                  </a:lnTo>
                  <a:lnTo>
                    <a:pt x="0" y="1266825"/>
                  </a:lnTo>
                  <a:close/>
                </a:path>
              </a:pathLst>
            </a:custGeom>
            <a:ln w="9525">
              <a:solidFill>
                <a:srgbClr val="8AA147"/>
              </a:solidFill>
            </a:ln>
          </p:spPr>
          <p:txBody>
            <a:bodyPr wrap="square" lIns="0" tIns="0" rIns="0" bIns="0" rtlCol="0"/>
            <a:lstStyle/>
            <a:p/>
          </p:txBody>
        </p:sp>
      </p:grpSp>
      <p:sp>
        <p:nvSpPr>
          <p:cNvPr id="13" name="object 13"/>
          <p:cNvSpPr txBox="1"/>
          <p:nvPr/>
        </p:nvSpPr>
        <p:spPr>
          <a:xfrm>
            <a:off x="6272529" y="4841303"/>
            <a:ext cx="2773680" cy="1732914"/>
          </a:xfrm>
          <a:prstGeom prst="rect">
            <a:avLst/>
          </a:prstGeom>
        </p:spPr>
        <p:txBody>
          <a:bodyPr vert="horz" wrap="square" lIns="0" tIns="199390" rIns="0" bIns="0" rtlCol="0">
            <a:spAutoFit/>
          </a:bodyPr>
          <a:lstStyle/>
          <a:p>
            <a:pPr marL="12700">
              <a:lnSpc>
                <a:spcPct val="100000"/>
              </a:lnSpc>
              <a:spcBef>
                <a:spcPts val="1570"/>
              </a:spcBef>
            </a:pPr>
            <a:r>
              <a:rPr sz="2150" b="1" spc="-5" dirty="0">
                <a:solidFill>
                  <a:srgbClr val="006FC0"/>
                </a:solidFill>
                <a:latin typeface="Times New Roman" panose="02020603050405020304"/>
                <a:cs typeface="Times New Roman" panose="02020603050405020304"/>
              </a:rPr>
              <a:t>PRESENTED</a:t>
            </a:r>
            <a:r>
              <a:rPr sz="2150" b="1" spc="204" dirty="0">
                <a:solidFill>
                  <a:srgbClr val="006FC0"/>
                </a:solidFill>
                <a:latin typeface="Times New Roman" panose="02020603050405020304"/>
                <a:cs typeface="Times New Roman" panose="02020603050405020304"/>
              </a:rPr>
              <a:t> </a:t>
            </a:r>
            <a:r>
              <a:rPr sz="2150" b="1" spc="-45" dirty="0">
                <a:solidFill>
                  <a:srgbClr val="006FC0"/>
                </a:solidFill>
                <a:latin typeface="Times New Roman" panose="02020603050405020304"/>
                <a:cs typeface="Times New Roman" panose="02020603050405020304"/>
              </a:rPr>
              <a:t>BY:</a:t>
            </a:r>
            <a:endParaRPr sz="2150">
              <a:latin typeface="Times New Roman" panose="02020603050405020304"/>
              <a:cs typeface="Times New Roman" panose="02020603050405020304"/>
            </a:endParaRPr>
          </a:p>
          <a:p>
            <a:pPr marL="918210" marR="5080" indent="9525">
              <a:lnSpc>
                <a:spcPct val="103000"/>
              </a:lnSpc>
              <a:spcBef>
                <a:spcPts val="1390"/>
              </a:spcBef>
            </a:pPr>
            <a:r>
              <a:rPr sz="2150" b="1" spc="-20" dirty="0">
                <a:solidFill>
                  <a:srgbClr val="6F2F9F"/>
                </a:solidFill>
                <a:latin typeface="Times New Roman" panose="02020603050405020304"/>
                <a:cs typeface="Times New Roman" panose="02020603050405020304"/>
              </a:rPr>
              <a:t>PRIYANKA.</a:t>
            </a:r>
            <a:r>
              <a:rPr sz="2150" b="1" spc="-15" dirty="0">
                <a:solidFill>
                  <a:srgbClr val="6F2F9F"/>
                </a:solidFill>
                <a:latin typeface="Times New Roman" panose="02020603050405020304"/>
                <a:cs typeface="Times New Roman" panose="02020603050405020304"/>
              </a:rPr>
              <a:t> </a:t>
            </a:r>
            <a:r>
              <a:rPr sz="2150" b="1" spc="10" dirty="0">
                <a:solidFill>
                  <a:srgbClr val="6F2F9F"/>
                </a:solidFill>
                <a:latin typeface="Times New Roman" panose="02020603050405020304"/>
                <a:cs typeface="Times New Roman" panose="02020603050405020304"/>
              </a:rPr>
              <a:t>I </a:t>
            </a:r>
            <a:r>
              <a:rPr sz="2150" b="1" spc="-525" dirty="0">
                <a:solidFill>
                  <a:srgbClr val="6F2F9F"/>
                </a:solidFill>
                <a:latin typeface="Times New Roman" panose="02020603050405020304"/>
                <a:cs typeface="Times New Roman" panose="02020603050405020304"/>
              </a:rPr>
              <a:t> </a:t>
            </a:r>
            <a:r>
              <a:rPr sz="2150" b="1" spc="30" dirty="0">
                <a:solidFill>
                  <a:srgbClr val="6F2F9F"/>
                </a:solidFill>
                <a:latin typeface="Times New Roman" panose="02020603050405020304"/>
                <a:cs typeface="Times New Roman" panose="02020603050405020304"/>
              </a:rPr>
              <a:t>ECB2315 </a:t>
            </a:r>
            <a:r>
              <a:rPr sz="2150" b="1" spc="35" dirty="0">
                <a:solidFill>
                  <a:srgbClr val="6F2F9F"/>
                </a:solidFill>
                <a:latin typeface="Times New Roman" panose="02020603050405020304"/>
                <a:cs typeface="Times New Roman" panose="02020603050405020304"/>
              </a:rPr>
              <a:t> </a:t>
            </a:r>
            <a:r>
              <a:rPr sz="2150" b="1" spc="40" dirty="0">
                <a:solidFill>
                  <a:srgbClr val="6F2F9F"/>
                </a:solidFill>
                <a:latin typeface="Times New Roman" panose="02020603050405020304"/>
                <a:cs typeface="Times New Roman" panose="02020603050405020304"/>
              </a:rPr>
              <a:t>8</a:t>
            </a:r>
            <a:r>
              <a:rPr sz="2150" b="1" spc="-105" dirty="0">
                <a:solidFill>
                  <a:srgbClr val="6F2F9F"/>
                </a:solidFill>
                <a:latin typeface="Times New Roman" panose="02020603050405020304"/>
                <a:cs typeface="Times New Roman" panose="02020603050405020304"/>
              </a:rPr>
              <a:t>1</a:t>
            </a:r>
            <a:r>
              <a:rPr sz="2150" b="1" spc="40" dirty="0">
                <a:solidFill>
                  <a:srgbClr val="6F2F9F"/>
                </a:solidFill>
                <a:latin typeface="Times New Roman" panose="02020603050405020304"/>
                <a:cs typeface="Times New Roman" panose="02020603050405020304"/>
              </a:rPr>
              <a:t>15</a:t>
            </a:r>
            <a:r>
              <a:rPr sz="2150" b="1" spc="15" dirty="0">
                <a:solidFill>
                  <a:srgbClr val="6F2F9F"/>
                </a:solidFill>
                <a:latin typeface="Times New Roman" panose="02020603050405020304"/>
                <a:cs typeface="Times New Roman" panose="02020603050405020304"/>
              </a:rPr>
              <a:t>U</a:t>
            </a:r>
            <a:r>
              <a:rPr sz="2150" b="1" spc="45" dirty="0">
                <a:solidFill>
                  <a:srgbClr val="6F2F9F"/>
                </a:solidFill>
                <a:latin typeface="Times New Roman" panose="02020603050405020304"/>
                <a:cs typeface="Times New Roman" panose="02020603050405020304"/>
              </a:rPr>
              <a:t>2</a:t>
            </a:r>
            <a:r>
              <a:rPr sz="2150" b="1" spc="40" dirty="0">
                <a:solidFill>
                  <a:srgbClr val="6F2F9F"/>
                </a:solidFill>
                <a:latin typeface="Times New Roman" panose="02020603050405020304"/>
                <a:cs typeface="Times New Roman" panose="02020603050405020304"/>
              </a:rPr>
              <a:t>3</a:t>
            </a:r>
            <a:r>
              <a:rPr sz="2150" b="1" spc="-15" dirty="0">
                <a:solidFill>
                  <a:srgbClr val="6F2F9F"/>
                </a:solidFill>
                <a:latin typeface="Times New Roman" panose="02020603050405020304"/>
                <a:cs typeface="Times New Roman" panose="02020603050405020304"/>
              </a:rPr>
              <a:t>E</a:t>
            </a:r>
            <a:r>
              <a:rPr sz="2150" b="1" spc="15" dirty="0">
                <a:solidFill>
                  <a:srgbClr val="6F2F9F"/>
                </a:solidFill>
                <a:latin typeface="Times New Roman" panose="02020603050405020304"/>
                <a:cs typeface="Times New Roman" panose="02020603050405020304"/>
              </a:rPr>
              <a:t>C</a:t>
            </a:r>
            <a:r>
              <a:rPr sz="2150" b="1" spc="45" dirty="0">
                <a:solidFill>
                  <a:srgbClr val="6F2F9F"/>
                </a:solidFill>
                <a:latin typeface="Times New Roman" panose="02020603050405020304"/>
                <a:cs typeface="Times New Roman" panose="02020603050405020304"/>
              </a:rPr>
              <a:t>0</a:t>
            </a:r>
            <a:r>
              <a:rPr sz="2150" b="1" spc="40" dirty="0">
                <a:solidFill>
                  <a:srgbClr val="6F2F9F"/>
                </a:solidFill>
                <a:latin typeface="Times New Roman" panose="02020603050405020304"/>
                <a:cs typeface="Times New Roman" panose="02020603050405020304"/>
              </a:rPr>
              <a:t>7</a:t>
            </a:r>
            <a:r>
              <a:rPr sz="2150" b="1" spc="10" dirty="0">
                <a:solidFill>
                  <a:srgbClr val="6F2F9F"/>
                </a:solidFill>
                <a:latin typeface="Times New Roman" panose="02020603050405020304"/>
                <a:cs typeface="Times New Roman" panose="02020603050405020304"/>
              </a:rPr>
              <a:t>8</a:t>
            </a:r>
            <a:endParaRPr sz="2150">
              <a:latin typeface="Times New Roman" panose="02020603050405020304"/>
              <a:cs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847850" y="1038161"/>
            <a:ext cx="3643376" cy="1062037"/>
          </a:xfrm>
          <a:prstGeom prst="rect">
            <a:avLst/>
          </a:prstGeom>
        </p:spPr>
      </p:pic>
      <p:pic>
        <p:nvPicPr>
          <p:cNvPr id="3" name="object 3"/>
          <p:cNvPicPr/>
          <p:nvPr/>
        </p:nvPicPr>
        <p:blipFill>
          <a:blip r:embed="rId2" cstate="print"/>
          <a:stretch>
            <a:fillRect/>
          </a:stretch>
        </p:blipFill>
        <p:spPr>
          <a:xfrm>
            <a:off x="6362700" y="1057211"/>
            <a:ext cx="3643376" cy="1062037"/>
          </a:xfrm>
          <a:prstGeom prst="rect">
            <a:avLst/>
          </a:prstGeom>
        </p:spPr>
      </p:pic>
      <p:pic>
        <p:nvPicPr>
          <p:cNvPr id="4" name="object 4"/>
          <p:cNvPicPr/>
          <p:nvPr/>
        </p:nvPicPr>
        <p:blipFill>
          <a:blip r:embed="rId3" cstate="print"/>
          <a:stretch>
            <a:fillRect/>
          </a:stretch>
        </p:blipFill>
        <p:spPr>
          <a:xfrm>
            <a:off x="1828800" y="2257361"/>
            <a:ext cx="3633851" cy="1062037"/>
          </a:xfrm>
          <a:prstGeom prst="rect">
            <a:avLst/>
          </a:prstGeom>
        </p:spPr>
      </p:pic>
      <p:pic>
        <p:nvPicPr>
          <p:cNvPr id="5" name="object 5"/>
          <p:cNvPicPr/>
          <p:nvPr/>
        </p:nvPicPr>
        <p:blipFill>
          <a:blip r:embed="rId4" cstate="print"/>
          <a:stretch>
            <a:fillRect/>
          </a:stretch>
        </p:blipFill>
        <p:spPr>
          <a:xfrm>
            <a:off x="1800225" y="3514661"/>
            <a:ext cx="3633851" cy="1062037"/>
          </a:xfrm>
          <a:prstGeom prst="rect">
            <a:avLst/>
          </a:prstGeom>
        </p:spPr>
      </p:pic>
      <p:pic>
        <p:nvPicPr>
          <p:cNvPr id="6" name="object 6"/>
          <p:cNvPicPr/>
          <p:nvPr/>
        </p:nvPicPr>
        <p:blipFill>
          <a:blip r:embed="rId5" cstate="print"/>
          <a:stretch>
            <a:fillRect/>
          </a:stretch>
        </p:blipFill>
        <p:spPr>
          <a:xfrm>
            <a:off x="1847850" y="4819650"/>
            <a:ext cx="3643376" cy="1062037"/>
          </a:xfrm>
          <a:prstGeom prst="rect">
            <a:avLst/>
          </a:prstGeom>
        </p:spPr>
      </p:pic>
      <p:pic>
        <p:nvPicPr>
          <p:cNvPr id="7" name="object 7"/>
          <p:cNvPicPr/>
          <p:nvPr/>
        </p:nvPicPr>
        <p:blipFill>
          <a:blip r:embed="rId6" cstate="print"/>
          <a:stretch>
            <a:fillRect/>
          </a:stretch>
        </p:blipFill>
        <p:spPr>
          <a:xfrm>
            <a:off x="6572250" y="2257361"/>
            <a:ext cx="3633851" cy="1062037"/>
          </a:xfrm>
          <a:prstGeom prst="rect">
            <a:avLst/>
          </a:prstGeom>
        </p:spPr>
      </p:pic>
      <p:pic>
        <p:nvPicPr>
          <p:cNvPr id="8" name="object 8"/>
          <p:cNvPicPr/>
          <p:nvPr/>
        </p:nvPicPr>
        <p:blipFill>
          <a:blip r:embed="rId7" cstate="print"/>
          <a:stretch>
            <a:fillRect/>
          </a:stretch>
        </p:blipFill>
        <p:spPr>
          <a:xfrm>
            <a:off x="1838325" y="2247836"/>
            <a:ext cx="1128712" cy="1042987"/>
          </a:xfrm>
          <a:prstGeom prst="rect">
            <a:avLst/>
          </a:prstGeom>
        </p:spPr>
      </p:pic>
      <p:pic>
        <p:nvPicPr>
          <p:cNvPr id="9" name="object 9"/>
          <p:cNvPicPr/>
          <p:nvPr/>
        </p:nvPicPr>
        <p:blipFill>
          <a:blip r:embed="rId7" cstate="print"/>
          <a:stretch>
            <a:fillRect/>
          </a:stretch>
        </p:blipFill>
        <p:spPr>
          <a:xfrm>
            <a:off x="1800225" y="3524186"/>
            <a:ext cx="1128712" cy="1042987"/>
          </a:xfrm>
          <a:prstGeom prst="rect">
            <a:avLst/>
          </a:prstGeom>
        </p:spPr>
      </p:pic>
      <p:pic>
        <p:nvPicPr>
          <p:cNvPr id="10" name="object 10"/>
          <p:cNvPicPr/>
          <p:nvPr/>
        </p:nvPicPr>
        <p:blipFill>
          <a:blip r:embed="rId8" cstate="print"/>
          <a:stretch>
            <a:fillRect/>
          </a:stretch>
        </p:blipFill>
        <p:spPr>
          <a:xfrm>
            <a:off x="1857375" y="4829175"/>
            <a:ext cx="1128712" cy="1042987"/>
          </a:xfrm>
          <a:prstGeom prst="rect">
            <a:avLst/>
          </a:prstGeom>
        </p:spPr>
      </p:pic>
      <p:pic>
        <p:nvPicPr>
          <p:cNvPr id="11" name="object 11"/>
          <p:cNvPicPr/>
          <p:nvPr/>
        </p:nvPicPr>
        <p:blipFill>
          <a:blip r:embed="rId7" cstate="print"/>
          <a:stretch>
            <a:fillRect/>
          </a:stretch>
        </p:blipFill>
        <p:spPr>
          <a:xfrm>
            <a:off x="6372225" y="1076261"/>
            <a:ext cx="1128712" cy="1042987"/>
          </a:xfrm>
          <a:prstGeom prst="rect">
            <a:avLst/>
          </a:prstGeom>
        </p:spPr>
      </p:pic>
      <p:pic>
        <p:nvPicPr>
          <p:cNvPr id="12" name="object 12"/>
          <p:cNvPicPr/>
          <p:nvPr/>
        </p:nvPicPr>
        <p:blipFill>
          <a:blip r:embed="rId7" cstate="print"/>
          <a:stretch>
            <a:fillRect/>
          </a:stretch>
        </p:blipFill>
        <p:spPr>
          <a:xfrm>
            <a:off x="6438900" y="2285936"/>
            <a:ext cx="1128712" cy="1042987"/>
          </a:xfrm>
          <a:prstGeom prst="rect">
            <a:avLst/>
          </a:prstGeom>
        </p:spPr>
      </p:pic>
      <p:sp>
        <p:nvSpPr>
          <p:cNvPr id="13" name="object 13"/>
          <p:cNvSpPr txBox="1"/>
          <p:nvPr/>
        </p:nvSpPr>
        <p:spPr>
          <a:xfrm>
            <a:off x="3037204" y="1353502"/>
            <a:ext cx="2089785" cy="334645"/>
          </a:xfrm>
          <a:prstGeom prst="rect">
            <a:avLst/>
          </a:prstGeom>
        </p:spPr>
        <p:txBody>
          <a:bodyPr vert="horz" wrap="square" lIns="0" tIns="15875" rIns="0" bIns="0" rtlCol="0">
            <a:spAutoFit/>
          </a:bodyPr>
          <a:lstStyle/>
          <a:p>
            <a:pPr marL="12700">
              <a:lnSpc>
                <a:spcPct val="100000"/>
              </a:lnSpc>
              <a:spcBef>
                <a:spcPts val="125"/>
              </a:spcBef>
            </a:pPr>
            <a:r>
              <a:rPr sz="2000" b="1" spc="15" dirty="0">
                <a:latin typeface="Times New Roman" panose="02020603050405020304"/>
                <a:cs typeface="Times New Roman" panose="02020603050405020304"/>
              </a:rPr>
              <a:t>INTRODUCTION</a:t>
            </a:r>
            <a:endParaRPr sz="2000">
              <a:latin typeface="Times New Roman" panose="02020603050405020304"/>
              <a:cs typeface="Times New Roman" panose="02020603050405020304"/>
            </a:endParaRPr>
          </a:p>
        </p:txBody>
      </p:sp>
      <p:sp>
        <p:nvSpPr>
          <p:cNvPr id="14" name="object 14"/>
          <p:cNvSpPr txBox="1"/>
          <p:nvPr/>
        </p:nvSpPr>
        <p:spPr>
          <a:xfrm>
            <a:off x="2912110" y="2451735"/>
            <a:ext cx="2393315" cy="648335"/>
          </a:xfrm>
          <a:prstGeom prst="rect">
            <a:avLst/>
          </a:prstGeom>
        </p:spPr>
        <p:txBody>
          <a:bodyPr vert="horz" wrap="square" lIns="0" tIns="16510" rIns="0" bIns="0" rtlCol="0">
            <a:spAutoFit/>
          </a:bodyPr>
          <a:lstStyle/>
          <a:p>
            <a:pPr marL="8890" algn="ctr">
              <a:lnSpc>
                <a:spcPct val="100000"/>
              </a:lnSpc>
              <a:spcBef>
                <a:spcPts val="130"/>
              </a:spcBef>
            </a:pPr>
            <a:r>
              <a:rPr sz="2000" b="1" spc="25" dirty="0">
                <a:latin typeface="Times New Roman" panose="02020603050405020304"/>
                <a:cs typeface="Times New Roman" panose="02020603050405020304"/>
              </a:rPr>
              <a:t>PROBLEM</a:t>
            </a:r>
            <a:endParaRPr sz="2000" b="1" spc="25" dirty="0">
              <a:latin typeface="Times New Roman" panose="02020603050405020304"/>
              <a:cs typeface="Times New Roman" panose="02020603050405020304"/>
            </a:endParaRPr>
          </a:p>
          <a:p>
            <a:pPr marL="8890" algn="ctr">
              <a:lnSpc>
                <a:spcPct val="100000"/>
              </a:lnSpc>
              <a:spcBef>
                <a:spcPts val="130"/>
              </a:spcBef>
            </a:pPr>
            <a:r>
              <a:rPr lang="en-US" sz="2000" b="1">
                <a:latin typeface="Times New Roman" panose="02020603050405020304"/>
                <a:cs typeface="Times New Roman" panose="02020603050405020304"/>
              </a:rPr>
              <a:t>IDENTIFICATION</a:t>
            </a:r>
            <a:endParaRPr lang="en-US" sz="2000" b="1">
              <a:latin typeface="Times New Roman" panose="02020603050405020304"/>
              <a:cs typeface="Times New Roman" panose="02020603050405020304"/>
            </a:endParaRPr>
          </a:p>
        </p:txBody>
      </p:sp>
      <p:sp>
        <p:nvSpPr>
          <p:cNvPr id="15" name="object 15"/>
          <p:cNvSpPr txBox="1"/>
          <p:nvPr/>
        </p:nvSpPr>
        <p:spPr>
          <a:xfrm>
            <a:off x="3060700" y="3875405"/>
            <a:ext cx="2120900" cy="323215"/>
          </a:xfrm>
          <a:prstGeom prst="rect">
            <a:avLst/>
          </a:prstGeom>
        </p:spPr>
        <p:txBody>
          <a:bodyPr vert="horz" wrap="square" lIns="0" tIns="15875" rIns="0" bIns="0" rtlCol="0">
            <a:spAutoFit/>
          </a:bodyPr>
          <a:lstStyle/>
          <a:p>
            <a:pPr marL="12700">
              <a:lnSpc>
                <a:spcPct val="100000"/>
              </a:lnSpc>
              <a:spcBef>
                <a:spcPts val="125"/>
              </a:spcBef>
            </a:pPr>
            <a:r>
              <a:rPr lang="en-US" sz="2000" b="1">
                <a:latin typeface="Times New Roman" panose="02020603050405020304"/>
                <a:cs typeface="Times New Roman" panose="02020603050405020304"/>
              </a:rPr>
              <a:t>FLOW CHART</a:t>
            </a:r>
            <a:endParaRPr lang="en-US" sz="2000" b="1">
              <a:latin typeface="Times New Roman" panose="02020603050405020304"/>
              <a:cs typeface="Times New Roman" panose="02020603050405020304"/>
            </a:endParaRPr>
          </a:p>
        </p:txBody>
      </p:sp>
      <p:sp>
        <p:nvSpPr>
          <p:cNvPr id="16" name="object 16"/>
          <p:cNvSpPr txBox="1"/>
          <p:nvPr/>
        </p:nvSpPr>
        <p:spPr>
          <a:xfrm>
            <a:off x="3021330" y="5184140"/>
            <a:ext cx="2132965" cy="566420"/>
          </a:xfrm>
          <a:prstGeom prst="rect">
            <a:avLst/>
          </a:prstGeom>
        </p:spPr>
        <p:txBody>
          <a:bodyPr vert="horz" wrap="square" lIns="0" tIns="15875" rIns="0" bIns="0" rtlCol="0">
            <a:noAutofit/>
          </a:bodyPr>
          <a:lstStyle/>
          <a:p>
            <a:pPr marL="431800" marR="5080" indent="-419735">
              <a:lnSpc>
                <a:spcPct val="100000"/>
              </a:lnSpc>
              <a:spcBef>
                <a:spcPts val="125"/>
              </a:spcBef>
            </a:pPr>
            <a:r>
              <a:rPr lang="en-US" sz="2000" b="1" spc="-25" dirty="0">
                <a:latin typeface="Times New Roman" panose="02020603050405020304"/>
                <a:cs typeface="Times New Roman" panose="02020603050405020304"/>
              </a:rPr>
              <a:t>JAVA USED</a:t>
            </a:r>
            <a:endParaRPr lang="en-US" sz="2000" b="1" spc="-25" dirty="0">
              <a:latin typeface="Times New Roman" panose="02020603050405020304"/>
              <a:cs typeface="Times New Roman" panose="02020603050405020304"/>
            </a:endParaRPr>
          </a:p>
        </p:txBody>
      </p:sp>
      <p:sp>
        <p:nvSpPr>
          <p:cNvPr id="17" name="object 17"/>
          <p:cNvSpPr txBox="1"/>
          <p:nvPr/>
        </p:nvSpPr>
        <p:spPr>
          <a:xfrm>
            <a:off x="6737984" y="1300162"/>
            <a:ext cx="3110230" cy="1691640"/>
          </a:xfrm>
          <a:prstGeom prst="rect">
            <a:avLst/>
          </a:prstGeom>
        </p:spPr>
        <p:txBody>
          <a:bodyPr vert="horz" wrap="square" lIns="0" tIns="0" rIns="0" bIns="0" rtlCol="0">
            <a:spAutoFit/>
          </a:bodyPr>
          <a:lstStyle/>
          <a:p>
            <a:pPr marL="12700">
              <a:lnSpc>
                <a:spcPts val="2870"/>
              </a:lnSpc>
              <a:tabLst>
                <a:tab pos="763905" algn="l"/>
              </a:tabLst>
            </a:pPr>
            <a:r>
              <a:rPr sz="8100" b="1" spc="37" baseline="-24000" dirty="0">
                <a:solidFill>
                  <a:srgbClr val="FFFFFF"/>
                </a:solidFill>
                <a:latin typeface="Arial" panose="020B0604020202020204"/>
                <a:cs typeface="Arial" panose="020B0604020202020204"/>
              </a:rPr>
              <a:t>5	</a:t>
            </a:r>
            <a:r>
              <a:rPr lang="en-US" sz="2000" b="1" spc="45" dirty="0">
                <a:latin typeface="Times New Roman" panose="02020603050405020304"/>
                <a:cs typeface="Times New Roman" panose="02020603050405020304"/>
              </a:rPr>
              <a:t>FUTURE SCOPE</a:t>
            </a:r>
            <a:endParaRPr sz="2000" b="1">
              <a:latin typeface="Times New Roman" panose="02020603050405020304"/>
              <a:cs typeface="Times New Roman" panose="02020603050405020304"/>
            </a:endParaRPr>
          </a:p>
          <a:p>
            <a:pPr>
              <a:lnSpc>
                <a:spcPct val="100000"/>
              </a:lnSpc>
              <a:spcBef>
                <a:spcPts val="5"/>
              </a:spcBef>
            </a:pPr>
            <a:endParaRPr sz="3200">
              <a:latin typeface="Times New Roman" panose="02020603050405020304"/>
              <a:cs typeface="Times New Roman" panose="02020603050405020304"/>
            </a:endParaRPr>
          </a:p>
          <a:p>
            <a:pPr marL="73660">
              <a:lnSpc>
                <a:spcPct val="100000"/>
              </a:lnSpc>
            </a:pPr>
            <a:r>
              <a:rPr sz="5400" b="1" spc="25" dirty="0">
                <a:solidFill>
                  <a:srgbClr val="FFFFFF"/>
                </a:solidFill>
                <a:latin typeface="Arial" panose="020B0604020202020204"/>
                <a:cs typeface="Arial" panose="020B0604020202020204"/>
              </a:rPr>
              <a:t>6</a:t>
            </a:r>
            <a:endParaRPr sz="5400">
              <a:latin typeface="Arial" panose="020B0604020202020204"/>
              <a:cs typeface="Arial" panose="020B0604020202020204"/>
            </a:endParaRPr>
          </a:p>
        </p:txBody>
      </p:sp>
      <p:sp>
        <p:nvSpPr>
          <p:cNvPr id="18" name="object 18"/>
          <p:cNvSpPr txBox="1">
            <a:spLocks noGrp="1"/>
          </p:cNvSpPr>
          <p:nvPr>
            <p:ph type="title"/>
          </p:nvPr>
        </p:nvSpPr>
        <p:spPr>
          <a:xfrm>
            <a:off x="5022850" y="391413"/>
            <a:ext cx="1981835" cy="449580"/>
          </a:xfrm>
          <a:prstGeom prst="rect">
            <a:avLst/>
          </a:prstGeom>
        </p:spPr>
        <p:txBody>
          <a:bodyPr vert="horz" wrap="square" lIns="0" tIns="16510" rIns="0" bIns="0" rtlCol="0">
            <a:spAutoFit/>
          </a:bodyPr>
          <a:lstStyle/>
          <a:p>
            <a:pPr marL="12700">
              <a:lnSpc>
                <a:spcPct val="100000"/>
              </a:lnSpc>
              <a:spcBef>
                <a:spcPts val="130"/>
              </a:spcBef>
            </a:pPr>
            <a:r>
              <a:rPr sz="2750" spc="35" dirty="0"/>
              <a:t>C</a:t>
            </a:r>
            <a:r>
              <a:rPr sz="2750" spc="30" dirty="0"/>
              <a:t>O</a:t>
            </a:r>
            <a:r>
              <a:rPr sz="2750" spc="35" dirty="0"/>
              <a:t>N</a:t>
            </a:r>
            <a:r>
              <a:rPr sz="2750" spc="35" dirty="0"/>
              <a:t>TE</a:t>
            </a:r>
            <a:r>
              <a:rPr sz="2750" spc="35" dirty="0"/>
              <a:t>N</a:t>
            </a:r>
            <a:r>
              <a:rPr sz="2750" spc="35" dirty="0"/>
              <a:t>T</a:t>
            </a:r>
            <a:r>
              <a:rPr sz="2750" spc="15" dirty="0"/>
              <a:t>S</a:t>
            </a:r>
            <a:endParaRPr sz="2750"/>
          </a:p>
        </p:txBody>
      </p:sp>
      <p:pic>
        <p:nvPicPr>
          <p:cNvPr id="19" name="object 19"/>
          <p:cNvPicPr/>
          <p:nvPr/>
        </p:nvPicPr>
        <p:blipFill>
          <a:blip r:embed="rId7" cstate="print"/>
          <a:stretch>
            <a:fillRect/>
          </a:stretch>
        </p:blipFill>
        <p:spPr>
          <a:xfrm>
            <a:off x="1838325" y="1057211"/>
            <a:ext cx="1128712" cy="1042987"/>
          </a:xfrm>
          <a:prstGeom prst="rect">
            <a:avLst/>
          </a:prstGeom>
        </p:spPr>
      </p:pic>
      <p:sp>
        <p:nvSpPr>
          <p:cNvPr id="20" name="object 20"/>
          <p:cNvSpPr txBox="1"/>
          <p:nvPr/>
        </p:nvSpPr>
        <p:spPr>
          <a:xfrm>
            <a:off x="2163191" y="781494"/>
            <a:ext cx="466090" cy="4996815"/>
          </a:xfrm>
          <a:prstGeom prst="rect">
            <a:avLst/>
          </a:prstGeom>
        </p:spPr>
        <p:txBody>
          <a:bodyPr vert="horz" wrap="square" lIns="0" tIns="381635" rIns="0" bIns="0" rtlCol="0">
            <a:spAutoFit/>
          </a:bodyPr>
          <a:lstStyle/>
          <a:p>
            <a:pPr marL="43180">
              <a:lnSpc>
                <a:spcPct val="100000"/>
              </a:lnSpc>
              <a:spcBef>
                <a:spcPts val="3005"/>
              </a:spcBef>
            </a:pPr>
            <a:r>
              <a:rPr sz="5400" b="1" spc="25" dirty="0">
                <a:solidFill>
                  <a:srgbClr val="FFFFFF"/>
                </a:solidFill>
                <a:latin typeface="Arial" panose="020B0604020202020204"/>
                <a:cs typeface="Arial" panose="020B0604020202020204"/>
              </a:rPr>
              <a:t>1</a:t>
            </a:r>
            <a:endParaRPr sz="5400">
              <a:latin typeface="Arial" panose="020B0604020202020204"/>
              <a:cs typeface="Arial" panose="020B0604020202020204"/>
            </a:endParaRPr>
          </a:p>
          <a:p>
            <a:pPr marL="43180">
              <a:lnSpc>
                <a:spcPct val="100000"/>
              </a:lnSpc>
              <a:spcBef>
                <a:spcPts val="2910"/>
              </a:spcBef>
            </a:pPr>
            <a:r>
              <a:rPr sz="5400" b="1" spc="25" dirty="0">
                <a:solidFill>
                  <a:srgbClr val="FFFFFF"/>
                </a:solidFill>
                <a:latin typeface="Arial" panose="020B0604020202020204"/>
                <a:cs typeface="Arial" panose="020B0604020202020204"/>
              </a:rPr>
              <a:t>2</a:t>
            </a:r>
            <a:endParaRPr sz="5400">
              <a:latin typeface="Arial" panose="020B0604020202020204"/>
              <a:cs typeface="Arial" panose="020B0604020202020204"/>
            </a:endParaRPr>
          </a:p>
          <a:p>
            <a:pPr marL="12700">
              <a:lnSpc>
                <a:spcPct val="100000"/>
              </a:lnSpc>
              <a:spcBef>
                <a:spcPts val="3560"/>
              </a:spcBef>
            </a:pPr>
            <a:r>
              <a:rPr sz="5400" b="1" spc="25" dirty="0">
                <a:solidFill>
                  <a:srgbClr val="FFFFFF"/>
                </a:solidFill>
                <a:latin typeface="Arial" panose="020B0604020202020204"/>
                <a:cs typeface="Arial" panose="020B0604020202020204"/>
              </a:rPr>
              <a:t>3</a:t>
            </a:r>
            <a:endParaRPr sz="5400">
              <a:latin typeface="Arial" panose="020B0604020202020204"/>
              <a:cs typeface="Arial" panose="020B0604020202020204"/>
            </a:endParaRPr>
          </a:p>
          <a:p>
            <a:pPr marL="67945">
              <a:lnSpc>
                <a:spcPct val="100000"/>
              </a:lnSpc>
              <a:spcBef>
                <a:spcPts val="3845"/>
              </a:spcBef>
            </a:pPr>
            <a:r>
              <a:rPr sz="5400" b="1" spc="25" dirty="0">
                <a:solidFill>
                  <a:srgbClr val="FFFFFF"/>
                </a:solidFill>
                <a:latin typeface="Arial" panose="020B0604020202020204"/>
                <a:cs typeface="Arial" panose="020B0604020202020204"/>
              </a:rPr>
              <a:t>4</a:t>
            </a:r>
            <a:endParaRPr sz="5400">
              <a:latin typeface="Arial" panose="020B0604020202020204"/>
              <a:cs typeface="Arial" panose="020B0604020202020204"/>
            </a:endParaRPr>
          </a:p>
        </p:txBody>
      </p:sp>
      <p:sp>
        <p:nvSpPr>
          <p:cNvPr id="21" name="object 21"/>
          <p:cNvSpPr txBox="1"/>
          <p:nvPr/>
        </p:nvSpPr>
        <p:spPr>
          <a:xfrm>
            <a:off x="7653655" y="2522220"/>
            <a:ext cx="1807845" cy="770890"/>
          </a:xfrm>
          <a:prstGeom prst="rect">
            <a:avLst/>
          </a:prstGeom>
        </p:spPr>
        <p:txBody>
          <a:bodyPr vert="horz" wrap="square" lIns="0" tIns="12700" rIns="0" bIns="0" rtlCol="0">
            <a:noAutofit/>
          </a:bodyPr>
          <a:lstStyle/>
          <a:p>
            <a:pPr marL="12700">
              <a:lnSpc>
                <a:spcPct val="100000"/>
              </a:lnSpc>
              <a:spcBef>
                <a:spcPts val="100"/>
              </a:spcBef>
            </a:pPr>
            <a:r>
              <a:rPr sz="2000" b="1" spc="-15" dirty="0">
                <a:latin typeface="Times New Roman" panose="02020603050405020304"/>
                <a:cs typeface="Times New Roman" panose="02020603050405020304"/>
              </a:rPr>
              <a:t>CONCLUSION</a:t>
            </a:r>
            <a:endParaRPr sz="200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74795" y="801624"/>
            <a:ext cx="3301365" cy="518159"/>
          </a:xfrm>
          <a:prstGeom prst="rect">
            <a:avLst/>
          </a:prstGeom>
        </p:spPr>
        <p:txBody>
          <a:bodyPr vert="horz" wrap="square" lIns="0" tIns="16510" rIns="0" bIns="0" rtlCol="0">
            <a:spAutoFit/>
          </a:bodyPr>
          <a:lstStyle/>
          <a:p>
            <a:pPr marL="12700">
              <a:lnSpc>
                <a:spcPct val="100000"/>
              </a:lnSpc>
              <a:spcBef>
                <a:spcPts val="130"/>
              </a:spcBef>
            </a:pPr>
            <a:r>
              <a:rPr spc="10" dirty="0"/>
              <a:t>INTRODUCTION</a:t>
            </a:r>
            <a:endParaRPr spc="10" dirty="0"/>
          </a:p>
        </p:txBody>
      </p:sp>
      <p:sp>
        <p:nvSpPr>
          <p:cNvPr id="3" name="object 3"/>
          <p:cNvSpPr txBox="1"/>
          <p:nvPr/>
        </p:nvSpPr>
        <p:spPr>
          <a:xfrm>
            <a:off x="6297930" y="1257300"/>
            <a:ext cx="5725795" cy="5259070"/>
          </a:xfrm>
          <a:prstGeom prst="rect">
            <a:avLst/>
          </a:prstGeom>
        </p:spPr>
        <p:txBody>
          <a:bodyPr vert="horz" wrap="square" lIns="0" tIns="6985" rIns="0" bIns="0" rtlCol="0">
            <a:noAutofit/>
          </a:bodyPr>
          <a:lstStyle/>
          <a:p>
            <a:pPr marL="12700" marR="177165" algn="just">
              <a:lnSpc>
                <a:spcPct val="102000"/>
              </a:lnSpc>
              <a:spcBef>
                <a:spcPts val="55"/>
              </a:spcBef>
              <a:tabLst>
                <a:tab pos="1583690" algn="l"/>
                <a:tab pos="1621155" algn="l"/>
                <a:tab pos="3571875" algn="l"/>
              </a:tabLst>
            </a:pPr>
            <a:endParaRPr sz="2750" spc="175" dirty="0">
              <a:latin typeface="Times New Roman" panose="02020603050405020304"/>
              <a:cs typeface="Times New Roman" panose="02020603050405020304"/>
            </a:endParaRPr>
          </a:p>
          <a:p>
            <a:pPr marL="12700" marR="177165" algn="just">
              <a:lnSpc>
                <a:spcPct val="102000"/>
              </a:lnSpc>
              <a:spcBef>
                <a:spcPts val="55"/>
              </a:spcBef>
              <a:tabLst>
                <a:tab pos="1583690" algn="l"/>
                <a:tab pos="1621155" algn="l"/>
                <a:tab pos="3571875" algn="l"/>
              </a:tabLst>
            </a:pPr>
            <a:r>
              <a:rPr sz="2400" spc="175" dirty="0">
                <a:latin typeface="Times New Roman" panose="02020603050405020304"/>
                <a:cs typeface="Times New Roman" panose="02020603050405020304"/>
              </a:rPr>
              <a:t>The Pharmacy Management System is a tool designed to help pharmacies manage prescriptions and inventory efficiently. It allows pharmacists to input, verify, and dispense prescriptions while keeping track of available stock. The system also records all prescriptions for easy reference. By automating these processes, the system reduces errors and ensures medications are dispensed accurately and on time.</a:t>
            </a:r>
            <a:endParaRPr sz="2400" spc="175" dirty="0">
              <a:latin typeface="Times New Roman" panose="02020603050405020304"/>
              <a:cs typeface="Times New Roman" panose="02020603050405020304"/>
            </a:endParaRPr>
          </a:p>
        </p:txBody>
      </p:sp>
      <p:pic>
        <p:nvPicPr>
          <p:cNvPr id="5" name="Picture 4"/>
          <p:cNvPicPr>
            <a:picLocks noChangeAspect="1"/>
          </p:cNvPicPr>
          <p:nvPr/>
        </p:nvPicPr>
        <p:blipFill>
          <a:blip r:embed="rId1"/>
          <a:stretch>
            <a:fillRect/>
          </a:stretch>
        </p:blipFill>
        <p:spPr>
          <a:xfrm>
            <a:off x="626110" y="1934210"/>
            <a:ext cx="5449570" cy="40557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2585" y="410845"/>
            <a:ext cx="5751195" cy="819785"/>
          </a:xfrm>
          <a:prstGeom prst="rect">
            <a:avLst/>
          </a:prstGeom>
        </p:spPr>
        <p:txBody>
          <a:bodyPr vert="horz" wrap="square" lIns="0" tIns="16510" rIns="0" bIns="0" rtlCol="0">
            <a:noAutofit/>
          </a:bodyPr>
          <a:lstStyle/>
          <a:p>
            <a:pPr marL="12700">
              <a:lnSpc>
                <a:spcPct val="100000"/>
              </a:lnSpc>
              <a:spcBef>
                <a:spcPts val="130"/>
              </a:spcBef>
            </a:pPr>
            <a:r>
              <a:rPr spc="-10" dirty="0"/>
              <a:t>P</a:t>
            </a:r>
            <a:r>
              <a:rPr spc="20" dirty="0"/>
              <a:t>R</a:t>
            </a:r>
            <a:r>
              <a:rPr spc="-20" dirty="0"/>
              <a:t>O</a:t>
            </a:r>
            <a:r>
              <a:rPr spc="35" dirty="0"/>
              <a:t>BLE</a:t>
            </a:r>
            <a:r>
              <a:rPr spc="25" dirty="0"/>
              <a:t>M</a:t>
            </a:r>
            <a:r>
              <a:rPr lang="en-US" spc="25" dirty="0"/>
              <a:t> IDENTIFICATION</a:t>
            </a:r>
            <a:endParaRPr lang="en-US" spc="25" dirty="0"/>
          </a:p>
        </p:txBody>
      </p:sp>
      <p:sp>
        <p:nvSpPr>
          <p:cNvPr id="3" name="object 3"/>
          <p:cNvSpPr txBox="1"/>
          <p:nvPr/>
        </p:nvSpPr>
        <p:spPr>
          <a:xfrm>
            <a:off x="651510" y="1456055"/>
            <a:ext cx="9814560" cy="3906520"/>
          </a:xfrm>
          <a:prstGeom prst="rect">
            <a:avLst/>
          </a:prstGeom>
        </p:spPr>
        <p:txBody>
          <a:bodyPr vert="horz" wrap="square" lIns="0" tIns="8255" rIns="0" bIns="0" rtlCol="0">
            <a:noAutofit/>
          </a:bodyPr>
          <a:lstStyle/>
          <a:p>
            <a:pPr marL="469900" marR="5080" indent="-457200" algn="just">
              <a:lnSpc>
                <a:spcPct val="102000"/>
              </a:lnSpc>
              <a:spcBef>
                <a:spcPts val="65"/>
              </a:spcBef>
              <a:buFont typeface="Wingdings" panose="05000000000000000000" charset="0"/>
              <a:buChar char="Ø"/>
              <a:tabLst>
                <a:tab pos="1310005" algn="l"/>
                <a:tab pos="1597025" algn="l"/>
                <a:tab pos="1729105" algn="l"/>
                <a:tab pos="1929130" algn="l"/>
              </a:tabLst>
            </a:pPr>
            <a:r>
              <a:rPr sz="2400" dirty="0">
                <a:latin typeface="Times New Roman" panose="02020603050405020304"/>
                <a:cs typeface="Times New Roman" panose="02020603050405020304"/>
              </a:rPr>
              <a:t>Inventory: There can be issues with updating inventory in real time, and it can be difficult to analyze inventory levels. </a:t>
            </a:r>
            <a:endParaRPr sz="2400" dirty="0">
              <a:latin typeface="Times New Roman" panose="02020603050405020304"/>
              <a:cs typeface="Times New Roman" panose="02020603050405020304"/>
            </a:endParaRPr>
          </a:p>
          <a:p>
            <a:pPr marL="469900" marR="5080" indent="-457200" algn="just">
              <a:lnSpc>
                <a:spcPct val="102000"/>
              </a:lnSpc>
              <a:spcBef>
                <a:spcPts val="65"/>
              </a:spcBef>
              <a:buFont typeface="Wingdings" panose="05000000000000000000" charset="0"/>
              <a:buChar char="Ø"/>
              <a:tabLst>
                <a:tab pos="1310005" algn="l"/>
                <a:tab pos="1597025" algn="l"/>
                <a:tab pos="1729105" algn="l"/>
                <a:tab pos="1929130" algn="l"/>
              </a:tabLst>
            </a:pPr>
            <a:r>
              <a:rPr sz="2400" dirty="0">
                <a:latin typeface="Times New Roman" panose="02020603050405020304"/>
                <a:cs typeface="Times New Roman" panose="02020603050405020304"/>
              </a:rPr>
              <a:t>Reports: There can be consistency in errors when generating and sharing reports. </a:t>
            </a:r>
            <a:endParaRPr sz="2400" dirty="0">
              <a:latin typeface="Times New Roman" panose="02020603050405020304"/>
              <a:cs typeface="Times New Roman" panose="02020603050405020304"/>
            </a:endParaRPr>
          </a:p>
          <a:p>
            <a:pPr marL="469900" marR="5080" indent="-457200" algn="just">
              <a:lnSpc>
                <a:spcPct val="102000"/>
              </a:lnSpc>
              <a:spcBef>
                <a:spcPts val="65"/>
              </a:spcBef>
              <a:buFont typeface="Wingdings" panose="05000000000000000000" charset="0"/>
              <a:buChar char="Ø"/>
              <a:tabLst>
                <a:tab pos="1310005" algn="l"/>
                <a:tab pos="1597025" algn="l"/>
                <a:tab pos="1729105" algn="l"/>
                <a:tab pos="1929130" algn="l"/>
              </a:tabLst>
            </a:pPr>
            <a:r>
              <a:rPr sz="2400" dirty="0">
                <a:latin typeface="Times New Roman" panose="02020603050405020304"/>
                <a:cs typeface="Times New Roman" panose="02020603050405020304"/>
              </a:rPr>
              <a:t>Patient records: Manually documenting patient records can be time-consuming. </a:t>
            </a:r>
            <a:endParaRPr sz="2400" dirty="0">
              <a:latin typeface="Times New Roman" panose="02020603050405020304"/>
              <a:cs typeface="Times New Roman" panose="02020603050405020304"/>
            </a:endParaRPr>
          </a:p>
          <a:p>
            <a:pPr marL="469900" marR="5080" indent="-457200" algn="just">
              <a:lnSpc>
                <a:spcPct val="102000"/>
              </a:lnSpc>
              <a:spcBef>
                <a:spcPts val="65"/>
              </a:spcBef>
              <a:buFont typeface="Wingdings" panose="05000000000000000000" charset="0"/>
              <a:buChar char="Ø"/>
              <a:tabLst>
                <a:tab pos="1310005" algn="l"/>
                <a:tab pos="1597025" algn="l"/>
                <a:tab pos="1729105" algn="l"/>
                <a:tab pos="1929130" algn="l"/>
              </a:tabLst>
            </a:pPr>
            <a:r>
              <a:rPr sz="2400" dirty="0">
                <a:latin typeface="Times New Roman" panose="02020603050405020304"/>
                <a:cs typeface="Times New Roman" panose="02020603050405020304"/>
              </a:rPr>
              <a:t>Database: The system may not be able to create tables in the database properly. </a:t>
            </a:r>
            <a:endParaRPr sz="2400" dirty="0">
              <a:latin typeface="Times New Roman" panose="02020603050405020304"/>
              <a:cs typeface="Times New Roman" panose="02020603050405020304"/>
            </a:endParaRPr>
          </a:p>
          <a:p>
            <a:pPr marL="469900" marR="5080" indent="-457200" algn="just">
              <a:lnSpc>
                <a:spcPct val="102000"/>
              </a:lnSpc>
              <a:spcBef>
                <a:spcPts val="65"/>
              </a:spcBef>
              <a:buFont typeface="Wingdings" panose="05000000000000000000" charset="0"/>
              <a:buChar char="Ø"/>
              <a:tabLst>
                <a:tab pos="1310005" algn="l"/>
                <a:tab pos="1597025" algn="l"/>
                <a:tab pos="1729105" algn="l"/>
                <a:tab pos="1929130" algn="l"/>
              </a:tabLst>
            </a:pPr>
            <a:r>
              <a:rPr sz="2400" dirty="0">
                <a:latin typeface="Times New Roman" panose="02020603050405020304"/>
                <a:cs typeface="Times New Roman" panose="02020603050405020304"/>
              </a:rPr>
              <a:t>Drug prescriptions: The system may not be able to handle drug prescriptions or drug details. </a:t>
            </a:r>
            <a:endParaRPr sz="2400" dirty="0">
              <a:latin typeface="Times New Roman" panose="02020603050405020304"/>
              <a:cs typeface="Times New Roman" panose="02020603050405020304"/>
            </a:endParaRPr>
          </a:p>
          <a:p>
            <a:pPr marL="469900" marR="5080" indent="-457200" algn="just">
              <a:lnSpc>
                <a:spcPct val="102000"/>
              </a:lnSpc>
              <a:spcBef>
                <a:spcPts val="65"/>
              </a:spcBef>
              <a:buFont typeface="Wingdings" panose="05000000000000000000" charset="0"/>
              <a:buChar char="Ø"/>
              <a:tabLst>
                <a:tab pos="1310005" algn="l"/>
                <a:tab pos="1597025" algn="l"/>
                <a:tab pos="1729105" algn="l"/>
                <a:tab pos="1929130" algn="l"/>
              </a:tabLst>
            </a:pPr>
            <a:r>
              <a:rPr sz="2400" dirty="0">
                <a:latin typeface="Times New Roman" panose="02020603050405020304"/>
                <a:cs typeface="Times New Roman" panose="02020603050405020304"/>
              </a:rPr>
              <a:t>Account records: The system may not be good for keeping account records. </a:t>
            </a:r>
            <a:endParaRPr sz="2400" dirty="0">
              <a:latin typeface="Times New Roman" panose="02020603050405020304"/>
              <a:cs typeface="Times New Roman" panose="02020603050405020304"/>
            </a:endParaRPr>
          </a:p>
          <a:p>
            <a:pPr marL="469900" marR="5080" indent="-457200" algn="just">
              <a:lnSpc>
                <a:spcPct val="102000"/>
              </a:lnSpc>
              <a:spcBef>
                <a:spcPts val="65"/>
              </a:spcBef>
              <a:buFont typeface="Wingdings" panose="05000000000000000000" charset="0"/>
              <a:buChar char="Ø"/>
              <a:tabLst>
                <a:tab pos="1310005" algn="l"/>
                <a:tab pos="1597025" algn="l"/>
                <a:tab pos="1729105" algn="l"/>
                <a:tab pos="1929130" algn="l"/>
              </a:tabLst>
            </a:pPr>
            <a:r>
              <a:rPr sz="2400" dirty="0">
                <a:latin typeface="Times New Roman" panose="02020603050405020304"/>
                <a:cs typeface="Times New Roman" panose="02020603050405020304"/>
              </a:rPr>
              <a:t>Business processes: Hospitals may have inefficient processes that are difficult to redesign.</a:t>
            </a:r>
            <a:endParaRPr sz="2400" dirty="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0865" y="209550"/>
            <a:ext cx="4895215" cy="827405"/>
          </a:xfrm>
          <a:prstGeom prst="rect">
            <a:avLst/>
          </a:prstGeom>
        </p:spPr>
        <p:txBody>
          <a:bodyPr vert="horz" wrap="square" lIns="0" tIns="15875" rIns="0" bIns="0" rtlCol="0">
            <a:noAutofit/>
          </a:bodyPr>
          <a:lstStyle/>
          <a:p>
            <a:pPr marL="12700">
              <a:lnSpc>
                <a:spcPct val="100000"/>
              </a:lnSpc>
              <a:spcBef>
                <a:spcPts val="125"/>
              </a:spcBef>
            </a:pPr>
            <a:r>
              <a:rPr lang="en-US" spc="-260" dirty="0"/>
              <a:t>FLOW </a:t>
            </a:r>
            <a:r>
              <a:rPr spc="-260" dirty="0"/>
              <a:t> </a:t>
            </a:r>
            <a:r>
              <a:rPr lang="en-US" spc="-260" dirty="0"/>
              <a:t>CHART</a:t>
            </a:r>
            <a:endParaRPr lang="en-US" spc="-260" dirty="0"/>
          </a:p>
        </p:txBody>
      </p:sp>
      <p:sp>
        <p:nvSpPr>
          <p:cNvPr id="3" name="object 3"/>
          <p:cNvSpPr txBox="1"/>
          <p:nvPr/>
        </p:nvSpPr>
        <p:spPr>
          <a:xfrm>
            <a:off x="815339" y="1701418"/>
            <a:ext cx="4549140" cy="440055"/>
          </a:xfrm>
          <a:prstGeom prst="rect">
            <a:avLst/>
          </a:prstGeom>
        </p:spPr>
        <p:txBody>
          <a:bodyPr vert="horz" wrap="square" lIns="0" tIns="8890" rIns="0" bIns="0" rtlCol="0">
            <a:spAutoFit/>
          </a:bodyPr>
          <a:lstStyle/>
          <a:p>
            <a:pPr marL="12700" marR="5080" algn="just">
              <a:lnSpc>
                <a:spcPct val="102000"/>
              </a:lnSpc>
              <a:spcBef>
                <a:spcPts val="70"/>
              </a:spcBef>
              <a:tabLst>
                <a:tab pos="1327150" algn="l"/>
                <a:tab pos="1601470" algn="l"/>
              </a:tabLst>
            </a:pPr>
            <a:r>
              <a:rPr sz="2750" spc="-30" dirty="0">
                <a:latin typeface="Times New Roman" panose="02020603050405020304"/>
                <a:cs typeface="Times New Roman" panose="02020603050405020304"/>
              </a:rPr>
              <a:t> </a:t>
            </a:r>
            <a:r>
              <a:rPr sz="2750" spc="-25" dirty="0">
                <a:latin typeface="Times New Roman" panose="02020603050405020304"/>
                <a:cs typeface="Times New Roman" panose="02020603050405020304"/>
              </a:rPr>
              <a:t> </a:t>
            </a:r>
            <a:endParaRPr sz="2750">
              <a:latin typeface="Times New Roman" panose="02020603050405020304"/>
              <a:cs typeface="Times New Roman" panose="02020603050405020304"/>
            </a:endParaRPr>
          </a:p>
        </p:txBody>
      </p:sp>
      <p:sp>
        <p:nvSpPr>
          <p:cNvPr id="4" name="Text Box 3"/>
          <p:cNvSpPr txBox="1"/>
          <p:nvPr/>
        </p:nvSpPr>
        <p:spPr>
          <a:xfrm>
            <a:off x="7543800" y="-132080"/>
            <a:ext cx="5792470" cy="7122795"/>
          </a:xfrm>
          <a:prstGeom prst="rect">
            <a:avLst/>
          </a:prstGeom>
          <a:noFill/>
        </p:spPr>
        <p:txBody>
          <a:bodyPr wrap="square" rtlCol="0" anchor="t">
            <a:noAutofit/>
          </a:bodyPr>
          <a:p>
            <a:endParaRPr lang="en-US"/>
          </a:p>
        </p:txBody>
      </p:sp>
      <p:pic>
        <p:nvPicPr>
          <p:cNvPr id="6" name="Picture 5" descr="codetoflow (1)"/>
          <p:cNvPicPr>
            <a:picLocks noChangeAspect="1"/>
          </p:cNvPicPr>
          <p:nvPr/>
        </p:nvPicPr>
        <p:blipFill>
          <a:blip r:embed="rId1"/>
          <a:srcRect r="49749" b="3751"/>
          <a:stretch>
            <a:fillRect/>
          </a:stretch>
        </p:blipFill>
        <p:spPr>
          <a:xfrm>
            <a:off x="2738755" y="966470"/>
            <a:ext cx="7428230" cy="56299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7108" y="461899"/>
            <a:ext cx="6637782" cy="508635"/>
          </a:xfrm>
          <a:prstGeom prst="rect">
            <a:avLst/>
          </a:prstGeom>
        </p:spPr>
        <p:txBody>
          <a:bodyPr vert="horz" wrap="square" lIns="0" tIns="16510" rIns="0" bIns="0" rtlCol="0">
            <a:spAutoFit/>
          </a:bodyPr>
          <a:lstStyle/>
          <a:p>
            <a:pPr marL="600710">
              <a:lnSpc>
                <a:spcPct val="100000"/>
              </a:lnSpc>
              <a:spcBef>
                <a:spcPts val="130"/>
              </a:spcBef>
            </a:pPr>
            <a:r>
              <a:rPr lang="en-US" spc="20" dirty="0"/>
              <a:t>JAVA USED</a:t>
            </a:r>
            <a:endParaRPr lang="en-US" spc="20" dirty="0"/>
          </a:p>
        </p:txBody>
      </p:sp>
      <p:sp>
        <p:nvSpPr>
          <p:cNvPr id="3" name="object 3"/>
          <p:cNvSpPr txBox="1"/>
          <p:nvPr/>
        </p:nvSpPr>
        <p:spPr>
          <a:xfrm>
            <a:off x="7211694" y="1371599"/>
            <a:ext cx="4208780" cy="438785"/>
          </a:xfrm>
          <a:prstGeom prst="rect">
            <a:avLst/>
          </a:prstGeom>
        </p:spPr>
        <p:txBody>
          <a:bodyPr vert="horz" wrap="square" lIns="0" tIns="7620" rIns="0" bIns="0" rtlCol="0">
            <a:spAutoFit/>
          </a:bodyPr>
          <a:lstStyle/>
          <a:p>
            <a:pPr marL="12700" marR="148590" algn="just">
              <a:lnSpc>
                <a:spcPct val="102000"/>
              </a:lnSpc>
              <a:spcBef>
                <a:spcPts val="60"/>
              </a:spcBef>
              <a:tabLst>
                <a:tab pos="1308100" algn="l"/>
                <a:tab pos="2115185" algn="l"/>
              </a:tabLst>
            </a:pPr>
            <a:r>
              <a:rPr sz="2750" dirty="0">
                <a:latin typeface="Times New Roman" panose="02020603050405020304"/>
                <a:cs typeface="Times New Roman" panose="02020603050405020304"/>
              </a:rPr>
              <a:t>.</a:t>
            </a:r>
            <a:endParaRPr sz="2750">
              <a:latin typeface="Times New Roman" panose="02020603050405020304"/>
              <a:cs typeface="Times New Roman" panose="02020603050405020304"/>
            </a:endParaRPr>
          </a:p>
        </p:txBody>
      </p:sp>
      <p:sp>
        <p:nvSpPr>
          <p:cNvPr id="4" name="Text Box 3"/>
          <p:cNvSpPr txBox="1"/>
          <p:nvPr/>
        </p:nvSpPr>
        <p:spPr>
          <a:xfrm>
            <a:off x="1107440" y="1261110"/>
            <a:ext cx="10132695" cy="5432425"/>
          </a:xfrm>
          <a:prstGeom prst="rect">
            <a:avLst/>
          </a:prstGeom>
          <a:noFill/>
        </p:spPr>
        <p:txBody>
          <a:bodyPr wrap="square" rtlCol="0">
            <a:noAutofit/>
          </a:bodyPr>
          <a:p>
            <a:pPr marL="285750" indent="-285750" algn="just">
              <a:buFont typeface="Wingdings" panose="05000000000000000000" charset="0"/>
              <a:buChar char="Ø"/>
            </a:pPr>
            <a:r>
              <a:rPr lang="en-US" sz="2400">
                <a:latin typeface="Times New Roman" panose="02020603050405020304" charset="0"/>
                <a:cs typeface="Times New Roman" panose="02020603050405020304" charset="0"/>
              </a:rPr>
              <a:t>Object-Oriented Programming (OOP):Classes: Defines Prescription and PharmacyManagementSystem classes to encapsulate related data and functions.</a:t>
            </a:r>
            <a:endParaRPr lang="en-US" sz="2400">
              <a:latin typeface="Times New Roman" panose="02020603050405020304" charset="0"/>
              <a:cs typeface="Times New Roman" panose="02020603050405020304" charset="0"/>
            </a:endParaRPr>
          </a:p>
          <a:p>
            <a:pPr marL="285750" indent="-285750" algn="just">
              <a:buFont typeface="Wingdings" panose="05000000000000000000" charset="0"/>
              <a:buChar char="Ø"/>
            </a:pPr>
            <a:r>
              <a:rPr lang="en-US" sz="2400">
                <a:latin typeface="Times New Roman" panose="02020603050405020304" charset="0"/>
                <a:cs typeface="Times New Roman" panose="02020603050405020304" charset="0"/>
              </a:rPr>
              <a:t>Encapsulation: Keeps prescription details and pharmacy operations organized.</a:t>
            </a:r>
            <a:endParaRPr lang="en-US" sz="2400">
              <a:latin typeface="Times New Roman" panose="02020603050405020304" charset="0"/>
              <a:cs typeface="Times New Roman" panose="02020603050405020304" charset="0"/>
            </a:endParaRPr>
          </a:p>
          <a:p>
            <a:pPr marL="285750" indent="-285750" algn="just">
              <a:buFont typeface="Wingdings" panose="05000000000000000000" charset="0"/>
              <a:buChar char="Ø"/>
            </a:pPr>
            <a:r>
              <a:rPr lang="en-US" sz="2400">
                <a:latin typeface="Times New Roman" panose="02020603050405020304" charset="0"/>
                <a:cs typeface="Times New Roman" panose="02020603050405020304" charset="0"/>
              </a:rPr>
              <a:t>Data Structures:</a:t>
            </a:r>
            <a:endParaRPr lang="en-US" sz="2400">
              <a:latin typeface="Times New Roman" panose="02020603050405020304" charset="0"/>
              <a:cs typeface="Times New Roman" panose="02020603050405020304" charset="0"/>
            </a:endParaRPr>
          </a:p>
          <a:p>
            <a:pPr marL="342900" indent="-342900" algn="just">
              <a:buFont typeface="+mj-lt"/>
              <a:buAutoNum type="arabicPeriod"/>
            </a:pPr>
            <a:r>
              <a:rPr lang="en-US" sz="2400">
                <a:latin typeface="Times New Roman" panose="02020603050405020304" charset="0"/>
                <a:cs typeface="Times New Roman" panose="02020603050405020304" charset="0"/>
              </a:rPr>
              <a:t>HashMap: Manages medication stock efficiently.</a:t>
            </a:r>
            <a:endParaRPr lang="en-US" sz="2400">
              <a:latin typeface="Times New Roman" panose="02020603050405020304" charset="0"/>
              <a:cs typeface="Times New Roman" panose="02020603050405020304" charset="0"/>
            </a:endParaRPr>
          </a:p>
          <a:p>
            <a:pPr marL="342900" indent="-342900" algn="just">
              <a:buFont typeface="+mj-lt"/>
              <a:buAutoNum type="arabicPeriod"/>
            </a:pPr>
            <a:r>
              <a:rPr lang="en-US" sz="2400">
                <a:latin typeface="Times New Roman" panose="02020603050405020304" charset="0"/>
                <a:cs typeface="Times New Roman" panose="02020603050405020304" charset="0"/>
              </a:rPr>
              <a:t>ArrayList: Stores prescription records dynamically.</a:t>
            </a:r>
            <a:endParaRPr lang="en-US" sz="2400">
              <a:latin typeface="Times New Roman" panose="02020603050405020304" charset="0"/>
              <a:cs typeface="Times New Roman" panose="02020603050405020304" charset="0"/>
            </a:endParaRPr>
          </a:p>
          <a:p>
            <a:pPr marL="285750" indent="-285750" algn="just">
              <a:buFont typeface="Wingdings" panose="05000000000000000000" charset="0"/>
              <a:buChar char="Ø"/>
            </a:pPr>
            <a:r>
              <a:rPr lang="en-US" sz="2400">
                <a:latin typeface="Times New Roman" panose="02020603050405020304" charset="0"/>
                <a:cs typeface="Times New Roman" panose="02020603050405020304" charset="0"/>
              </a:rPr>
              <a:t>Input Handling:Scanner Class: Captures user input for patient and medication details.Control Structures:</a:t>
            </a:r>
            <a:endParaRPr lang="en-US" sz="2400">
              <a:latin typeface="Times New Roman" panose="02020603050405020304" charset="0"/>
              <a:cs typeface="Times New Roman" panose="02020603050405020304" charset="0"/>
            </a:endParaRPr>
          </a:p>
          <a:p>
            <a:pPr marL="285750" indent="-285750" algn="just">
              <a:buFont typeface="Wingdings" panose="05000000000000000000" charset="0"/>
              <a:buChar char="Ø"/>
            </a:pPr>
            <a:r>
              <a:rPr lang="en-US" sz="2400">
                <a:latin typeface="Times New Roman" panose="02020603050405020304" charset="0"/>
                <a:cs typeface="Times New Roman" panose="02020603050405020304" charset="0"/>
              </a:rPr>
              <a:t>Conditional Statements: Checks stock availability before dispensing medication</a:t>
            </a:r>
            <a:endParaRPr lang="en-US" sz="2400">
              <a:latin typeface="Times New Roman" panose="02020603050405020304" charset="0"/>
              <a:cs typeface="Times New Roman" panose="02020603050405020304" charset="0"/>
            </a:endParaRPr>
          </a:p>
          <a:p>
            <a:pPr marL="285750" indent="-285750" algn="just">
              <a:buFont typeface="Wingdings" panose="05000000000000000000" charset="0"/>
              <a:buChar char="Ø"/>
            </a:pPr>
            <a:r>
              <a:rPr lang="en-US" sz="2400">
                <a:latin typeface="Times New Roman" panose="02020603050405020304" charset="0"/>
                <a:cs typeface="Times New Roman" panose="02020603050405020304" charset="0"/>
              </a:rPr>
              <a:t>Loops: Allows repeated menu display and user interaction.</a:t>
            </a:r>
            <a:endParaRPr lang="en-US" sz="2400">
              <a:latin typeface="Times New Roman" panose="02020603050405020304" charset="0"/>
              <a:cs typeface="Times New Roman" panose="02020603050405020304" charset="0"/>
            </a:endParaRPr>
          </a:p>
          <a:p>
            <a:pPr marL="285750" indent="-285750" algn="just">
              <a:buFont typeface="Wingdings" panose="05000000000000000000" charset="0"/>
              <a:buChar char="Ø"/>
            </a:pPr>
            <a:r>
              <a:rPr lang="en-US" sz="2400">
                <a:latin typeface="Times New Roman" panose="02020603050405020304" charset="0"/>
                <a:cs typeface="Times New Roman" panose="02020603050405020304" charset="0"/>
              </a:rPr>
              <a:t>Method Functionality:Methods: Breaks down tasks (like adding prescriptions and showing records) into reusable functions.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77108" y="461899"/>
            <a:ext cx="6637782" cy="492125"/>
          </a:xfrm>
        </p:spPr>
        <p:txBody>
          <a:bodyPr/>
          <a:p>
            <a:r>
              <a:rPr lang="en-US"/>
              <a:t>FUTURE SCOPE</a:t>
            </a:r>
            <a:endParaRPr lang="en-US"/>
          </a:p>
        </p:txBody>
      </p:sp>
      <p:sp>
        <p:nvSpPr>
          <p:cNvPr id="3" name="Text Placeholder 2"/>
          <p:cNvSpPr>
            <a:spLocks noGrp="1"/>
          </p:cNvSpPr>
          <p:nvPr>
            <p:ph type="body" idx="1"/>
          </p:nvPr>
        </p:nvSpPr>
        <p:spPr>
          <a:xfrm>
            <a:off x="609600" y="1690370"/>
            <a:ext cx="10972800" cy="6013450"/>
          </a:xfrm>
        </p:spPr>
        <p:txBody>
          <a:bodyPr>
            <a:noAutofit/>
          </a:bodyPr>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I</a:t>
            </a:r>
            <a:r>
              <a:rPr lang="en-US" sz="2400" b="1">
                <a:latin typeface="Times New Roman" panose="02020603050405020304" charset="0"/>
                <a:cs typeface="Times New Roman" panose="02020603050405020304" charset="0"/>
              </a:rPr>
              <a:t>ntegration with EHR Systems</a:t>
            </a:r>
            <a:r>
              <a:rPr lang="en-US" sz="2400">
                <a:latin typeface="Times New Roman" panose="02020603050405020304" charset="0"/>
                <a:cs typeface="Times New Roman" panose="02020603050405020304" charset="0"/>
              </a:rPr>
              <a:t>: Facilitate seamless data sharing for better patient care</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a:t>
            </a:r>
            <a:r>
              <a:rPr lang="en-US" sz="2400" b="1">
                <a:latin typeface="Times New Roman" panose="02020603050405020304" charset="0"/>
                <a:cs typeface="Times New Roman" panose="02020603050405020304" charset="0"/>
              </a:rPr>
              <a:t>Mobile Application Development: </a:t>
            </a:r>
            <a:r>
              <a:rPr lang="en-US" sz="2400">
                <a:latin typeface="Times New Roman" panose="02020603050405020304" charset="0"/>
                <a:cs typeface="Times New Roman" panose="02020603050405020304" charset="0"/>
              </a:rPr>
              <a:t>Enable easier access to pharmacy services for users.</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b="1">
                <a:latin typeface="Times New Roman" panose="02020603050405020304" charset="0"/>
                <a:cs typeface="Times New Roman" panose="02020603050405020304" charset="0"/>
              </a:rPr>
              <a:t>Automated Inventory Management: </a:t>
            </a:r>
            <a:r>
              <a:rPr lang="en-US" sz="2400">
                <a:latin typeface="Times New Roman" panose="02020603050405020304" charset="0"/>
                <a:cs typeface="Times New Roman" panose="02020603050405020304" charset="0"/>
              </a:rPr>
              <a:t>Optimize stock levels and reduce waste through real-time tracking.</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b="1">
                <a:latin typeface="Times New Roman" panose="02020603050405020304" charset="0"/>
                <a:cs typeface="Times New Roman" panose="02020603050405020304" charset="0"/>
              </a:rPr>
              <a:t>Telepharmacy Services:</a:t>
            </a:r>
            <a:r>
              <a:rPr lang="en-US" sz="2400">
                <a:latin typeface="Times New Roman" panose="02020603050405020304" charset="0"/>
                <a:cs typeface="Times New Roman" panose="02020603050405020304" charset="0"/>
              </a:rPr>
              <a:t> Expand access to consultations and medication delivery.Data Analytics: Provide insights into prescription trends for better decision-making.</a:t>
            </a:r>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1896" y="265049"/>
            <a:ext cx="2797175" cy="518159"/>
          </a:xfrm>
          <a:prstGeom prst="rect">
            <a:avLst/>
          </a:prstGeom>
        </p:spPr>
        <p:txBody>
          <a:bodyPr vert="horz" wrap="square" lIns="0" tIns="16510" rIns="0" bIns="0" rtlCol="0">
            <a:spAutoFit/>
          </a:bodyPr>
          <a:lstStyle/>
          <a:p>
            <a:pPr marL="12700">
              <a:lnSpc>
                <a:spcPct val="100000"/>
              </a:lnSpc>
              <a:spcBef>
                <a:spcPts val="130"/>
              </a:spcBef>
            </a:pPr>
            <a:r>
              <a:rPr spc="20" dirty="0"/>
              <a:t>C</a:t>
            </a:r>
            <a:r>
              <a:rPr spc="-30" dirty="0"/>
              <a:t>O</a:t>
            </a:r>
            <a:r>
              <a:rPr spc="20" dirty="0"/>
              <a:t>N</a:t>
            </a:r>
            <a:r>
              <a:rPr spc="5" dirty="0"/>
              <a:t>C</a:t>
            </a:r>
            <a:r>
              <a:rPr spc="35" dirty="0"/>
              <a:t>L</a:t>
            </a:r>
            <a:r>
              <a:rPr spc="15" dirty="0"/>
              <a:t>US</a:t>
            </a:r>
            <a:r>
              <a:rPr spc="20" dirty="0"/>
              <a:t>I</a:t>
            </a:r>
            <a:r>
              <a:rPr spc="-20" dirty="0"/>
              <a:t>O</a:t>
            </a:r>
            <a:r>
              <a:rPr spc="20" dirty="0"/>
              <a:t>N</a:t>
            </a:r>
            <a:endParaRPr spc="20" dirty="0"/>
          </a:p>
        </p:txBody>
      </p:sp>
      <p:sp>
        <p:nvSpPr>
          <p:cNvPr id="3" name="object 3"/>
          <p:cNvSpPr txBox="1"/>
          <p:nvPr/>
        </p:nvSpPr>
        <p:spPr>
          <a:xfrm>
            <a:off x="5955030" y="931545"/>
            <a:ext cx="5918835" cy="5849620"/>
          </a:xfrm>
          <a:prstGeom prst="rect">
            <a:avLst/>
          </a:prstGeom>
        </p:spPr>
        <p:txBody>
          <a:bodyPr vert="horz" wrap="square" lIns="0" tIns="14605" rIns="0" bIns="0" rtlCol="0">
            <a:noAutofit/>
          </a:bodyPr>
          <a:lstStyle/>
          <a:p>
            <a:pPr marL="12700" marR="5080" algn="just">
              <a:lnSpc>
                <a:spcPct val="100000"/>
              </a:lnSpc>
              <a:spcBef>
                <a:spcPts val="115"/>
              </a:spcBef>
            </a:pPr>
            <a:r>
              <a:rPr lang="en-US" sz="2600" spc="-15" dirty="0">
                <a:latin typeface="Times New Roman" panose="02020603050405020304"/>
                <a:cs typeface="Times New Roman" panose="02020603050405020304"/>
              </a:rPr>
              <a:t>T</a:t>
            </a:r>
            <a:r>
              <a:rPr sz="2600" spc="-15" dirty="0">
                <a:latin typeface="Times New Roman" panose="02020603050405020304"/>
                <a:cs typeface="Times New Roman" panose="02020603050405020304"/>
              </a:rPr>
              <a:t>he Pharmacy Management System in Java provides an efficient way to manage prescriptions and medication inventory. It automates the prescription process, reducing manual errors and saving time for pharmacy staff. The system tracks stock levels to prevent shortages, ensuring essential medications are available. Its user-friendly interface simplifies navigation, while detailed record-keeping enhances data management. Overall, this Java-based system improves operational efficiency and patient care, making it a valuable asset for pharmacies.</a:t>
            </a:r>
            <a:endParaRPr sz="2600" spc="-15" dirty="0">
              <a:latin typeface="Times New Roman" panose="02020603050405020304"/>
              <a:cs typeface="Times New Roman" panose="02020603050405020304"/>
            </a:endParaRPr>
          </a:p>
        </p:txBody>
      </p:sp>
      <p:pic>
        <p:nvPicPr>
          <p:cNvPr id="7" name="Picture 6"/>
          <p:cNvPicPr>
            <a:picLocks noChangeAspect="1"/>
          </p:cNvPicPr>
          <p:nvPr/>
        </p:nvPicPr>
        <p:blipFill>
          <a:blip r:embed="rId1"/>
          <a:stretch>
            <a:fillRect/>
          </a:stretch>
        </p:blipFill>
        <p:spPr>
          <a:xfrm>
            <a:off x="496570" y="988060"/>
            <a:ext cx="5187315" cy="54635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866900" y="847725"/>
            <a:ext cx="8734425" cy="49149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2933</Words>
  <Application>WPS Presentation</Application>
  <PresentationFormat>On-screen Show (4:3)</PresentationFormat>
  <Paragraphs>70</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Times New Roman</vt:lpstr>
      <vt:lpstr>Times New Roman</vt:lpstr>
      <vt:lpstr>Arial</vt:lpstr>
      <vt:lpstr>Wingdings</vt:lpstr>
      <vt:lpstr>Microsoft YaHei</vt:lpstr>
      <vt:lpstr>Arial Unicode MS</vt:lpstr>
      <vt:lpstr>Calibri</vt:lpstr>
      <vt:lpstr>Office Theme</vt:lpstr>
      <vt:lpstr>PowerPoint 演示文稿</vt:lpstr>
      <vt:lpstr>CONTENTS</vt:lpstr>
      <vt:lpstr>INTRODUCTION</vt:lpstr>
      <vt:lpstr>PROBLEM IDENTIFICATION</vt:lpstr>
      <vt:lpstr>FLOW  CHART</vt:lpstr>
      <vt:lpstr>JAVA USED</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dell</cp:lastModifiedBy>
  <cp:revision>5</cp:revision>
  <dcterms:created xsi:type="dcterms:W3CDTF">2024-06-07T07:32:00Z</dcterms:created>
  <dcterms:modified xsi:type="dcterms:W3CDTF">2024-09-18T01:31:21Z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2024-04-18T03:30:00Z</vt:filetime>
  </property>
  <property fmtid="{D5CDD505-2E9C-101B-9397-08002B2CF9AE}" pid="3" name="LastSaved">
    <vt:filetime>2024-04-18T03:30:00Z</vt:filetime>
  </property>
  <property fmtid="{D5CDD505-2E9C-101B-9397-08002B2CF9AE}" pid="4" name="ICV">
    <vt:lpwstr>F5327B4B1166439898203662AC8923AA_12</vt:lpwstr>
  </property>
  <property fmtid="{D5CDD505-2E9C-101B-9397-08002B2CF9AE}" pid="5" name="KSOProductBuildVer">
    <vt:lpwstr>1033-12.2.0.17153</vt:lpwstr>
  </property>
</Properties>
</file>