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8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2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6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7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5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4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9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0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4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5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0FE1-E648-21B7-3A8E-CE326AD73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699" y="561647"/>
            <a:ext cx="9460301" cy="2215073"/>
          </a:xfrm>
        </p:spPr>
        <p:txBody>
          <a:bodyPr>
            <a:norm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D104A-DBF6-A28C-FC3B-B088DC969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4152"/>
            <a:ext cx="9144000" cy="52213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anose="020B0604020202020204" pitchFamily="34" charset="0"/>
              <a:buChar char="Ø"/>
            </a:pPr>
            <a:endParaRPr lang="en-US">
              <a:latin typeface="Times New Roman"/>
              <a:cs typeface="Calibri"/>
            </a:endParaRPr>
          </a:p>
          <a:p>
            <a:pPr marL="342900" indent="-342900" algn="l">
              <a:buFont typeface="Wingdings" panose="020B0604020202020204" pitchFamily="34" charset="0"/>
              <a:buChar char="Ø"/>
            </a:pPr>
            <a:endParaRPr lang="en-US">
              <a:latin typeface="Times New Roman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DBA25-DC22-3064-21B2-8E62FFB7AAB9}"/>
              </a:ext>
            </a:extLst>
          </p:cNvPr>
          <p:cNvSpPr txBox="1"/>
          <p:nvPr/>
        </p:nvSpPr>
        <p:spPr>
          <a:xfrm>
            <a:off x="3962400" y="3229155"/>
            <a:ext cx="38646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 New Roman"/>
                <a:ea typeface="Calibri"/>
                <a:cs typeface="Calibri"/>
              </a:rPr>
              <a:t>PRIYANKA J.M  - 7229 BATCH</a:t>
            </a:r>
          </a:p>
        </p:txBody>
      </p:sp>
    </p:spTree>
    <p:extLst>
      <p:ext uri="{BB962C8B-B14F-4D97-AF65-F5344CB8AC3E}">
        <p14:creationId xmlns:p14="http://schemas.microsoft.com/office/powerpoint/2010/main" val="392965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3946-CAB5-E1C1-DAD9-5F97CD16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>
                <a:latin typeface="Calibri Light"/>
                <a:ea typeface="Calibri Light"/>
                <a:cs typeface="Calibri Light"/>
              </a:rPr>
            </a:br>
            <a:r>
              <a:rPr lang="en-US" sz="2800" b="1">
                <a:latin typeface="Times New Roman"/>
                <a:ea typeface="Calibri Light"/>
                <a:cs typeface="Times New Roman"/>
              </a:rPr>
              <a:t>                           </a:t>
            </a:r>
            <a:r>
              <a:rPr lang="en-US" sz="2400" b="1">
                <a:latin typeface="Times New Roman"/>
                <a:ea typeface="Calibri Light"/>
                <a:cs typeface="Times New Roman"/>
              </a:rPr>
              <a:t>STATISTICS AND DATA</a:t>
            </a:r>
            <a:endParaRPr lang="en-US" sz="2400">
              <a:ea typeface="+mj-lt"/>
              <a:cs typeface="+mj-lt"/>
            </a:endParaRPr>
          </a:p>
          <a:p>
            <a:endParaRPr lang="en-US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81D93-CC8D-F20A-C9F5-2518D1BE3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342900" indent="-342900">
              <a:lnSpc>
                <a:spcPct val="150000"/>
              </a:lnSpc>
              <a:buFont typeface="Wingdings,Sans-Serif" panose="020B0604020202020204" pitchFamily="34" charset="0"/>
              <a:buChar char="Ø"/>
            </a:pPr>
            <a:r>
              <a:rPr lang="en-US">
                <a:latin typeface="Times New Roman"/>
                <a:cs typeface="Times New Roman"/>
              </a:rPr>
              <a:t>Statistics  deals with the Collection , Tabulation , Analysis and Interpretation of numerical data.</a:t>
            </a:r>
            <a:endParaRPr lang="en-US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Wingdings,Sans-Serif" panose="020B0604020202020204" pitchFamily="34" charset="0"/>
              <a:buChar char="Ø"/>
            </a:pPr>
            <a:r>
              <a:rPr lang="en-US">
                <a:latin typeface="Times New Roman"/>
                <a:cs typeface="Times New Roman"/>
              </a:rPr>
              <a:t>There are 2 types of statistics.</a:t>
            </a:r>
            <a:endParaRPr lang="en-US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Times New Roman"/>
                <a:cs typeface="Times New Roman"/>
              </a:rPr>
              <a:t>             1.   Descriptive Statistics 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Times New Roman"/>
                <a:cs typeface="Times New Roman"/>
              </a:rPr>
              <a:t>             2.   Inferential Statistics.           </a:t>
            </a:r>
            <a:endParaRPr lang="en-US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Wingdings,Sans-Serif" panose="020B0604020202020204" pitchFamily="34" charset="0"/>
              <a:buChar char="Ø"/>
            </a:pPr>
            <a:r>
              <a:rPr lang="en-US">
                <a:latin typeface="Times New Roman"/>
                <a:cs typeface="Times New Roman"/>
              </a:rPr>
              <a:t>Data is a collection of facts  such as  information ,words and many things are observed and used for purpose of analysis.</a:t>
            </a:r>
            <a:endParaRPr lang="en-US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Wingdings,Sans-Serif" panose="020B0604020202020204" pitchFamily="34" charset="0"/>
              <a:buChar char="Ø"/>
            </a:pPr>
            <a:r>
              <a:rPr lang="en-US">
                <a:latin typeface="Times New Roman"/>
                <a:cs typeface="Times New Roman"/>
              </a:rPr>
              <a:t>It usually represent in text, images, numbers ,symbols...</a:t>
            </a:r>
            <a:endParaRPr lang="en-US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Wingdings,Sans-Serif" panose="020B0604020202020204" pitchFamily="34" charset="0"/>
              <a:buChar char="Ø"/>
            </a:pPr>
            <a:r>
              <a:rPr lang="en-US">
                <a:latin typeface="Times New Roman"/>
                <a:cs typeface="Times New Roman"/>
              </a:rPr>
              <a:t>Datas are first processing and then information is derived.</a:t>
            </a:r>
            <a:endParaRPr lang="en-US">
              <a:ea typeface="+mn-lt"/>
              <a:cs typeface="+mn-lt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043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D432-CB8B-5FC7-C32B-7BF81FA45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752"/>
          </a:xfrm>
        </p:spPr>
        <p:txBody>
          <a:bodyPr>
            <a:norm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TYPES OF DATA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2BCFCAF-5883-0B73-8D2D-7FF19D13E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40" y="1322418"/>
            <a:ext cx="5932846" cy="530024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7CCCDE-159B-D32D-A9CD-E469F1431E5D}"/>
              </a:ext>
            </a:extLst>
          </p:cNvPr>
          <p:cNvSpPr txBox="1"/>
          <p:nvPr/>
        </p:nvSpPr>
        <p:spPr>
          <a:xfrm>
            <a:off x="1388853" y="4934280"/>
            <a:ext cx="451161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 New Roman"/>
                <a:cs typeface="Calibri"/>
              </a:rPr>
              <a:t>     </a:t>
            </a:r>
          </a:p>
          <a:p>
            <a:endParaRPr lang="en-US" sz="2400">
              <a:latin typeface="Times New Roman"/>
              <a:cs typeface="Calibri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772BBA1-6E71-18D4-C34F-92CCFB6DF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895003"/>
              </p:ext>
            </p:extLst>
          </p:nvPr>
        </p:nvGraphicFramePr>
        <p:xfrm>
          <a:off x="6599207" y="2401018"/>
          <a:ext cx="4462440" cy="2867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470">
                  <a:extLst>
                    <a:ext uri="{9D8B030D-6E8A-4147-A177-3AD203B41FA5}">
                      <a16:colId xmlns:a16="http://schemas.microsoft.com/office/drawing/2014/main" val="1087183557"/>
                    </a:ext>
                  </a:extLst>
                </a:gridCol>
                <a:gridCol w="2186970">
                  <a:extLst>
                    <a:ext uri="{9D8B030D-6E8A-4147-A177-3AD203B41FA5}">
                      <a16:colId xmlns:a16="http://schemas.microsoft.com/office/drawing/2014/main" val="208160824"/>
                    </a:ext>
                  </a:extLst>
                </a:gridCol>
              </a:tblGrid>
              <a:tr h="932555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  QUALITATIVE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 QUANTITATIVE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114207"/>
                  </a:ext>
                </a:extLst>
              </a:tr>
              <a:tr h="1002148">
                <a:tc>
                  <a:txBody>
                    <a:bodyPr/>
                    <a:lstStyle/>
                    <a:p>
                      <a:r>
                        <a:rPr lang="en-US"/>
                        <a:t>1.   Words.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2.  Datas are not measured.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 Numbers.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2.Datas are measured.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409958"/>
                  </a:ext>
                </a:extLst>
              </a:tr>
              <a:tr h="932555">
                <a:tc>
                  <a:txBody>
                    <a:bodyPr/>
                    <a:lstStyle/>
                    <a:p>
                      <a:r>
                        <a:rPr lang="en-US"/>
                        <a:t>3. Unstructured.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4.Colors,Beauty,taste.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3.Structured.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4.Area,Height,ages.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3776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EA8D56-AC3F-BDC8-FF8B-0F1B75B38E0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2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A005-043F-BEA0-E12D-3141EDD9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latin typeface="Times New Roman"/>
                <a:cs typeface="Times New Roman"/>
              </a:rPr>
              <a:t>SAMPLING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4BF68-0D86-5808-4E23-65EAEFCB2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653" y="1279286"/>
            <a:ext cx="10041147" cy="4897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>
                <a:latin typeface="Times New Roman"/>
                <a:cs typeface="Calibri"/>
              </a:rPr>
              <a:t>  It is a technique of selecting  process used in statistical analysis in which</a:t>
            </a:r>
            <a:endParaRPr lang="en-US">
              <a:latin typeface="Calibri" panose="020F0502020204030204"/>
              <a:ea typeface="Calibri" panose="020F0502020204030204"/>
              <a:cs typeface="Calibri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>
                <a:latin typeface="Times New Roman"/>
                <a:cs typeface="Calibri"/>
              </a:rPr>
              <a:t>  a predetermined number of observations are taken from whole population.</a:t>
            </a:r>
            <a:endParaRPr lang="en-US">
              <a:latin typeface="Calibri" panose="020F0502020204030204"/>
              <a:ea typeface="Calibri" panose="020F0502020204030204"/>
              <a:cs typeface="Calibri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>
                <a:latin typeface="Times New Roman"/>
                <a:cs typeface="Calibri"/>
              </a:rPr>
              <a:t> </a:t>
            </a:r>
            <a:r>
              <a:rPr lang="en-US" sz="2400" b="1">
                <a:latin typeface="Times New Roman"/>
                <a:cs typeface="Calibri"/>
              </a:rPr>
              <a:t>TYPES OF SAMPLING </a:t>
            </a:r>
            <a:endParaRPr lang="en-US">
              <a:latin typeface="Calibri" panose="020F0502020204030204"/>
              <a:ea typeface="Calibri" panose="020F0502020204030204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>
                <a:latin typeface="Times New Roman"/>
                <a:cs typeface="Calibri"/>
              </a:rPr>
              <a:t>             1.  Probability sampling 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>
                <a:latin typeface="Times New Roman"/>
                <a:cs typeface="Calibri"/>
              </a:rPr>
              <a:t>                           Random  sampling  ,Unbiased, Statistical.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>
                <a:latin typeface="Times New Roman"/>
                <a:cs typeface="Calibri"/>
              </a:rPr>
              <a:t>             2.  Non probability sampling 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>
                <a:latin typeface="Times New Roman"/>
                <a:cs typeface="Calibri"/>
              </a:rPr>
              <a:t>                           Non Random sampling ,Biased  ,Analytical.          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6144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BFC6-6E5E-1014-8BA4-B979B68E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latin typeface="Times New Roman"/>
                <a:cs typeface="Times New Roman"/>
              </a:rPr>
              <a:t>USES OF PROBABILITY SAMPLING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A711F-266E-0EA1-6E86-51DA26617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Times New Roman"/>
                <a:ea typeface="Calibri"/>
                <a:cs typeface="Calibri"/>
              </a:rPr>
              <a:t>Reduce a sample bias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400">
                <a:latin typeface="Times New Roman"/>
                <a:ea typeface="Calibri"/>
                <a:cs typeface="Calibri"/>
              </a:rPr>
              <a:t>Diverse population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Times New Roman"/>
                <a:ea typeface="Calibri"/>
                <a:cs typeface="Calibri"/>
              </a:rPr>
              <a:t>Create an accurate sample.</a:t>
            </a:r>
          </a:p>
          <a:p>
            <a:endParaRPr lang="en-US" sz="2400">
              <a:latin typeface="Times New Roman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b="1">
                <a:latin typeface="Times New Roman"/>
                <a:ea typeface="Calibri"/>
                <a:cs typeface="Calibri"/>
              </a:rPr>
              <a:t>USES OF NON PROBABILITY SAMPLING 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>
                <a:latin typeface="Times New Roman"/>
                <a:ea typeface="Calibri"/>
                <a:cs typeface="Calibri"/>
              </a:rPr>
              <a:t>Cost effective.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>
                <a:latin typeface="Times New Roman"/>
                <a:ea typeface="Calibri"/>
                <a:cs typeface="Calibri"/>
              </a:rPr>
              <a:t>Used for depth analysis.</a:t>
            </a:r>
          </a:p>
        </p:txBody>
      </p:sp>
    </p:spTree>
    <p:extLst>
      <p:ext uri="{BB962C8B-B14F-4D97-AF65-F5344CB8AC3E}">
        <p14:creationId xmlns:p14="http://schemas.microsoft.com/office/powerpoint/2010/main" val="223673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3C9A-ED04-A4DA-7ECB-853B9F66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Times New Roman"/>
                <a:ea typeface="Calibri Light"/>
                <a:cs typeface="Calibri Light"/>
              </a:rPr>
              <a:t>DATA ANALYTICS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C7D3-3302-548C-6697-137F7BA09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2400">
                <a:latin typeface="Times New Roman"/>
                <a:ea typeface="Calibri"/>
                <a:cs typeface="Calibri"/>
              </a:rPr>
              <a:t>Analytics is the discovery ,interpretation and communication of meaningful patterns in data.</a:t>
            </a:r>
            <a:endParaRPr lang="en-US" sz="2400">
              <a:latin typeface="Times New Roman"/>
              <a:cs typeface="Times New Roman"/>
            </a:endParaRPr>
          </a:p>
          <a:p>
            <a:pPr marL="457200" indent="-457200">
              <a:lnSpc>
                <a:spcPct val="150000"/>
              </a:lnSpc>
            </a:pPr>
            <a:r>
              <a:rPr lang="en-US" sz="2400">
                <a:latin typeface="Times New Roman"/>
                <a:ea typeface="Calibri"/>
                <a:cs typeface="Calibri"/>
              </a:rPr>
              <a:t> It refers to qualitative and quantitative techniques and process used to enhance productivity and business gain.</a:t>
            </a:r>
          </a:p>
          <a:p>
            <a:pPr marL="457200" indent="-457200">
              <a:lnSpc>
                <a:spcPct val="150000"/>
              </a:lnSpc>
            </a:pPr>
            <a:r>
              <a:rPr lang="en-US" sz="2400">
                <a:latin typeface="Times New Roman"/>
                <a:ea typeface="Calibri"/>
                <a:cs typeface="Calibri"/>
              </a:rPr>
              <a:t>It is extracted and categorized to identify and analyze behavioral data and patterns and techniques vary according to organizational requirements.</a:t>
            </a:r>
          </a:p>
          <a:p>
            <a:pPr marL="457200" indent="-457200">
              <a:lnSpc>
                <a:spcPct val="150000"/>
              </a:lnSpc>
            </a:pPr>
            <a:endParaRPr lang="en-US" sz="240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20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17993-B9F2-A3C6-7E4E-AE632BDE1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889"/>
            <a:ext cx="10515600" cy="426507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                                           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>
                <a:latin typeface="Times New Roman"/>
                <a:ea typeface="Calibri"/>
                <a:cs typeface="Calibri"/>
              </a:rPr>
              <a:t>THANK YOU</a:t>
            </a:r>
          </a:p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                                   </a:t>
            </a:r>
          </a:p>
        </p:txBody>
      </p:sp>
    </p:spTree>
    <p:extLst>
      <p:ext uri="{BB962C8B-B14F-4D97-AF65-F5344CB8AC3E}">
        <p14:creationId xmlns:p14="http://schemas.microsoft.com/office/powerpoint/2010/main" val="72924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PROJECT PRESENTATION</vt:lpstr>
      <vt:lpstr>                            STATISTICS AND DATA </vt:lpstr>
      <vt:lpstr>TYPES OF DATA</vt:lpstr>
      <vt:lpstr>SAMPLING</vt:lpstr>
      <vt:lpstr>USES OF PROBABILITY SAMPLING </vt:lpstr>
      <vt:lpstr>DATA ANALYTICS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Priyanka J M</cp:lastModifiedBy>
  <cp:revision>2</cp:revision>
  <dcterms:created xsi:type="dcterms:W3CDTF">2022-05-13T10:20:23Z</dcterms:created>
  <dcterms:modified xsi:type="dcterms:W3CDTF">2022-05-17T17:02:21Z</dcterms:modified>
</cp:coreProperties>
</file>