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4x3" cy="6858000" cx="9144000"/>
  <p:notesSz cx="9144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0692" autoAdjust="0"/>
    <p:restoredTop sz="94660"/>
  </p:normalViewPr>
  <p:slideViewPr>
    <p:cSldViewPr>
      <p:cViewPr varScale="1">
        <p:scale>
          <a:sx n="86" d="100"/>
          <a:sy n="86" d="100"/>
        </p:scale>
        <p:origin x="-172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5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5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7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9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0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59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65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66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67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1048590" name="object 3"/>
            <p:cNvSpPr/>
            <p:nvPr/>
          </p:nvSpPr>
          <p:spPr>
            <a:xfrm>
              <a:off x="0" y="0"/>
              <a:ext cx="9143981" cy="6857986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1" name="object 4"/>
            <p:cNvSpPr/>
            <p:nvPr/>
          </p:nvSpPr>
          <p:spPr>
            <a:xfrm>
              <a:off x="0" y="0"/>
              <a:ext cx="9143981" cy="1027430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2" name="object 5"/>
            <p:cNvSpPr/>
            <p:nvPr/>
          </p:nvSpPr>
          <p:spPr>
            <a:xfrm>
              <a:off x="4400075" y="0"/>
              <a:ext cx="4743905" cy="600066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3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ah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4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ah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595" name="object 8"/>
          <p:cNvSpPr txBox="1">
            <a:spLocks noGrp="1"/>
          </p:cNvSpPr>
          <p:nvPr>
            <p:ph type="title"/>
          </p:nvPr>
        </p:nvSpPr>
        <p:spPr>
          <a:xfrm>
            <a:off x="816046" y="1632707"/>
            <a:ext cx="7420609" cy="1257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Disney movies </a:t>
            </a:r>
            <a:r>
              <a:rPr b="1" dirty="0" sz="360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b="1"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Box Office</a:t>
            </a:r>
            <a:r>
              <a:rPr b="1"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Success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48596" name="object 9"/>
          <p:cNvSpPr txBox="1"/>
          <p:nvPr/>
        </p:nvSpPr>
        <p:spPr>
          <a:xfrm>
            <a:off x="4113207" y="4081263"/>
            <a:ext cx="4591050" cy="1511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677545">
              <a:lnSpc>
                <a:spcPts val="2360"/>
              </a:lnSpc>
              <a:spcBef>
                <a:spcPts val="100"/>
              </a:spcBef>
            </a:pPr>
            <a:r>
              <a:rPr b="1"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r>
              <a:rPr b="1"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By,</a:t>
            </a:r>
            <a:endParaRPr sz="2000">
              <a:latin typeface="Times New Roman"/>
              <a:cs typeface="Times New Roman"/>
            </a:endParaRPr>
          </a:p>
          <a:p>
            <a:pPr indent="1524000" marL="12700" marR="5080">
              <a:lnSpc>
                <a:spcPts val="2320"/>
              </a:lnSpc>
              <a:spcBef>
                <a:spcPts val="100"/>
              </a:spcBef>
            </a:pPr>
            <a:r>
              <a:rPr b="1"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Name </a:t>
            </a:r>
            <a:r>
              <a:rPr b="1" dirty="0" sz="20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Deepak S C </a:t>
            </a:r>
            <a:endParaRPr sz="2000">
              <a:latin typeface="Times New Roman"/>
              <a:cs typeface="Times New Roman"/>
            </a:endParaRPr>
          </a:p>
          <a:p>
            <a:pPr indent="1524000" marL="12700" marR="5080">
              <a:lnSpc>
                <a:spcPts val="2320"/>
              </a:lnSpc>
              <a:spcBef>
                <a:spcPts val="100"/>
              </a:spcBef>
            </a:pP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Times New Roman"/>
                <a:cs typeface="Times New Roman"/>
              </a:rPr>
              <a:t> Priyanka J M</a:t>
            </a:r>
            <a:r>
              <a:rPr b="1" dirty="0" sz="2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599565">
              <a:lnSpc>
                <a:spcPts val="2215"/>
              </a:lnSpc>
            </a:pPr>
            <a:r>
              <a:rPr b="1"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Batch </a:t>
            </a:r>
            <a:r>
              <a:rPr b="1" dirty="0" sz="2000">
                <a:solidFill>
                  <a:srgbClr val="FFFFFF"/>
                </a:solidFill>
                <a:latin typeface="Times New Roman"/>
                <a:cs typeface="Times New Roman"/>
              </a:rPr>
              <a:t>:  7229-2021</a:t>
            </a:r>
            <a:r>
              <a:rPr b="1" dirty="0" sz="20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DA</a:t>
            </a:r>
            <a:endParaRPr sz="2000">
              <a:latin typeface="Times New Roman"/>
              <a:cs typeface="Times New Roman"/>
            </a:endParaRPr>
          </a:p>
          <a:p>
            <a:pPr marL="2552065">
              <a:lnSpc>
                <a:spcPts val="2360"/>
              </a:lnSpc>
            </a:pPr>
            <a:r>
              <a:rPr b="1"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Chennai</a:t>
            </a:r>
            <a:r>
              <a:rPr b="1" dirty="0" sz="20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EXL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 rot="20540345">
            <a:off x="1295400" y="2667000"/>
            <a:ext cx="6324600" cy="1569720"/>
          </a:xfrm>
        </p:spPr>
        <p:txBody>
          <a:bodyPr>
            <a:noAutofit/>
          </a:bodyPr>
          <a:p>
            <a:pPr>
              <a:buNone/>
            </a:pPr>
            <a:r>
              <a:rPr b="1" dirty="0" sz="66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Any Questions ?</a:t>
            </a:r>
            <a:endParaRPr b="1" dirty="0" sz="6600"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 rot="20466191">
            <a:off x="1854074" y="2704163"/>
            <a:ext cx="5666956" cy="1569720"/>
          </a:xfrm>
        </p:spPr>
        <p:txBody>
          <a:bodyPr>
            <a:normAutofit/>
          </a:bodyPr>
          <a:p>
            <a:pPr>
              <a:buNone/>
            </a:pPr>
            <a:r>
              <a:rPr dirty="0" sz="720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 !</a:t>
            </a:r>
            <a:endParaRPr dirty="0" sz="7200"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1048597" name="object 3"/>
            <p:cNvSpPr/>
            <p:nvPr/>
          </p:nvSpPr>
          <p:spPr>
            <a:xfrm>
              <a:off x="0" y="0"/>
              <a:ext cx="9143981" cy="6857986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8" name="object 4"/>
            <p:cNvSpPr/>
            <p:nvPr/>
          </p:nvSpPr>
          <p:spPr>
            <a:xfrm>
              <a:off x="0" y="0"/>
              <a:ext cx="9143981" cy="1027430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9" name="object 5"/>
            <p:cNvSpPr/>
            <p:nvPr/>
          </p:nvSpPr>
          <p:spPr>
            <a:xfrm>
              <a:off x="4400075" y="0"/>
              <a:ext cx="4743905" cy="600066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0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ah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1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ah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02" name="object 8"/>
          <p:cNvSpPr txBox="1">
            <a:spLocks noGrp="1"/>
          </p:cNvSpPr>
          <p:nvPr>
            <p:ph type="title"/>
          </p:nvPr>
        </p:nvSpPr>
        <p:spPr>
          <a:xfrm>
            <a:off x="444499" y="-34545"/>
            <a:ext cx="3852545" cy="1866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dirty="0" sz="5400" spc="-95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5400" spc="-5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Disney</a:t>
            </a:r>
            <a:endParaRPr sz="5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3" name="object 9"/>
          <p:cNvSpPr txBox="1"/>
          <p:nvPr/>
        </p:nvSpPr>
        <p:spPr>
          <a:xfrm>
            <a:off x="414829" y="1947666"/>
            <a:ext cx="8058784" cy="28219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89890" marL="401955" marR="5080">
              <a:lnSpc>
                <a:spcPct val="100000"/>
              </a:lnSpc>
              <a:spcBef>
                <a:spcPts val="100"/>
              </a:spcBef>
              <a:buClr>
                <a:srgbClr val="0BCFD8"/>
              </a:buClr>
              <a:buSzPct val="94230"/>
              <a:buFont typeface="Noto Sans Symbols2"/>
              <a:buChar char="❖"/>
              <a:tabLst>
                <a:tab algn="l" pos="584835"/>
                <a:tab algn="l" pos="585470"/>
                <a:tab algn="l" pos="7493634"/>
              </a:tabLst>
            </a:pPr>
            <a:r>
              <a:rPr dirty="0"/>
              <a:t>	</a:t>
            </a:r>
            <a:r>
              <a:rPr dirty="0" sz="2600" spc="95">
                <a:latin typeface="Times New Roman" pitchFamily="18" charset="0"/>
                <a:cs typeface="Times New Roman" pitchFamily="18" charset="0"/>
              </a:rPr>
              <a:t>W</a:t>
            </a:r>
            <a:r>
              <a:rPr dirty="0" sz="2600" spc="135">
                <a:latin typeface="Times New Roman" pitchFamily="18" charset="0"/>
                <a:cs typeface="Times New Roman" pitchFamily="18" charset="0"/>
              </a:rPr>
              <a:t>alt</a:t>
            </a:r>
            <a:r>
              <a:rPr dirty="0" sz="2600" spc="6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25">
                <a:latin typeface="Times New Roman" pitchFamily="18" charset="0"/>
                <a:cs typeface="Times New Roman" pitchFamily="18" charset="0"/>
              </a:rPr>
              <a:t>Disney</a:t>
            </a:r>
            <a:r>
              <a:rPr dirty="0" sz="2600" spc="6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3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dirty="0" sz="2600" spc="10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2600" spc="7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25"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 sz="2600" spc="175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2600" spc="5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65">
                <a:latin typeface="Times New Roman" pitchFamily="18" charset="0"/>
                <a:cs typeface="Times New Roman" pitchFamily="18" charset="0"/>
              </a:rPr>
              <a:t>th</a:t>
            </a:r>
            <a:r>
              <a:rPr dirty="0" sz="2600" spc="16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2600" spc="5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-45">
                <a:latin typeface="Times New Roman" pitchFamily="18" charset="0"/>
                <a:cs typeface="Times New Roman" pitchFamily="18" charset="0"/>
              </a:rPr>
              <a:t>f</a:t>
            </a:r>
            <a:r>
              <a:rPr dirty="0" sz="2600" spc="125">
                <a:latin typeface="Times New Roman" pitchFamily="18" charset="0"/>
                <a:cs typeface="Times New Roman" pitchFamily="18" charset="0"/>
              </a:rPr>
              <a:t>oundatio</a:t>
            </a:r>
            <a:r>
              <a:rPr dirty="0" sz="2600" spc="155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2600" spc="2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20">
                <a:latin typeface="Times New Roman" pitchFamily="18" charset="0"/>
                <a:cs typeface="Times New Roman" pitchFamily="18" charset="0"/>
              </a:rPr>
              <a:t>o</a:t>
            </a:r>
            <a:r>
              <a:rPr dirty="0" sz="2600" spc="130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2600" spc="2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90">
                <a:latin typeface="Times New Roman" pitchFamily="18" charset="0"/>
                <a:cs typeface="Times New Roman" pitchFamily="18" charset="0"/>
              </a:rPr>
              <a:t>w</a:t>
            </a:r>
            <a:r>
              <a:rPr dirty="0" sz="2600" spc="145">
                <a:latin typeface="Times New Roman" pitchFamily="18" charset="0"/>
                <a:cs typeface="Times New Roman" pitchFamily="18" charset="0"/>
              </a:rPr>
              <a:t>hic</a:t>
            </a:r>
            <a:r>
              <a:rPr dirty="0" sz="2600" spc="200">
                <a:latin typeface="Times New Roman" pitchFamily="18" charset="0"/>
                <a:cs typeface="Times New Roman" pitchFamily="18" charset="0"/>
              </a:rPr>
              <a:t>h</a:t>
            </a:r>
            <a:r>
              <a:rPr dirty="0" sz="260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sz="2600" spc="55">
                <a:latin typeface="Times New Roman" pitchFamily="18" charset="0"/>
                <a:cs typeface="Times New Roman" pitchFamily="18" charset="0"/>
              </a:rPr>
              <a:t>The  </a:t>
            </a:r>
            <a:r>
              <a:rPr dirty="0" sz="2600" spc="125">
                <a:latin typeface="Times New Roman" pitchFamily="18" charset="0"/>
                <a:cs typeface="Times New Roman" pitchFamily="18" charset="0"/>
              </a:rPr>
              <a:t>Walt Disney </a:t>
            </a:r>
            <a:r>
              <a:rPr dirty="0" sz="2600" spc="12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dirty="0" sz="2600" spc="170">
                <a:latin typeface="Times New Roman" pitchFamily="18" charset="0"/>
                <a:cs typeface="Times New Roman" pitchFamily="18" charset="0"/>
              </a:rPr>
              <a:t>was</a:t>
            </a:r>
            <a:r>
              <a:rPr dirty="0" sz="2600" spc="-17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90">
                <a:latin typeface="Times New Roman" pitchFamily="18" charset="0"/>
                <a:cs typeface="Times New Roman" pitchFamily="18" charset="0"/>
              </a:rPr>
              <a:t>built.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indent="-389890" marL="401955" marR="23495">
              <a:lnSpc>
                <a:spcPct val="100000"/>
              </a:lnSpc>
              <a:spcBef>
                <a:spcPts val="520"/>
              </a:spcBef>
              <a:buClr>
                <a:srgbClr val="0BCFD8"/>
              </a:buClr>
              <a:buSzPct val="94230"/>
              <a:buFont typeface="Noto Sans Symbols2"/>
              <a:buChar char="❖"/>
              <a:tabLst>
                <a:tab algn="l" pos="402590"/>
              </a:tabLst>
            </a:pPr>
            <a:r>
              <a:rPr dirty="0" sz="2600" spc="8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600" spc="125">
                <a:latin typeface="Times New Roman" pitchFamily="18" charset="0"/>
                <a:cs typeface="Times New Roman" pitchFamily="18" charset="0"/>
              </a:rPr>
              <a:t>Studios </a:t>
            </a:r>
            <a:r>
              <a:rPr dirty="0" sz="2600" spc="190">
                <a:latin typeface="Times New Roman" pitchFamily="18" charset="0"/>
                <a:cs typeface="Times New Roman" pitchFamily="18" charset="0"/>
              </a:rPr>
              <a:t>has </a:t>
            </a:r>
            <a:r>
              <a:rPr dirty="0" sz="2600" spc="135">
                <a:latin typeface="Times New Roman" pitchFamily="18" charset="0"/>
                <a:cs typeface="Times New Roman" pitchFamily="18" charset="0"/>
              </a:rPr>
              <a:t>produced </a:t>
            </a:r>
            <a:r>
              <a:rPr dirty="0" sz="2600" spc="160">
                <a:latin typeface="Times New Roman" pitchFamily="18" charset="0"/>
                <a:cs typeface="Times New Roman" pitchFamily="18" charset="0"/>
              </a:rPr>
              <a:t>more </a:t>
            </a:r>
            <a:r>
              <a:rPr dirty="0" sz="2600" spc="150">
                <a:latin typeface="Times New Roman" pitchFamily="18" charset="0"/>
                <a:cs typeface="Times New Roman" pitchFamily="18" charset="0"/>
              </a:rPr>
              <a:t>than </a:t>
            </a:r>
            <a:r>
              <a:rPr dirty="0" sz="2600" spc="95">
                <a:latin typeface="Times New Roman" pitchFamily="18" charset="0"/>
                <a:cs typeface="Times New Roman" pitchFamily="18" charset="0"/>
              </a:rPr>
              <a:t>600 </a:t>
            </a:r>
            <a:r>
              <a:rPr dirty="0" sz="2600" spc="170">
                <a:latin typeface="Times New Roman" pitchFamily="18" charset="0"/>
                <a:cs typeface="Times New Roman" pitchFamily="18" charset="0"/>
              </a:rPr>
              <a:t>ﬁlms </a:t>
            </a:r>
            <a:r>
              <a:rPr dirty="0" sz="2600" spc="165">
                <a:latin typeface="Times New Roman" pitchFamily="18" charset="0"/>
                <a:cs typeface="Times New Roman" pitchFamily="18" charset="0"/>
              </a:rPr>
              <a:t>since  </a:t>
            </a:r>
            <a:r>
              <a:rPr dirty="0" sz="2600" spc="140">
                <a:latin typeface="Times New Roman" pitchFamily="18" charset="0"/>
                <a:cs typeface="Times New Roman" pitchFamily="18" charset="0"/>
              </a:rPr>
              <a:t>their</a:t>
            </a:r>
            <a:r>
              <a:rPr dirty="0" sz="2600" spc="-2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35">
                <a:latin typeface="Times New Roman" pitchFamily="18" charset="0"/>
                <a:cs typeface="Times New Roman" pitchFamily="18" charset="0"/>
              </a:rPr>
              <a:t>debut</a:t>
            </a:r>
            <a:r>
              <a:rPr dirty="0" sz="2600" spc="6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30">
                <a:latin typeface="Times New Roman" pitchFamily="18" charset="0"/>
                <a:cs typeface="Times New Roman" pitchFamily="18" charset="0"/>
              </a:rPr>
              <a:t>ﬁlm,</a:t>
            </a:r>
            <a:r>
              <a:rPr dirty="0" sz="2600" spc="12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05">
                <a:latin typeface="Times New Roman" pitchFamily="18" charset="0"/>
                <a:cs typeface="Times New Roman" pitchFamily="18" charset="0"/>
              </a:rPr>
              <a:t>Snow</a:t>
            </a:r>
            <a:r>
              <a:rPr dirty="0" sz="2600" spc="4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60">
                <a:latin typeface="Times New Roman" pitchFamily="18" charset="0"/>
                <a:cs typeface="Times New Roman" pitchFamily="18" charset="0"/>
              </a:rPr>
              <a:t>White</a:t>
            </a:r>
            <a:r>
              <a:rPr dirty="0" sz="2600" spc="1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60">
                <a:latin typeface="Times New Roman" pitchFamily="18" charset="0"/>
                <a:cs typeface="Times New Roman" pitchFamily="18" charset="0"/>
              </a:rPr>
              <a:t>and</a:t>
            </a:r>
            <a:r>
              <a:rPr dirty="0" sz="2600" spc="10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60">
                <a:latin typeface="Times New Roman" pitchFamily="18" charset="0"/>
                <a:cs typeface="Times New Roman" pitchFamily="18" charset="0"/>
              </a:rPr>
              <a:t>the</a:t>
            </a:r>
            <a:r>
              <a:rPr dirty="0" sz="2600" spc="6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50">
                <a:latin typeface="Times New Roman" pitchFamily="18" charset="0"/>
                <a:cs typeface="Times New Roman" pitchFamily="18" charset="0"/>
              </a:rPr>
              <a:t>Seven</a:t>
            </a:r>
            <a:r>
              <a:rPr dirty="0" sz="2600" spc="95">
                <a:latin typeface="Times New Roman" pitchFamily="18" charset="0"/>
                <a:cs typeface="Times New Roman" pitchFamily="18" charset="0"/>
              </a:rPr>
              <a:t> Dwarfs</a:t>
            </a:r>
            <a:r>
              <a:rPr dirty="0" sz="2600" spc="8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10">
                <a:latin typeface="Times New Roman" pitchFamily="18" charset="0"/>
                <a:cs typeface="Times New Roman" pitchFamily="18" charset="0"/>
              </a:rPr>
              <a:t>in  </a:t>
            </a:r>
            <a:r>
              <a:rPr dirty="0" sz="2600" spc="105">
                <a:latin typeface="Times New Roman" pitchFamily="18" charset="0"/>
                <a:cs typeface="Times New Roman" pitchFamily="18" charset="0"/>
              </a:rPr>
              <a:t>1937. </a:t>
            </a:r>
            <a:r>
              <a:rPr dirty="0" sz="2600" spc="17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dirty="0" sz="2600" spc="160">
                <a:latin typeface="Times New Roman" pitchFamily="18" charset="0"/>
                <a:cs typeface="Times New Roman" pitchFamily="18" charset="0"/>
              </a:rPr>
              <a:t>many </a:t>
            </a:r>
            <a:r>
              <a:rPr dirty="0" sz="2600" spc="45">
                <a:latin typeface="Times New Roman" pitchFamily="18" charset="0"/>
                <a:cs typeface="Times New Roman" pitchFamily="18" charset="0"/>
              </a:rPr>
              <a:t>of </a:t>
            </a:r>
            <a:r>
              <a:rPr dirty="0" sz="2600" spc="130">
                <a:latin typeface="Times New Roman" pitchFamily="18" charset="0"/>
                <a:cs typeface="Times New Roman" pitchFamily="18" charset="0"/>
              </a:rPr>
              <a:t>its </a:t>
            </a:r>
            <a:r>
              <a:rPr dirty="0" sz="2600" spc="170">
                <a:latin typeface="Times New Roman" pitchFamily="18" charset="0"/>
                <a:cs typeface="Times New Roman" pitchFamily="18" charset="0"/>
              </a:rPr>
              <a:t>ﬁlms </a:t>
            </a:r>
            <a:r>
              <a:rPr dirty="0" sz="2600" spc="150">
                <a:latin typeface="Times New Roman" pitchFamily="18" charset="0"/>
                <a:cs typeface="Times New Roman" pitchFamily="18" charset="0"/>
              </a:rPr>
              <a:t>were </a:t>
            </a:r>
            <a:r>
              <a:rPr dirty="0" sz="2600" spc="125">
                <a:latin typeface="Times New Roman" pitchFamily="18" charset="0"/>
                <a:cs typeface="Times New Roman" pitchFamily="18" charset="0"/>
              </a:rPr>
              <a:t>big </a:t>
            </a:r>
            <a:r>
              <a:rPr dirty="0" sz="2600" spc="120">
                <a:latin typeface="Times New Roman" pitchFamily="18" charset="0"/>
                <a:cs typeface="Times New Roman" pitchFamily="18" charset="0"/>
              </a:rPr>
              <a:t>hits, </a:t>
            </a:r>
            <a:r>
              <a:rPr dirty="0" sz="2600" spc="190">
                <a:latin typeface="Times New Roman" pitchFamily="18" charset="0"/>
                <a:cs typeface="Times New Roman" pitchFamily="18" charset="0"/>
              </a:rPr>
              <a:t>some </a:t>
            </a:r>
            <a:r>
              <a:rPr dirty="0" sz="2600" spc="40">
                <a:latin typeface="Times New Roman" pitchFamily="18" charset="0"/>
                <a:cs typeface="Times New Roman" pitchFamily="18" charset="0"/>
              </a:rPr>
              <a:t>of  </a:t>
            </a:r>
            <a:r>
              <a:rPr dirty="0" sz="2600" spc="175">
                <a:latin typeface="Times New Roman" pitchFamily="18" charset="0"/>
                <a:cs typeface="Times New Roman" pitchFamily="18" charset="0"/>
              </a:rPr>
              <a:t>them </a:t>
            </a:r>
            <a:r>
              <a:rPr dirty="0" sz="2600" spc="150">
                <a:latin typeface="Times New Roman" pitchFamily="18" charset="0"/>
                <a:cs typeface="Times New Roman" pitchFamily="18" charset="0"/>
              </a:rPr>
              <a:t>were</a:t>
            </a:r>
            <a:r>
              <a:rPr dirty="0" sz="2600" spc="-8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600" spc="100">
                <a:latin typeface="Times New Roman" pitchFamily="18" charset="0"/>
                <a:cs typeface="Times New Roman" pitchFamily="18" charset="0"/>
              </a:rPr>
              <a:t>not.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1048607" name="object 3"/>
            <p:cNvSpPr/>
            <p:nvPr/>
          </p:nvSpPr>
          <p:spPr>
            <a:xfrm>
              <a:off x="0" y="0"/>
              <a:ext cx="9143981" cy="6857986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0" y="0"/>
              <a:ext cx="9143981" cy="1027430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4400075" y="0"/>
              <a:ext cx="4743905" cy="600066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0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ah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ah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12" name="object 8"/>
          <p:cNvSpPr txBox="1"/>
          <p:nvPr/>
        </p:nvSpPr>
        <p:spPr>
          <a:xfrm>
            <a:off x="530223" y="790294"/>
            <a:ext cx="8053070" cy="6019546"/>
          </a:xfrm>
          <a:prstGeom prst="rect"/>
        </p:spPr>
        <p:txBody>
          <a:bodyPr bIns="0" lIns="0" rIns="0" rtlCol="0" tIns="74295" vert="horz" wrap="square">
            <a:spAutoFit/>
          </a:bodyPr>
          <a:p>
            <a:pPr indent="-514350" marL="527050">
              <a:lnSpc>
                <a:spcPct val="100000"/>
              </a:lnSpc>
              <a:spcBef>
                <a:spcPts val="585"/>
              </a:spcBef>
              <a:buAutoNum type="arabicPeriod"/>
              <a:tabLst>
                <a:tab algn="l" pos="526415"/>
                <a:tab algn="l" pos="527050"/>
              </a:tabLst>
            </a:pPr>
            <a:r>
              <a:rPr dirty="0" sz="2400" spc="10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dirty="0" sz="2400" spc="40">
                <a:latin typeface="Times New Roman" pitchFamily="18" charset="0"/>
                <a:cs typeface="Times New Roman" pitchFamily="18" charset="0"/>
              </a:rPr>
              <a:t>of</a:t>
            </a:r>
            <a:r>
              <a:rPr dirty="0" sz="2400" spc="1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spc="150">
                <a:latin typeface="Times New Roman" pitchFamily="18" charset="0"/>
                <a:cs typeface="Times New Roman" pitchFamily="18" charset="0"/>
              </a:rPr>
              <a:t>data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indent="-514350" marL="52705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algn="l" pos="526415"/>
                <a:tab algn="l" pos="527050"/>
              </a:tabLst>
            </a:pPr>
            <a:r>
              <a:rPr dirty="0" sz="2400" spc="130">
                <a:latin typeface="Times New Roman" pitchFamily="18" charset="0"/>
                <a:cs typeface="Times New Roman" pitchFamily="18" charset="0"/>
              </a:rPr>
              <a:t>Cleaning </a:t>
            </a:r>
            <a:r>
              <a:rPr dirty="0" sz="2400" spc="40">
                <a:latin typeface="Times New Roman" pitchFamily="18" charset="0"/>
                <a:cs typeface="Times New Roman" pitchFamily="18" charset="0"/>
              </a:rPr>
              <a:t>of </a:t>
            </a:r>
            <a:r>
              <a:rPr dirty="0" sz="2400" spc="155">
                <a:latin typeface="Times New Roman" pitchFamily="18" charset="0"/>
                <a:cs typeface="Times New Roman" pitchFamily="18" charset="0"/>
              </a:rPr>
              <a:t>data</a:t>
            </a:r>
            <a:r>
              <a:rPr dirty="0" sz="2400" spc="6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spc="20">
                <a:latin typeface="Times New Roman" pitchFamily="18" charset="0"/>
                <a:cs typeface="Times New Roman" pitchFamily="18" charset="0"/>
              </a:rPr>
              <a:t>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indent="182880" marL="286385" marR="5080">
              <a:lnSpc>
                <a:spcPct val="100000"/>
              </a:lnSpc>
              <a:spcBef>
                <a:spcPts val="489"/>
              </a:spcBef>
            </a:pPr>
            <a:r>
              <a:rPr dirty="0" sz="2400" spc="110">
                <a:latin typeface="Times New Roman" pitchFamily="18" charset="0"/>
                <a:cs typeface="Times New Roman" pitchFamily="18" charset="0"/>
              </a:rPr>
              <a:t>Data </a:t>
            </a:r>
            <a:r>
              <a:rPr dirty="0" sz="2400" spc="150">
                <a:latin typeface="Times New Roman" pitchFamily="18" charset="0"/>
                <a:cs typeface="Times New Roman" pitchFamily="18" charset="0"/>
              </a:rPr>
              <a:t>cleaning </a:t>
            </a:r>
            <a:r>
              <a:rPr dirty="0" sz="2400" spc="140">
                <a:latin typeface="Times New Roman" pitchFamily="18" charset="0"/>
                <a:cs typeface="Times New Roman" pitchFamily="18" charset="0"/>
              </a:rPr>
              <a:t>is </a:t>
            </a:r>
            <a:r>
              <a:rPr b="1" dirty="0" sz="2400" spc="-5">
                <a:latin typeface="Times New Roman" pitchFamily="18" charset="0"/>
                <a:cs typeface="Times New Roman" pitchFamily="18" charset="0"/>
              </a:rPr>
              <a:t>the </a:t>
            </a:r>
            <a:r>
              <a:rPr b="1" dirty="0" sz="2400" spc="5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b="1" dirty="0" sz="2400" spc="20">
                <a:latin typeface="Times New Roman" pitchFamily="18" charset="0"/>
                <a:cs typeface="Times New Roman" pitchFamily="18" charset="0"/>
              </a:rPr>
              <a:t>of </a:t>
            </a:r>
            <a:r>
              <a:rPr b="1" dirty="0" sz="2400" spc="75">
                <a:latin typeface="Times New Roman" pitchFamily="18" charset="0"/>
                <a:cs typeface="Times New Roman" pitchFamily="18" charset="0"/>
              </a:rPr>
              <a:t>ﬁxing </a:t>
            </a:r>
            <a:r>
              <a:rPr b="1" dirty="0" sz="2400" spc="45">
                <a:latin typeface="Times New Roman" pitchFamily="18" charset="0"/>
                <a:cs typeface="Times New Roman" pitchFamily="18" charset="0"/>
              </a:rPr>
              <a:t>or removing  </a:t>
            </a:r>
            <a:r>
              <a:rPr b="1" dirty="0" sz="2400" spc="-25">
                <a:latin typeface="Times New Roman" pitchFamily="18" charset="0"/>
                <a:cs typeface="Times New Roman" pitchFamily="18" charset="0"/>
              </a:rPr>
              <a:t>incorrect, </a:t>
            </a:r>
            <a:r>
              <a:rPr b="1" dirty="0" sz="2400" spc="-15">
                <a:latin typeface="Times New Roman" pitchFamily="18" charset="0"/>
                <a:cs typeface="Times New Roman" pitchFamily="18" charset="0"/>
              </a:rPr>
              <a:t>corrupted, </a:t>
            </a:r>
            <a:r>
              <a:rPr b="1" dirty="0" sz="2400" spc="-5">
                <a:latin typeface="Times New Roman" pitchFamily="18" charset="0"/>
                <a:cs typeface="Times New Roman" pitchFamily="18" charset="0"/>
              </a:rPr>
              <a:t>incorrectly</a:t>
            </a:r>
            <a:r>
              <a:rPr b="1" dirty="0" sz="2400" spc="-56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400" spc="-10">
                <a:latin typeface="Times New Roman" pitchFamily="18" charset="0"/>
                <a:cs typeface="Times New Roman" pitchFamily="18" charset="0"/>
              </a:rPr>
              <a:t>formatted, </a:t>
            </a:r>
            <a:r>
              <a:rPr b="1" dirty="0" sz="2400" spc="-5">
                <a:latin typeface="Times New Roman" pitchFamily="18" charset="0"/>
                <a:cs typeface="Times New Roman" pitchFamily="18" charset="0"/>
              </a:rPr>
              <a:t>duplicate,  </a:t>
            </a:r>
            <a:r>
              <a:rPr b="1" dirty="0" sz="2400" spc="45">
                <a:latin typeface="Times New Roman" pitchFamily="18" charset="0"/>
                <a:cs typeface="Times New Roman" pitchFamily="18" charset="0"/>
              </a:rPr>
              <a:t>or </a:t>
            </a:r>
            <a:r>
              <a:rPr b="1" dirty="0" sz="2400" spc="25">
                <a:latin typeface="Times New Roman" pitchFamily="18" charset="0"/>
                <a:cs typeface="Times New Roman" pitchFamily="18" charset="0"/>
              </a:rPr>
              <a:t>incomplete </a:t>
            </a:r>
            <a:r>
              <a:rPr b="1" dirty="0" sz="2400" spc="20">
                <a:latin typeface="Times New Roman" pitchFamily="18" charset="0"/>
                <a:cs typeface="Times New Roman" pitchFamily="18" charset="0"/>
              </a:rPr>
              <a:t>data </a:t>
            </a:r>
            <a:r>
              <a:rPr b="1" dirty="0" sz="2400" spc="5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b="1" dirty="0" sz="2400" spc="5">
                <a:latin typeface="Times New Roman" pitchFamily="18" charset="0"/>
                <a:cs typeface="Times New Roman" pitchFamily="18" charset="0"/>
              </a:rPr>
              <a:t>a </a:t>
            </a:r>
            <a:r>
              <a:rPr b="1" dirty="0" sz="2400" spc="1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dirty="0" sz="2400" spc="10">
                <a:latin typeface="Times New Roman" pitchFamily="18" charset="0"/>
                <a:cs typeface="Times New Roman" pitchFamily="18" charset="0"/>
              </a:rPr>
              <a:t>. </a:t>
            </a:r>
            <a:r>
              <a:rPr dirty="0" sz="2400" spc="185">
                <a:latin typeface="Times New Roman" pitchFamily="18" charset="0"/>
                <a:cs typeface="Times New Roman" pitchFamily="18" charset="0"/>
              </a:rPr>
              <a:t>When </a:t>
            </a:r>
            <a:r>
              <a:rPr dirty="0" sz="2400" spc="130">
                <a:latin typeface="Times New Roman" pitchFamily="18" charset="0"/>
                <a:cs typeface="Times New Roman" pitchFamily="18" charset="0"/>
              </a:rPr>
              <a:t>combining  </a:t>
            </a:r>
            <a:r>
              <a:rPr dirty="0" sz="2400" spc="12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dirty="0" sz="2400" spc="155">
                <a:latin typeface="Times New Roman" pitchFamily="18" charset="0"/>
                <a:cs typeface="Times New Roman" pitchFamily="18" charset="0"/>
              </a:rPr>
              <a:t>data </a:t>
            </a:r>
            <a:r>
              <a:rPr dirty="0" sz="2400" spc="135">
                <a:latin typeface="Times New Roman" pitchFamily="18" charset="0"/>
                <a:cs typeface="Times New Roman" pitchFamily="18" charset="0"/>
              </a:rPr>
              <a:t>sources, </a:t>
            </a:r>
            <a:r>
              <a:rPr dirty="0" sz="2400" spc="15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dirty="0" sz="2400" spc="160">
                <a:latin typeface="Times New Roman" pitchFamily="18" charset="0"/>
                <a:cs typeface="Times New Roman" pitchFamily="18" charset="0"/>
              </a:rPr>
              <a:t>are </a:t>
            </a:r>
            <a:r>
              <a:rPr dirty="0" sz="2400" spc="150">
                <a:latin typeface="Times New Roman" pitchFamily="18" charset="0"/>
                <a:cs typeface="Times New Roman" pitchFamily="18" charset="0"/>
              </a:rPr>
              <a:t>many </a:t>
            </a:r>
            <a:r>
              <a:rPr dirty="0" sz="2400" spc="114">
                <a:latin typeface="Times New Roman" pitchFamily="18" charset="0"/>
                <a:cs typeface="Times New Roman" pitchFamily="18" charset="0"/>
              </a:rPr>
              <a:t>opportunities </a:t>
            </a:r>
            <a:r>
              <a:rPr dirty="0" sz="2400" spc="60">
                <a:latin typeface="Times New Roman" pitchFamily="18" charset="0"/>
                <a:cs typeface="Times New Roman" pitchFamily="18" charset="0"/>
              </a:rPr>
              <a:t>for  </a:t>
            </a:r>
            <a:r>
              <a:rPr dirty="0" sz="2400" spc="155">
                <a:latin typeface="Times New Roman" pitchFamily="18" charset="0"/>
                <a:cs typeface="Times New Roman" pitchFamily="18" charset="0"/>
              </a:rPr>
              <a:t>data </a:t>
            </a:r>
            <a:r>
              <a:rPr dirty="0" sz="2400" spc="85">
                <a:latin typeface="Times New Roman" pitchFamily="18" charset="0"/>
                <a:cs typeface="Times New Roman" pitchFamily="18" charset="0"/>
              </a:rPr>
              <a:t>to </a:t>
            </a:r>
            <a:r>
              <a:rPr dirty="0" sz="2400" spc="155">
                <a:latin typeface="Times New Roman" pitchFamily="18" charset="0"/>
                <a:cs typeface="Times New Roman" pitchFamily="18" charset="0"/>
              </a:rPr>
              <a:t>be </a:t>
            </a:r>
            <a:r>
              <a:rPr dirty="0" sz="2400" spc="130">
                <a:latin typeface="Times New Roman" pitchFamily="18" charset="0"/>
                <a:cs typeface="Times New Roman" pitchFamily="18" charset="0"/>
              </a:rPr>
              <a:t>duplicated</a:t>
            </a:r>
            <a:r>
              <a:rPr dirty="0" sz="2400" spc="-31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spc="110">
                <a:latin typeface="Times New Roman" pitchFamily="18" charset="0"/>
                <a:cs typeface="Times New Roman" pitchFamily="18" charset="0"/>
              </a:rPr>
              <a:t>or </a:t>
            </a:r>
            <a:r>
              <a:rPr dirty="0" sz="2400" spc="145">
                <a:latin typeface="Times New Roman" pitchFamily="18" charset="0"/>
                <a:cs typeface="Times New Roman" pitchFamily="18" charset="0"/>
              </a:rPr>
              <a:t>mislabeled.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indent="-574040" marL="586105">
              <a:lnSpc>
                <a:spcPct val="100000"/>
              </a:lnSpc>
              <a:spcBef>
                <a:spcPts val="509"/>
              </a:spcBef>
              <a:buAutoNum type="arabicPeriod" startAt="3"/>
              <a:tabLst>
                <a:tab algn="l" pos="586105"/>
                <a:tab algn="l" pos="586740"/>
              </a:tabLst>
            </a:pPr>
            <a:r>
              <a:rPr dirty="0" sz="2400" spc="-50">
                <a:latin typeface="Times New Roman" pitchFamily="18" charset="0"/>
                <a:cs typeface="Times New Roman" pitchFamily="18" charset="0"/>
              </a:rPr>
              <a:t>Top </a:t>
            </a:r>
            <a:r>
              <a:rPr dirty="0" sz="2400" spc="135">
                <a:latin typeface="Times New Roman" pitchFamily="18" charset="0"/>
                <a:cs typeface="Times New Roman" pitchFamily="18" charset="0"/>
              </a:rPr>
              <a:t>ten </a:t>
            </a:r>
            <a:r>
              <a:rPr dirty="0" sz="2400" spc="145">
                <a:latin typeface="Times New Roman" pitchFamily="18" charset="0"/>
                <a:cs typeface="Times New Roman" pitchFamily="18" charset="0"/>
              </a:rPr>
              <a:t>movies </a:t>
            </a:r>
            <a:r>
              <a:rPr dirty="0" sz="2400" spc="140">
                <a:latin typeface="Times New Roman" pitchFamily="18" charset="0"/>
                <a:cs typeface="Times New Roman" pitchFamily="18" charset="0"/>
              </a:rPr>
              <a:t>at </a:t>
            </a:r>
            <a:r>
              <a:rPr dirty="0" sz="2400" spc="15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spc="85">
                <a:latin typeface="Times New Roman" pitchFamily="18" charset="0"/>
                <a:cs typeface="Times New Roman" pitchFamily="18" charset="0"/>
              </a:rPr>
              <a:t>box</a:t>
            </a:r>
            <a:r>
              <a:rPr dirty="0" sz="2400" spc="-27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spc="185">
                <a:latin typeface="Times New Roman" pitchFamily="18" charset="0"/>
                <a:cs typeface="Times New Roman" pitchFamily="18" charset="0"/>
              </a:rPr>
              <a:t>oﬃce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indent="-621665" marL="63373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algn="l" pos="633730"/>
                <a:tab algn="l" pos="634365"/>
              </a:tabLst>
            </a:pPr>
            <a:r>
              <a:rPr dirty="0" sz="2400" spc="90">
                <a:latin typeface="Times New Roman" pitchFamily="18" charset="0"/>
                <a:cs typeface="Times New Roman" pitchFamily="18" charset="0"/>
              </a:rPr>
              <a:t>Movie </a:t>
            </a:r>
            <a:r>
              <a:rPr dirty="0" sz="2400" spc="150">
                <a:latin typeface="Times New Roman" pitchFamily="18" charset="0"/>
                <a:cs typeface="Times New Roman" pitchFamily="18" charset="0"/>
              </a:rPr>
              <a:t>genre</a:t>
            </a:r>
            <a:r>
              <a:rPr dirty="0" sz="2400" spc="-5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spc="130">
                <a:latin typeface="Times New Roman" pitchFamily="18" charset="0"/>
                <a:cs typeface="Times New Roman" pitchFamily="18" charset="0"/>
              </a:rPr>
              <a:t>trend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indent="-597535" marL="609600">
              <a:lnSpc>
                <a:spcPct val="100000"/>
              </a:lnSpc>
              <a:spcBef>
                <a:spcPts val="489"/>
              </a:spcBef>
              <a:buAutoNum type="arabicPeriod" startAt="3"/>
              <a:tabLst>
                <a:tab algn="l" pos="609600"/>
                <a:tab algn="l" pos="610235"/>
              </a:tabLst>
            </a:pPr>
            <a:r>
              <a:rPr dirty="0" sz="2400" spc="130">
                <a:latin typeface="Times New Roman" pitchFamily="18" charset="0"/>
                <a:cs typeface="Times New Roman" pitchFamily="18" charset="0"/>
              </a:rPr>
              <a:t>Visualize </a:t>
            </a:r>
            <a:r>
              <a:rPr dirty="0" sz="2400" spc="150">
                <a:latin typeface="Times New Roman" pitchFamily="18" charset="0"/>
                <a:cs typeface="Times New Roman" pitchFamily="18" charset="0"/>
              </a:rPr>
              <a:t>the genre </a:t>
            </a:r>
            <a:r>
              <a:rPr dirty="0" sz="2400" spc="105">
                <a:latin typeface="Times New Roman" pitchFamily="18" charset="0"/>
                <a:cs typeface="Times New Roman" pitchFamily="18" charset="0"/>
              </a:rPr>
              <a:t>popularity</a:t>
            </a:r>
            <a:r>
              <a:rPr dirty="0" sz="2400" spc="-32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spc="130">
                <a:latin typeface="Times New Roman" pitchFamily="18" charset="0"/>
                <a:cs typeface="Times New Roman" pitchFamily="18" charset="0"/>
              </a:rPr>
              <a:t>trend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indent="-625475" marL="63754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algn="l" pos="637540"/>
                <a:tab algn="l" pos="638175"/>
              </a:tabLst>
            </a:pPr>
            <a:r>
              <a:rPr dirty="0" sz="2400" spc="110">
                <a:latin typeface="Times New Roman" pitchFamily="18" charset="0"/>
                <a:cs typeface="Times New Roman" pitchFamily="18" charset="0"/>
              </a:rPr>
              <a:t>Data</a:t>
            </a:r>
            <a:r>
              <a:rPr dirty="0" sz="2400" spc="3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spc="114">
                <a:latin typeface="Times New Roman" pitchFamily="18" charset="0"/>
                <a:cs typeface="Times New Roman" pitchFamily="18" charset="0"/>
              </a:rPr>
              <a:t>transformation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indent="-601345" marL="61341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algn="l" pos="613410"/>
                <a:tab algn="l" pos="614045"/>
              </a:tabLst>
            </a:pPr>
            <a:r>
              <a:rPr dirty="0" sz="2400" spc="75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spc="150">
                <a:latin typeface="Times New Roman" pitchFamily="18" charset="0"/>
                <a:cs typeface="Times New Roman" pitchFamily="18" charset="0"/>
              </a:rPr>
              <a:t>genre</a:t>
            </a:r>
            <a:r>
              <a:rPr dirty="0" sz="2400" spc="-7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spc="155">
                <a:latin typeface="Times New Roman" pitchFamily="18" charset="0"/>
                <a:cs typeface="Times New Roman" pitchFamily="18" charset="0"/>
              </a:rPr>
              <a:t>eﬀect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indent="-623570" marL="635635">
              <a:lnSpc>
                <a:spcPct val="100000"/>
              </a:lnSpc>
              <a:spcBef>
                <a:spcPts val="490"/>
              </a:spcBef>
              <a:buAutoNum type="arabicPeriod" startAt="3"/>
              <a:tabLst>
                <a:tab algn="l" pos="635635"/>
                <a:tab algn="l" pos="636270"/>
              </a:tabLst>
            </a:pPr>
            <a:r>
              <a:rPr dirty="0" sz="2400" spc="114">
                <a:latin typeface="Times New Roman" pitchFamily="18" charset="0"/>
                <a:cs typeface="Times New Roman" pitchFamily="18" charset="0"/>
              </a:rPr>
              <a:t>LinearRegression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1048617" name="object 3"/>
            <p:cNvSpPr/>
            <p:nvPr/>
          </p:nvSpPr>
          <p:spPr>
            <a:xfrm>
              <a:off x="0" y="0"/>
              <a:ext cx="9143981" cy="6857986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0" y="0"/>
              <a:ext cx="9143981" cy="1027430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4400075" y="0"/>
              <a:ext cx="4743905" cy="600066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ah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ah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2" name="object 8"/>
          <p:cNvSpPr txBox="1">
            <a:spLocks noGrp="1"/>
          </p:cNvSpPr>
          <p:nvPr>
            <p:ph type="title"/>
          </p:nvPr>
        </p:nvSpPr>
        <p:spPr>
          <a:xfrm>
            <a:off x="292099" y="916704"/>
            <a:ext cx="6539865" cy="1739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0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Exploratory </a:t>
            </a:r>
            <a:r>
              <a:rPr dirty="0" sz="5000" spc="-30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dirty="0" sz="5000" spc="-55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5000" spc="-15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endParaRPr sz="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object 9"/>
          <p:cNvSpPr/>
          <p:nvPr/>
        </p:nvSpPr>
        <p:spPr>
          <a:xfrm>
            <a:off x="380999" y="2057395"/>
            <a:ext cx="8229583" cy="4343641"/>
          </a:xfrm>
          <a:prstGeom prst="rect"/>
          <a:blipFill>
            <a:blip xmlns:r="http://schemas.openxmlformats.org/officeDocument/2006/relationships" r:embed="rId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1048624" name="object 3"/>
            <p:cNvSpPr/>
            <p:nvPr/>
          </p:nvSpPr>
          <p:spPr>
            <a:xfrm>
              <a:off x="0" y="0"/>
              <a:ext cx="9143981" cy="6857986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0" y="0"/>
              <a:ext cx="9143981" cy="1027430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4400075" y="0"/>
              <a:ext cx="4743905" cy="600066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ah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ah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9" name="object 8"/>
          <p:cNvSpPr txBox="1">
            <a:spLocks noGrp="1"/>
          </p:cNvSpPr>
          <p:nvPr>
            <p:ph type="title"/>
          </p:nvPr>
        </p:nvSpPr>
        <p:spPr>
          <a:xfrm>
            <a:off x="304800" y="601032"/>
            <a:ext cx="8229600" cy="774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5">
                <a:latin typeface="Times New Roman" pitchFamily="18" charset="0"/>
                <a:cs typeface="Times New Roman" pitchFamily="18" charset="0"/>
              </a:rPr>
              <a:t>Top </a:t>
            </a:r>
            <a:r>
              <a:rPr dirty="0" sz="4400" spc="140">
                <a:latin typeface="Times New Roman" pitchFamily="18" charset="0"/>
                <a:cs typeface="Times New Roman" pitchFamily="18" charset="0"/>
              </a:rPr>
              <a:t>ten </a:t>
            </a:r>
            <a:r>
              <a:rPr dirty="0" sz="4400" spc="155">
                <a:latin typeface="Times New Roman" pitchFamily="18" charset="0"/>
                <a:cs typeface="Times New Roman" pitchFamily="18" charset="0"/>
              </a:rPr>
              <a:t>movies </a:t>
            </a:r>
            <a:r>
              <a:rPr dirty="0" sz="4400" spc="150">
                <a:latin typeface="Times New Roman" pitchFamily="18" charset="0"/>
                <a:cs typeface="Times New Roman" pitchFamily="18" charset="0"/>
              </a:rPr>
              <a:t>at </a:t>
            </a:r>
            <a:r>
              <a:rPr dirty="0" sz="4400" spc="16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4400" spc="90">
                <a:latin typeface="Times New Roman" pitchFamily="18" charset="0"/>
                <a:cs typeface="Times New Roman" pitchFamily="18" charset="0"/>
              </a:rPr>
              <a:t>box</a:t>
            </a:r>
            <a:r>
              <a:rPr dirty="0" sz="4400" spc="-31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4400" spc="195">
                <a:latin typeface="Times New Roman" pitchFamily="18" charset="0"/>
                <a:cs typeface="Times New Roman" pitchFamily="18" charset="0"/>
              </a:rPr>
              <a:t>oﬃce</a:t>
            </a:r>
          </a:p>
        </p:txBody>
      </p:sp>
      <p:sp>
        <p:nvSpPr>
          <p:cNvPr id="1048630" name="object 9"/>
          <p:cNvSpPr/>
          <p:nvPr/>
        </p:nvSpPr>
        <p:spPr>
          <a:xfrm>
            <a:off x="457199" y="1835796"/>
            <a:ext cx="7806684" cy="4389116"/>
          </a:xfrm>
          <a:prstGeom prst="rect"/>
          <a:blipFill>
            <a:blip xmlns:r="http://schemas.openxmlformats.org/officeDocument/2006/relationships" r:embed="rId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1048631" name="object 3"/>
            <p:cNvSpPr/>
            <p:nvPr/>
          </p:nvSpPr>
          <p:spPr>
            <a:xfrm>
              <a:off x="0" y="0"/>
              <a:ext cx="9143981" cy="6857986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2" name="object 4"/>
            <p:cNvSpPr/>
            <p:nvPr/>
          </p:nvSpPr>
          <p:spPr>
            <a:xfrm>
              <a:off x="0" y="0"/>
              <a:ext cx="9143981" cy="1027430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4400075" y="0"/>
              <a:ext cx="4743905" cy="600066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ah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ah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36" name="object 8"/>
          <p:cNvSpPr txBox="1">
            <a:spLocks noGrp="1"/>
          </p:cNvSpPr>
          <p:nvPr>
            <p:ph type="title"/>
          </p:nvPr>
        </p:nvSpPr>
        <p:spPr>
          <a:xfrm>
            <a:off x="533400" y="667966"/>
            <a:ext cx="8470901" cy="876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>
                <a:latin typeface="Times New Roman" pitchFamily="18" charset="0"/>
                <a:cs typeface="Times New Roman" pitchFamily="18" charset="0"/>
              </a:rPr>
              <a:t>Movie </a:t>
            </a:r>
            <a:r>
              <a:rPr dirty="0" spc="160">
                <a:latin typeface="Times New Roman" pitchFamily="18" charset="0"/>
                <a:cs typeface="Times New Roman" pitchFamily="18" charset="0"/>
              </a:rPr>
              <a:t>genre</a:t>
            </a:r>
            <a:r>
              <a:rPr dirty="0" spc="-9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pc="140">
                <a:latin typeface="Times New Roman" pitchFamily="18" charset="0"/>
                <a:cs typeface="Times New Roman" pitchFamily="18" charset="0"/>
              </a:rPr>
              <a:t>trend</a:t>
            </a:r>
          </a:p>
        </p:txBody>
      </p:sp>
      <p:sp>
        <p:nvSpPr>
          <p:cNvPr id="1048637" name="object 9"/>
          <p:cNvSpPr/>
          <p:nvPr/>
        </p:nvSpPr>
        <p:spPr>
          <a:xfrm>
            <a:off x="420336" y="1795796"/>
            <a:ext cx="8303308" cy="4668340"/>
          </a:xfrm>
          <a:prstGeom prst="rect"/>
          <a:blipFill>
            <a:blip xmlns:r="http://schemas.openxmlformats.org/officeDocument/2006/relationships" r:embed="rId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Visualisation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fontScale="95833" lnSpcReduction="20000"/>
          </a:bodyPr>
          <a:p>
            <a:pPr>
              <a:buNone/>
            </a:pP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The process of finding trends and correlations in our data by representing it pictorially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 is called Data Visualization. To perform data visualization in python, we can use various python data visualization modules such as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Plotly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etc</a:t>
            </a:r>
          </a:p>
          <a:p>
            <a:pPr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	In my project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iam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showing</a:t>
            </a:r>
          </a:p>
          <a:p>
            <a:pPr>
              <a:buFont typeface="Wingdings" pitchFamily="2" charset="2"/>
              <a:buChar char="Ø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release_year-inflation_adjusted_gross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Total Gross-Frequency, Inflation Adjusted Gross-Frequency</a:t>
            </a:r>
          </a:p>
          <a:p>
            <a:pPr>
              <a:buFont typeface="Wingdings" pitchFamily="2" charset="2"/>
              <a:buChar char="Ø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Genre-Revenue(Inflation Adjusted)</a:t>
            </a:r>
          </a:p>
          <a:p>
            <a:pPr>
              <a:buFont typeface="Wingdings" pitchFamily="2" charset="2"/>
              <a:buChar char="Ø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Trend Of Genre's By Release Month</a:t>
            </a:r>
          </a:p>
          <a:p>
            <a:pPr>
              <a:buFont typeface="Wingdings" pitchFamily="2" charset="2"/>
              <a:buChar char="Ø"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Linear Regression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			Is 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used to predict the value of a variable based on the value of another variable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. The variable you want to predict is called the dependent variable. The variable you are using to predict the other variable's value is called the independent variable.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		In my project, I want (action, adventure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102921757.36842175, 87475654.70909745)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92308" lnSpcReduction="10000"/>
          </a:bodyPr>
          <a:p>
            <a:pPr>
              <a:buNone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		The confidence intervals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the bootstrap method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the intercept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coefficient do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contain the value zero,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we have already seen that lower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upper bounds of both confidence intervals are positive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These tell us that it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likely that the adjusted gross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significantly correlated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the action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adventure genres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From the results of the bootstrap analysis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the trend plot we have done earlier, we could say that Disney movies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plots that fit into the action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adventure genre, according to our data, tend to do better 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terms of adjusted gross than other genres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Disney movies and Box Office Success.pptx</dc:title>
  <dc:creator>HD1901</dc:creator>
  <cp:lastModifiedBy>SRIRAM R</cp:lastModifiedBy>
  <dcterms:created xsi:type="dcterms:W3CDTF">2022-08-18T17:14:44Z</dcterms:created>
  <dcterms:modified xsi:type="dcterms:W3CDTF">2022-08-20T07:52:36Z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2022-08-19T00:00:00Z</vt:filetime>
  </property>
</Properties>
</file>