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  <a:srgbClr val="341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09AD-AD2E-48EB-8E5F-CEDBEFF4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37BBC-0797-4E70-9C1D-6E5F0213E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BE4FF-79BF-487B-9770-9C0FB0D4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4606-55E6-4E59-8634-310B2E043833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50573-791C-42B0-A735-E0A68F70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D854-E8C6-4B73-8D26-7B7DCBC1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E723-34B9-4248-A55E-7437CC65F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B41D-50AF-4ECE-866A-E3D31DA7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0C617-CA85-4354-9AA5-A244969C5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5773-48F3-45BB-B4CE-2F83AFB7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4606-55E6-4E59-8634-310B2E043833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859F-0798-4CCB-9BEC-A329A179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8A00-1756-4694-974C-C5E25103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E723-34B9-4248-A55E-7437CC65F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B940A-726A-4BFB-A2C8-FA85F9E19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55A09-A229-40CC-96D3-F9B65A8BA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BF541-4DE5-40D8-B2CF-C6A6C776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4606-55E6-4E59-8634-310B2E043833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2DE6-AF0D-4CE4-A082-36A7B357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A8A4-510F-4413-A0E9-060D3C20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E723-34B9-4248-A55E-7437CC65F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9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75DE-2FAC-4A46-8A91-ABF93318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3127-ED26-4A87-9BB2-3860F741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53B5-A230-4434-A8FF-6EEE03AE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4606-55E6-4E59-8634-310B2E043833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98B5D-5D28-4884-9CD7-CCB1718D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A347-5A0B-4002-BEBB-5978590D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E723-34B9-4248-A55E-7437CC65F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5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FA-6F67-4143-8701-ED16EC0A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C23BE-0D40-4EB0-B9FF-E8FE63787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C4847-BF3E-4C1A-B8BA-14808709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4606-55E6-4E59-8634-310B2E043833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EA65-DDA3-4E01-9EF1-12AEBD90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3AAE4-6937-416B-A84C-DDD52E78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E723-34B9-4248-A55E-7437CC65F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00CE-6427-43C4-815C-526A53AA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4C1F6-FA6C-444E-A1A9-DA6498F33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ED5A7-4138-4D3E-9901-AF730B3DF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03AD8-42B0-4969-88A5-76433DD0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4606-55E6-4E59-8634-310B2E043833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B67E4-D660-42F8-B52A-8B26DBAC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0F931-5171-4334-80A3-2AF372C8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E723-34B9-4248-A55E-7437CC65F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5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7010-F855-4CA2-95E7-DE8B2623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92346-070C-435E-AFF6-BC401174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B21EA-8FD6-455B-BC13-33A5E367C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4FCE0-F695-43A1-84C1-2C043E0E1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93C68-7BC7-4201-A40E-4E8E1E878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EFCCE-A43A-49DD-AE9E-F22E100F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4606-55E6-4E59-8634-310B2E043833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A8CE1-DBA5-490D-AB26-5E8261C2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E3D41-08DF-4533-A0DB-A3FC22D4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E723-34B9-4248-A55E-7437CC65F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8A17-69B6-4005-9AE9-A6AF3266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8581-1D54-48EC-AD2F-D386E561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4606-55E6-4E59-8634-310B2E043833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E76BE-C0A9-4BA4-ACED-B4AFE96E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132DB-902B-4D8F-A30F-D9947718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E723-34B9-4248-A55E-7437CC65F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79883-DEB2-4E00-AEB0-97658331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4606-55E6-4E59-8634-310B2E043833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FFD74-953B-420E-A1D2-420FA6E5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BB090-4BDC-4378-8239-3D72F386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E723-34B9-4248-A55E-7437CC65F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9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C989-410A-4F4D-85D7-1567C7FE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EF22-692E-4AAA-B6CA-6075FA92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33A9D-AAD5-4D36-8CCE-A3DEF4530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3CAEF-0AB1-485A-9B35-27D436C3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4606-55E6-4E59-8634-310B2E043833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D722E-5121-45B7-9ACB-6213E4E9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C7312-9177-4FFC-8FAD-4AF52DE7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E723-34B9-4248-A55E-7437CC65F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7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AEC3-9288-4B4F-BD2B-E0B7554D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B4CA4-0988-49BD-AE06-47307B53C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97D4C-A747-4794-97FF-845C4E152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247CC-4331-4720-A8B6-00370B20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4606-55E6-4E59-8634-310B2E043833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2ABD6-E8A4-426C-8DEA-BF24BFFD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2B7FB-DBBB-41E7-A91E-250B12DF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E723-34B9-4248-A55E-7437CC65F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B4BC3-B7B7-4C2A-BAF9-1F142C20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DFDE8-6C09-4E65-A9D6-2BFCBB930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F323-077A-4A16-AD0E-EE7743376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64606-55E6-4E59-8634-310B2E043833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5B81-7049-434F-8B45-F23B30D9C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34C1C-905D-47B0-84D1-6DD0B06D9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8E723-34B9-4248-A55E-7437CC65F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9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CC1DE7-20B9-4CC1-9C0B-CF03D6517131}"/>
              </a:ext>
            </a:extLst>
          </p:cNvPr>
          <p:cNvSpPr/>
          <p:nvPr/>
        </p:nvSpPr>
        <p:spPr>
          <a:xfrm>
            <a:off x="3212197" y="205847"/>
            <a:ext cx="576760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News Feed Ranking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5EDA0-AD56-4D18-8AE7-2259FB22555E}"/>
              </a:ext>
            </a:extLst>
          </p:cNvPr>
          <p:cNvSpPr txBox="1"/>
          <p:nvPr/>
        </p:nvSpPr>
        <p:spPr>
          <a:xfrm>
            <a:off x="435863" y="1114017"/>
            <a:ext cx="11320272" cy="120032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Now even though the main aim of the system is to generate the news feed for a user, some part of it also boils down to ranking the news feed item.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 real life they have complex logic to solve this issue. But as a novice system designer, perhaps I could use this thought process in an interview.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9CB21-DD7B-44A9-BBB3-A43445689C5F}"/>
              </a:ext>
            </a:extLst>
          </p:cNvPr>
          <p:cNvSpPr txBox="1"/>
          <p:nvPr/>
        </p:nvSpPr>
        <p:spPr>
          <a:xfrm>
            <a:off x="2514600" y="298094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09E92-5AE9-4938-96D4-671B6893F782}"/>
              </a:ext>
            </a:extLst>
          </p:cNvPr>
          <p:cNvSpPr txBox="1"/>
          <p:nvPr/>
        </p:nvSpPr>
        <p:spPr>
          <a:xfrm>
            <a:off x="435863" y="3253264"/>
            <a:ext cx="54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Friend</a:t>
            </a:r>
            <a:r>
              <a:rPr lang="en-US" dirty="0"/>
              <a:t> 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p0, p1, p2….p100</a:t>
            </a:r>
            <a:r>
              <a:rPr lang="en-US" dirty="0"/>
              <a:t>]  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p100……………….......…..p500</a:t>
            </a:r>
            <a:r>
              <a:rPr lang="en-US" dirty="0"/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449BC-D3A6-4258-9193-1285DF2378BD}"/>
              </a:ext>
            </a:extLst>
          </p:cNvPr>
          <p:cNvSpPr txBox="1"/>
          <p:nvPr/>
        </p:nvSpPr>
        <p:spPr>
          <a:xfrm>
            <a:off x="771083" y="3697284"/>
            <a:ext cx="452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News Feed </a:t>
            </a:r>
            <a:r>
              <a:rPr lang="en-US" dirty="0"/>
              <a:t>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p90…p100</a:t>
            </a:r>
            <a:r>
              <a:rPr lang="en-US" dirty="0"/>
              <a:t>] -----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NewsFeedEnd-</a:t>
            </a:r>
            <a:r>
              <a:rPr lang="en-US" dirty="0"/>
              <a:t>----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418E3E-1B63-4EC8-B743-A7E8C6877141}"/>
              </a:ext>
            </a:extLst>
          </p:cNvPr>
          <p:cNvCxnSpPr/>
          <p:nvPr/>
        </p:nvCxnSpPr>
        <p:spPr>
          <a:xfrm>
            <a:off x="2231136" y="3539835"/>
            <a:ext cx="219456" cy="2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076619-B1B1-4482-AC0F-16D6285A8991}"/>
              </a:ext>
            </a:extLst>
          </p:cNvPr>
          <p:cNvSpPr txBox="1"/>
          <p:nvPr/>
        </p:nvSpPr>
        <p:spPr>
          <a:xfrm>
            <a:off x="5213604" y="29324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A69C4C-CD34-49FC-ACF3-2CF01EB3D943}"/>
              </a:ext>
            </a:extLst>
          </p:cNvPr>
          <p:cNvCxnSpPr>
            <a:cxnSpLocks/>
          </p:cNvCxnSpPr>
          <p:nvPr/>
        </p:nvCxnSpPr>
        <p:spPr>
          <a:xfrm flipH="1">
            <a:off x="4736592" y="3628221"/>
            <a:ext cx="791136" cy="144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6C6EF0-CCE7-4226-9568-5F272EE3F75B}"/>
              </a:ext>
            </a:extLst>
          </p:cNvPr>
          <p:cNvSpPr txBox="1"/>
          <p:nvPr/>
        </p:nvSpPr>
        <p:spPr>
          <a:xfrm rot="17894356">
            <a:off x="4417923" y="4129639"/>
            <a:ext cx="13548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Since Last seen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Posts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DD1AB8-B452-4C95-95F4-06523BE2FBFE}"/>
              </a:ext>
            </a:extLst>
          </p:cNvPr>
          <p:cNvCxnSpPr>
            <a:cxnSpLocks/>
          </p:cNvCxnSpPr>
          <p:nvPr/>
        </p:nvCxnSpPr>
        <p:spPr>
          <a:xfrm>
            <a:off x="5527728" y="3634098"/>
            <a:ext cx="1017876" cy="143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806F37-4957-4D4A-B467-1590BABC6390}"/>
              </a:ext>
            </a:extLst>
          </p:cNvPr>
          <p:cNvSpPr txBox="1"/>
          <p:nvPr/>
        </p:nvSpPr>
        <p:spPr>
          <a:xfrm rot="3379570">
            <a:off x="5586864" y="4084730"/>
            <a:ext cx="8996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Recent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Posts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03B328-4F76-4428-8286-1ADF3825ACF5}"/>
              </a:ext>
            </a:extLst>
          </p:cNvPr>
          <p:cNvSpPr txBox="1"/>
          <p:nvPr/>
        </p:nvSpPr>
        <p:spPr>
          <a:xfrm>
            <a:off x="5862349" y="5082278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p490…p500</a:t>
            </a:r>
            <a:r>
              <a:rPr lang="en-US" dirty="0"/>
              <a:t>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3B8B8-9831-4DCD-BA3C-E2CAAEF63FA0}"/>
              </a:ext>
            </a:extLst>
          </p:cNvPr>
          <p:cNvSpPr/>
          <p:nvPr/>
        </p:nvSpPr>
        <p:spPr>
          <a:xfrm>
            <a:off x="3986900" y="5087492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p110…p120</a:t>
            </a:r>
            <a:r>
              <a:rPr lang="en-US" dirty="0"/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853C9C-4449-47A5-A268-B260A8676325}"/>
              </a:ext>
            </a:extLst>
          </p:cNvPr>
          <p:cNvSpPr txBox="1"/>
          <p:nvPr/>
        </p:nvSpPr>
        <p:spPr>
          <a:xfrm>
            <a:off x="435863" y="5082493"/>
            <a:ext cx="355103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Pro: </a:t>
            </a:r>
            <a:r>
              <a:rPr lang="en-US" sz="1200" dirty="0"/>
              <a:t>What if the user doesn’t post anything after P500. I’ll at least have more posts to populate my news feed.</a:t>
            </a:r>
          </a:p>
          <a:p>
            <a:r>
              <a:rPr lang="en-US" dirty="0"/>
              <a:t>Con</a:t>
            </a:r>
            <a:r>
              <a:rPr lang="en-US" sz="1200" dirty="0"/>
              <a:t>: But what if the user doesn’t post anything after p500 ?  And I am still grabbing their old stuff coz I haven’t seen it ? So I may grab stale data.</a:t>
            </a:r>
          </a:p>
          <a:p>
            <a:endParaRPr lang="en-US" sz="12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E7DF1CB-A6B2-4CF6-BB00-4F290EF25E0C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>
            <a:off x="4123922" y="5319802"/>
            <a:ext cx="441056" cy="71510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34A76A-F220-471A-8EC6-482940CC5DE4}"/>
              </a:ext>
            </a:extLst>
          </p:cNvPr>
          <p:cNvSpPr txBox="1"/>
          <p:nvPr/>
        </p:nvSpPr>
        <p:spPr>
          <a:xfrm>
            <a:off x="7292549" y="5072413"/>
            <a:ext cx="355103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Pro: </a:t>
            </a:r>
            <a:r>
              <a:rPr lang="en-US" sz="1200" dirty="0"/>
              <a:t>Logic is easy to implement. Plus this way we guarantee the latest posts.</a:t>
            </a:r>
          </a:p>
          <a:p>
            <a:r>
              <a:rPr lang="en-US" dirty="0"/>
              <a:t>Con</a:t>
            </a:r>
            <a:r>
              <a:rPr lang="en-US" sz="1200" dirty="0"/>
              <a:t>: But we may miss seeing some posts, so news feed won’t be consistent, is that ok?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388DDE8-ADB2-4202-9E07-9C154183A60B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6822128" y="5206931"/>
            <a:ext cx="225742" cy="715100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F6F4CF-62DF-4E46-9BE7-F9C819701BB1}"/>
              </a:ext>
            </a:extLst>
          </p:cNvPr>
          <p:cNvSpPr txBox="1"/>
          <p:nvPr/>
        </p:nvSpPr>
        <p:spPr>
          <a:xfrm>
            <a:off x="4332663" y="5897880"/>
            <a:ext cx="31573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So what do we value more ? </a:t>
            </a:r>
          </a:p>
          <a:p>
            <a:r>
              <a:rPr lang="en-US" sz="1400" dirty="0">
                <a:solidFill>
                  <a:srgbClr val="A365D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User sees </a:t>
            </a:r>
            <a:r>
              <a:rPr lang="en-US" sz="1400" b="1" dirty="0">
                <a:solidFill>
                  <a:srgbClr val="A365D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ALL</a:t>
            </a:r>
            <a:r>
              <a:rPr lang="en-US" sz="1400" dirty="0">
                <a:solidFill>
                  <a:srgbClr val="A365D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the posts of friends</a:t>
            </a:r>
            <a:r>
              <a:rPr lang="en-US" sz="1400" dirty="0">
                <a:solidFill>
                  <a:srgbClr val="7030A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, or</a:t>
            </a:r>
          </a:p>
          <a:p>
            <a:r>
              <a:rPr lang="en-US" sz="1400" dirty="0">
                <a:solidFill>
                  <a:srgbClr val="34164A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User sees all the </a:t>
            </a:r>
            <a:r>
              <a:rPr lang="en-US" sz="1400" b="1" dirty="0">
                <a:solidFill>
                  <a:srgbClr val="34164A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RECENT</a:t>
            </a:r>
            <a:r>
              <a:rPr lang="en-US" sz="1400" dirty="0">
                <a:solidFill>
                  <a:srgbClr val="34164A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posts of friends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7F60C7-D79F-43E2-813E-8C733657369E}"/>
              </a:ext>
            </a:extLst>
          </p:cNvPr>
          <p:cNvSpPr txBox="1"/>
          <p:nvPr/>
        </p:nvSpPr>
        <p:spPr>
          <a:xfrm>
            <a:off x="6395492" y="2347655"/>
            <a:ext cx="5516521" cy="1846659"/>
          </a:xfrm>
          <a:prstGeom prst="rect">
            <a:avLst/>
          </a:prstGeom>
          <a:gradFill flip="none" rotWithShape="1">
            <a:gsLst>
              <a:gs pos="0">
                <a:srgbClr val="A365D1">
                  <a:tint val="66000"/>
                  <a:satMod val="160000"/>
                </a:srgbClr>
              </a:gs>
              <a:gs pos="50000">
                <a:srgbClr val="A365D1">
                  <a:tint val="44500"/>
                  <a:satMod val="160000"/>
                </a:srgbClr>
              </a:gs>
              <a:gs pos="100000">
                <a:srgbClr val="A365D1">
                  <a:tint val="23500"/>
                  <a:satMod val="160000"/>
                </a:srgbClr>
              </a:gs>
            </a:gsLst>
            <a:lin ang="108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Explanation: </a:t>
            </a:r>
            <a:r>
              <a:rPr lang="en-US" sz="1200" dirty="0"/>
              <a:t>Imagine we have a friend who posts post p1 to p100 at time T1.</a:t>
            </a:r>
          </a:p>
          <a:p>
            <a:r>
              <a:rPr lang="en-US" sz="1200" dirty="0"/>
              <a:t>So while populating our news feed we grab the most recent posts from them that is p90 to p100.</a:t>
            </a:r>
          </a:p>
          <a:p>
            <a:r>
              <a:rPr lang="en-US" sz="1200" dirty="0"/>
              <a:t>Then we populate news feed with other items and our user after scrolling reaches the end of news feed at time T2.</a:t>
            </a:r>
          </a:p>
          <a:p>
            <a:r>
              <a:rPr lang="en-US" sz="1200" dirty="0"/>
              <a:t>From time T1 to T2 our friend has posted posts p100 to p500.</a:t>
            </a:r>
          </a:p>
          <a:p>
            <a:r>
              <a:rPr lang="en-US" sz="1200" dirty="0"/>
              <a:t>After reaching the end of news feed at T2 we have 2 options, either to grab post p110 to p120 or grab the most recent posts p490 to p500.</a:t>
            </a:r>
          </a:p>
          <a:p>
            <a:r>
              <a:rPr lang="en-US" sz="1200" dirty="0"/>
              <a:t>Below I discuss some pros and cons of both the approaches.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346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Khire</dc:creator>
  <cp:lastModifiedBy>Priyanka Khire</cp:lastModifiedBy>
  <cp:revision>6</cp:revision>
  <dcterms:created xsi:type="dcterms:W3CDTF">2019-08-14T00:07:16Z</dcterms:created>
  <dcterms:modified xsi:type="dcterms:W3CDTF">2019-08-14T05:33:46Z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prkhire@microsoft.com</vt:lpwstr>
  </property>
  <property fmtid="{D5CDD505-2E9C-101B-9397-08002B2CF9AE}" pid="5" name="MSIP_Label_f42aa342-8706-4288-bd11-ebb85995028c_SetDate">
    <vt:lpwstr>2019-08-14T05:33:06.5423887Z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f1c851d1-3d5c-4b2b-a05d-b9db3cf4eb8d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