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7"/>
  </p:notesMasterIdLst>
  <p:sldIdLst>
    <p:sldId id="256" r:id="rId2"/>
    <p:sldId id="257" r:id="rId3"/>
    <p:sldId id="259" r:id="rId4"/>
    <p:sldId id="261" r:id="rId5"/>
    <p:sldId id="262" r:id="rId6"/>
    <p:sldId id="263" r:id="rId7"/>
    <p:sldId id="269" r:id="rId8"/>
    <p:sldId id="270" r:id="rId9"/>
    <p:sldId id="271" r:id="rId10"/>
    <p:sldId id="268" r:id="rId11"/>
    <p:sldId id="272" r:id="rId12"/>
    <p:sldId id="273" r:id="rId13"/>
    <p:sldId id="274" r:id="rId14"/>
    <p:sldId id="277" r:id="rId15"/>
    <p:sldId id="276" r:id="rId16"/>
    <p:sldId id="278" r:id="rId17"/>
    <p:sldId id="275" r:id="rId18"/>
    <p:sldId id="282" r:id="rId19"/>
    <p:sldId id="283" r:id="rId20"/>
    <p:sldId id="284" r:id="rId21"/>
    <p:sldId id="285" r:id="rId22"/>
    <p:sldId id="286" r:id="rId23"/>
    <p:sldId id="287" r:id="rId24"/>
    <p:sldId id="279" r:id="rId25"/>
    <p:sldId id="280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38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FED947-D300-4CC4-8863-44BC1520F6CB}" type="datetimeFigureOut">
              <a:rPr lang="en-IN" smtClean="0"/>
              <a:t>16-11-2024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256E40-6428-4FD5-BCD2-D971122D97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8224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256E40-6428-4FD5-BCD2-D971122D979D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16586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82762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72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5F213-FFCA-4DE3-AE5D-5284CDE1FB15}" type="datetimeFigureOut">
              <a:rPr lang="en-IN" smtClean="0"/>
              <a:t>16-11-2024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1"/>
            </a:lvl1pPr>
          </a:lstStyle>
          <a:p>
            <a:fld id="{35787164-0451-49E1-B920-3676CCD990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9852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5F213-FFCA-4DE3-AE5D-5284CDE1FB15}" type="datetimeFigureOut">
              <a:rPr lang="en-IN" smtClean="0"/>
              <a:t>16-11-2024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87164-0451-49E1-B920-3676CCD990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2078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5F213-FFCA-4DE3-AE5D-5284CDE1FB15}" type="datetimeFigureOut">
              <a:rPr lang="en-IN" smtClean="0"/>
              <a:t>16-11-2024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87164-0451-49E1-B920-3676CCD990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6187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5F213-FFCA-4DE3-AE5D-5284CDE1FB15}" type="datetimeFigureOut">
              <a:rPr lang="en-IN" smtClean="0"/>
              <a:t>16-11-2024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87164-0451-49E1-B920-3676CCD990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7069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6C85F213-FFCA-4DE3-AE5D-5284CDE1FB15}" type="datetimeFigureOut">
              <a:rPr lang="en-IN" smtClean="0"/>
              <a:t>16-11-2024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endParaRPr lang="en-IN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35787164-0451-49E1-B920-3676CCD990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6943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5F213-FFCA-4DE3-AE5D-5284CDE1FB15}" type="datetimeFigureOut">
              <a:rPr lang="en-IN" smtClean="0"/>
              <a:t>16-11-2024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87164-0451-49E1-B920-3676CCD990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7511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5F213-FFCA-4DE3-AE5D-5284CDE1FB15}" type="datetimeFigureOut">
              <a:rPr lang="en-IN" smtClean="0"/>
              <a:t>16-11-2024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87164-0451-49E1-B920-3676CCD990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4393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5F213-FFCA-4DE3-AE5D-5284CDE1FB15}" type="datetimeFigureOut">
              <a:rPr lang="en-IN" smtClean="0"/>
              <a:t>16-11-2024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87164-0451-49E1-B920-3676CCD990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2400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5F213-FFCA-4DE3-AE5D-5284CDE1FB15}" type="datetimeFigureOut">
              <a:rPr lang="en-IN" smtClean="0"/>
              <a:t>16-11-2024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87164-0451-49E1-B920-3676CCD990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185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5F213-FFCA-4DE3-AE5D-5284CDE1FB15}" type="datetimeFigureOut">
              <a:rPr lang="en-IN" smtClean="0"/>
              <a:t>16-11-2024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87164-0451-49E1-B920-3676CCD990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8810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6C85F213-FFCA-4DE3-AE5D-5284CDE1FB15}" type="datetimeFigureOut">
              <a:rPr lang="en-IN" smtClean="0"/>
              <a:t>16-11-2024</a:t>
            </a:fld>
            <a:endParaRPr lang="en-IN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87164-0451-49E1-B920-3676CCD990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9647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6C85F213-FFCA-4DE3-AE5D-5284CDE1FB15}" type="datetimeFigureOut">
              <a:rPr lang="en-IN" smtClean="0"/>
              <a:t>16-11-2024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endParaRPr lang="en-IN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35787164-0451-49E1-B920-3676CCD990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2374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2"/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encedirect.com/science/article/pii/S2210539521001097" TargetMode="External"/><Relationship Id="rId2" Type="http://schemas.openxmlformats.org/officeDocument/2006/relationships/hyperlink" Target="https://www.sciencedirect.com/science/article/pii/S0969699723001540?casa_token=wBgDniOdVRUAAAAA:B0uNQZKMl89ANow-9_Gn9lrWq1IIqXr4j5H8JQ5JL8_8JgnlJN9y5rQ3AggKaQj5Onx69lO0C0A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geeksforgeeks.org/random-forest-classifier-using-scikit-learn/" TargetMode="External"/><Relationship Id="rId4" Type="http://schemas.openxmlformats.org/officeDocument/2006/relationships/hyperlink" Target="https://www.kaggle.com/datasets/teejmahal20/airline-passenger-satisfaction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teejmahal20/airline-passenger-satisfaction/data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93586-0291-8A7F-9EEC-1E06071FF4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8" y="1399033"/>
            <a:ext cx="9966960" cy="2877546"/>
          </a:xfrm>
        </p:spPr>
        <p:txBody>
          <a:bodyPr/>
          <a:lstStyle/>
          <a:p>
            <a:pPr algn="ctr"/>
            <a:r>
              <a:rPr lang="en-US" sz="6000" dirty="0"/>
              <a:t>DATA MINING PROJECT</a:t>
            </a:r>
            <a:br>
              <a:rPr lang="en-US" dirty="0"/>
            </a:br>
            <a:r>
              <a:rPr lang="en-IN" sz="3200" b="1" i="0" u="none" strike="noStrike" dirty="0">
                <a:solidFill>
                  <a:srgbClr val="0D0D0D"/>
                </a:solidFill>
                <a:effectLst/>
                <a:latin typeface="Imprint MT Shadow" panose="04020605060303030202" pitchFamily="82" charset="0"/>
              </a:rPr>
              <a:t>AIRLINES CUSTOMER SATISFACTION  SYSTEM</a:t>
            </a:r>
            <a:endParaRPr lang="en-IN" sz="3200" b="1" dirty="0">
              <a:latin typeface="Imprint MT Shadow" panose="04020605060303030202" pitchFamily="8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107664-3B62-90D1-7D34-E39C5AD589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4557229" cy="106984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PRIYANKA KUMARI(32)</a:t>
            </a:r>
          </a:p>
          <a:p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RIYA TYAGI(60)</a:t>
            </a:r>
            <a:endParaRPr lang="en-IN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6A9AB77-BF42-171D-CB82-402607D308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2015" y="196948"/>
            <a:ext cx="3324371" cy="1350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3863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graph&#10;&#10;Description automatically generated">
            <a:extLst>
              <a:ext uri="{FF2B5EF4-FFF2-40B4-BE49-F238E27FC236}">
                <a16:creationId xmlns:a16="http://schemas.microsoft.com/office/drawing/2014/main" id="{57747233-2299-DC84-7BF1-CE831492B1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57" y="0"/>
            <a:ext cx="6858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CF94980-D363-CEAA-28E5-F469628D2B43}"/>
              </a:ext>
            </a:extLst>
          </p:cNvPr>
          <p:cNvSpPr txBox="1"/>
          <p:nvPr/>
        </p:nvSpPr>
        <p:spPr>
          <a:xfrm>
            <a:off x="7250346" y="898425"/>
            <a:ext cx="4774363" cy="784830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Some other insights from the graph:</a:t>
            </a:r>
          </a:p>
          <a:p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Flight Distance</a:t>
            </a:r>
            <a:r>
              <a:rPr lang="en-US" dirty="0">
                <a:ea typeface="+mn-lt"/>
                <a:cs typeface="+mn-lt"/>
              </a:rPr>
              <a:t>: Longer flights correlate with higher dissatisfaction.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Inflight Wi-Fi Service</a:t>
            </a:r>
            <a:r>
              <a:rPr lang="en-US" dirty="0">
                <a:ea typeface="+mn-lt"/>
                <a:cs typeface="+mn-lt"/>
              </a:rPr>
              <a:t>: Poor Wi-Fi ratings lead to dissatisfaction.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Seat Comfort</a:t>
            </a:r>
            <a:r>
              <a:rPr lang="en-US" dirty="0">
                <a:ea typeface="+mn-lt"/>
                <a:cs typeface="+mn-lt"/>
              </a:rPr>
              <a:t>: Low seat comfort is a strong factor in dissatisfaction.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Food and Drink</a:t>
            </a:r>
            <a:r>
              <a:rPr lang="en-US" dirty="0">
                <a:ea typeface="+mn-lt"/>
                <a:cs typeface="+mn-lt"/>
              </a:rPr>
              <a:t>: Poor food ratings contribute to dissatisfaction.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Online Booking</a:t>
            </a:r>
            <a:r>
              <a:rPr lang="en-US" dirty="0">
                <a:ea typeface="+mn-lt"/>
                <a:cs typeface="+mn-lt"/>
              </a:rPr>
              <a:t>: Difficult booking processes increase dissatisfaction.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Inflight Entertainment</a:t>
            </a:r>
            <a:r>
              <a:rPr lang="en-US" dirty="0">
                <a:ea typeface="+mn-lt"/>
                <a:cs typeface="+mn-lt"/>
              </a:rPr>
              <a:t>: Limited entertainment options result in dissatisfaction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3029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EC413-BF1D-BAA7-E425-87D788580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7118" y="-318557"/>
            <a:ext cx="10058400" cy="1609344"/>
          </a:xfrm>
        </p:spPr>
        <p:txBody>
          <a:bodyPr>
            <a:normAutofit/>
          </a:bodyPr>
          <a:lstStyle/>
          <a:p>
            <a:r>
              <a:rPr lang="en-US" u="sng" dirty="0"/>
              <a:t>Feature</a:t>
            </a:r>
            <a:r>
              <a:rPr lang="en-US" b="0" u="sng" dirty="0">
                <a:latin typeface="Bookman Old Style"/>
              </a:rPr>
              <a:t> </a:t>
            </a:r>
            <a:r>
              <a:rPr lang="en-US" u="sng" dirty="0"/>
              <a:t>Engineering</a:t>
            </a:r>
            <a:r>
              <a:rPr lang="en-US" b="0" u="sng" dirty="0">
                <a:latin typeface="Bookman Old Style"/>
              </a:rPr>
              <a:t> 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CB6FAF-CB9B-A6E7-F23D-43DD1DC7EC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2605" y="854841"/>
            <a:ext cx="5452788" cy="588371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 Encoding Categorical Variables: Categorical features like 'Gender,' 'Customer Type',' Gender' and 'Satisfaction' were label-encoded for compatibility with machine learning models. </a:t>
            </a:r>
          </a:p>
          <a:p>
            <a:r>
              <a:rPr lang="en-US" dirty="0">
                <a:ea typeface="+mn-lt"/>
                <a:cs typeface="+mn-lt"/>
              </a:rPr>
              <a:t>Correlation Analysis: Pearson correlation was calculated to identify highly correlated features.</a:t>
            </a:r>
          </a:p>
          <a:p>
            <a:r>
              <a:rPr lang="en-US" b="1" dirty="0">
                <a:ea typeface="+mn-lt"/>
                <a:cs typeface="+mn-lt"/>
              </a:rPr>
              <a:t>Check-in Service and Inflight Service</a:t>
            </a:r>
            <a:r>
              <a:rPr lang="en-US" dirty="0">
                <a:ea typeface="+mn-lt"/>
                <a:cs typeface="+mn-lt"/>
              </a:rPr>
              <a:t>: High correlation; passengers who rate one highly tend to rate the other highly as well.</a:t>
            </a:r>
          </a:p>
          <a:p>
            <a:r>
              <a:rPr lang="en-US" b="1" dirty="0">
                <a:ea typeface="+mn-lt"/>
                <a:cs typeface="+mn-lt"/>
              </a:rPr>
              <a:t>Departure and Arrival Delays</a:t>
            </a:r>
            <a:r>
              <a:rPr lang="en-US" dirty="0">
                <a:ea typeface="+mn-lt"/>
                <a:cs typeface="+mn-lt"/>
              </a:rPr>
              <a:t>: High correlation; longer departure delays often lead to longer arrival delays.</a:t>
            </a:r>
            <a:endParaRPr lang="en-US" dirty="0"/>
          </a:p>
          <a:p>
            <a:endParaRPr lang="en-US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45DBB0-0472-28BA-8E32-09DB71938A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6609" y="1191855"/>
            <a:ext cx="5679330" cy="4474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43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EF0CB-727C-8432-49DB-7045B8ADF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0A2537-E6C7-7D34-4603-D43196F542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In this project we used 3 model to conduct a comparative study, aiming to analyze difference in accuracy. We assessed the models based on their accuracy, precision, recall score, f score. Models that we have used are:</a:t>
            </a:r>
          </a:p>
          <a:p>
            <a:r>
              <a:rPr lang="en-US" dirty="0"/>
              <a:t>Logistic Regression</a:t>
            </a:r>
          </a:p>
          <a:p>
            <a:r>
              <a:rPr lang="en-US" dirty="0"/>
              <a:t>Decision Tree</a:t>
            </a:r>
          </a:p>
          <a:p>
            <a:r>
              <a:rPr lang="en-US" dirty="0"/>
              <a:t>Random Forest</a:t>
            </a:r>
          </a:p>
        </p:txBody>
      </p:sp>
    </p:spTree>
    <p:extLst>
      <p:ext uri="{BB962C8B-B14F-4D97-AF65-F5344CB8AC3E}">
        <p14:creationId xmlns:p14="http://schemas.microsoft.com/office/powerpoint/2010/main" val="36367310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C6759-BA08-B25E-5D2F-635A0A2D6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dirty="0"/>
              <a:t>Logistic Regression</a:t>
            </a:r>
            <a:endParaRPr lang="en-US" dirty="0" err="1">
              <a:latin typeface="Century Gothic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3F0747-4458-BA4B-BA93-35DAEC5C33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4759452" cy="405079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1" dirty="0">
                <a:ea typeface="+mn-lt"/>
                <a:cs typeface="+mn-lt"/>
              </a:rPr>
              <a:t>Definition</a:t>
            </a:r>
            <a:r>
              <a:rPr lang="en-US" dirty="0">
                <a:ea typeface="+mn-lt"/>
                <a:cs typeface="+mn-lt"/>
              </a:rPr>
              <a:t>: Logistic Regression is a statistical model used for binary classification tasks, where the outcome can be one of two classes (e.g., satisfied vs. dissatisfied). </a:t>
            </a:r>
          </a:p>
          <a:p>
            <a:r>
              <a:rPr lang="en-US" dirty="0">
                <a:ea typeface="+mn-lt"/>
                <a:cs typeface="+mn-lt"/>
              </a:rPr>
              <a:t>Logistic Regression achieved an accuracy of 87.5%, indicating moderate success</a:t>
            </a:r>
          </a:p>
          <a:p>
            <a:endParaRPr lang="en-US" dirty="0"/>
          </a:p>
        </p:txBody>
      </p:sp>
      <p:pic>
        <p:nvPicPr>
          <p:cNvPr id="5" name="Picture 4" descr="A screenshot of a graph&#10;&#10;Description automatically generated">
            <a:extLst>
              <a:ext uri="{FF2B5EF4-FFF2-40B4-BE49-F238E27FC236}">
                <a16:creationId xmlns:a16="http://schemas.microsoft.com/office/drawing/2014/main" id="{1614471E-E947-42CF-791A-0538C969746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-227" t="-1177" r="682" b="7294"/>
          <a:stretch/>
        </p:blipFill>
        <p:spPr>
          <a:xfrm>
            <a:off x="6670684" y="1643778"/>
            <a:ext cx="4966684" cy="4528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7812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C6759-BA08-B25E-5D2F-635A0A2D6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dirty="0">
                <a:latin typeface="Century Gothic"/>
              </a:rPr>
              <a:t>Decision Tree</a:t>
            </a:r>
            <a:endParaRPr lang="en-US" dirty="0" err="1">
              <a:latin typeface="Century Gothic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3F0747-4458-BA4B-BA93-35DAEC5C33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876" y="1821022"/>
            <a:ext cx="7431452" cy="435117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ea typeface="+mn-lt"/>
                <a:cs typeface="+mn-lt"/>
              </a:rPr>
              <a:t>Definition</a:t>
            </a:r>
            <a:r>
              <a:rPr lang="en-US" dirty="0">
                <a:ea typeface="+mn-lt"/>
                <a:cs typeface="+mn-lt"/>
              </a:rPr>
              <a:t>: A Decision Tree is a non-linear model that splits data into subsets based on feature values to make predictions. Each split, represented by a node, is chosen to maximize information gain or minimize impurity (e.g., using Gini or entropy). This process continues until it reaches a predefined depth or pure classification in each subset.</a:t>
            </a:r>
          </a:p>
          <a:p>
            <a:r>
              <a:rPr lang="en-US" dirty="0">
                <a:ea typeface="+mn-lt"/>
                <a:cs typeface="+mn-lt"/>
              </a:rPr>
              <a:t>The Decision Tree model achieved an accuracy of 94.9%, a substantial improvement over Logistic Regression. This high accuracy suggests that non-linear relationships between features, such as combinations of flight class, loyalty, and service ratings, significantly influence satisfaction.</a:t>
            </a:r>
          </a:p>
          <a:p>
            <a:endParaRPr lang="en-US" dirty="0"/>
          </a:p>
        </p:txBody>
      </p:sp>
      <p:pic>
        <p:nvPicPr>
          <p:cNvPr id="4" name="Picture 3" descr="A screenshot of a graph&#10;&#10;Description automatically generated">
            <a:extLst>
              <a:ext uri="{FF2B5EF4-FFF2-40B4-BE49-F238E27FC236}">
                <a16:creationId xmlns:a16="http://schemas.microsoft.com/office/drawing/2014/main" id="{1257EED5-3B15-E05B-BF92-009B77B9B7D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965" r="6863" b="7246"/>
          <a:stretch/>
        </p:blipFill>
        <p:spPr>
          <a:xfrm>
            <a:off x="8007803" y="1280879"/>
            <a:ext cx="4132170" cy="4006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1920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78BA6964-249A-42B6-A349-426A774A1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4527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3F0747-4458-BA4B-BA93-35DAEC5C33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279" y="2121408"/>
            <a:ext cx="6743845" cy="405079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800">
                <a:ea typeface="+mn-lt"/>
                <a:cs typeface="+mn-lt"/>
              </a:rPr>
              <a:t>The Decision Tree’s feature importance scores highlight Online Boarding, Inflight Wi-Fi Service, and Type of Travel customer type, and entertainment are the features that most significantly influence customer satisfaction. Therefore, the company should pay attention to these factors.</a:t>
            </a:r>
          </a:p>
          <a:p>
            <a:endParaRPr lang="en-US" sz="1800">
              <a:ea typeface="+mn-lt"/>
              <a:cs typeface="+mn-lt"/>
            </a:endParaRPr>
          </a:p>
        </p:txBody>
      </p:sp>
      <p:pic>
        <p:nvPicPr>
          <p:cNvPr id="4" name="Picture 3" descr="A graph with blue bars&#10;&#10;Description automatically generated">
            <a:extLst>
              <a:ext uri="{FF2B5EF4-FFF2-40B4-BE49-F238E27FC236}">
                <a16:creationId xmlns:a16="http://schemas.microsoft.com/office/drawing/2014/main" id="{2D3EA14E-B9B3-7AEA-2000-2535316B24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3460" y="1366010"/>
            <a:ext cx="3369177" cy="382861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BD0B695D-00F7-4E5A-8137-9A25014B6E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C0F04FA-7C78-4947-8588-A6CF8DA1EB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1D67843-2635-4E72-B61A-4202F9E17F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5" name="Slide Number Placeholder 6">
            <a:extLst>
              <a:ext uri="{FF2B5EF4-FFF2-40B4-BE49-F238E27FC236}">
                <a16:creationId xmlns:a16="http://schemas.microsoft.com/office/drawing/2014/main" id="{4FF3ABA2-C942-48D8-87FE-7625DE11FF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20181" y="6272783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b="1" kern="1200">
                <a:solidFill>
                  <a:srgbClr val="FFFFFF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5760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C6759-BA08-B25E-5D2F-635A0A2D6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875" y="216902"/>
            <a:ext cx="10058400" cy="1609344"/>
          </a:xfrm>
        </p:spPr>
        <p:txBody>
          <a:bodyPr>
            <a:normAutofit/>
          </a:bodyPr>
          <a:lstStyle/>
          <a:p>
            <a:r>
              <a:rPr lang="en-US" dirty="0">
                <a:latin typeface="Century Gothic"/>
              </a:rPr>
              <a:t>Random Forest</a:t>
            </a:r>
            <a:endParaRPr lang="en-US" dirty="0" err="1">
              <a:latin typeface="Century Gothic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3F0747-4458-BA4B-BA93-35DAEC5C33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876" y="1821022"/>
            <a:ext cx="7431452" cy="435117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b="1" dirty="0">
                <a:ea typeface="+mn-lt"/>
                <a:cs typeface="+mn-lt"/>
              </a:rPr>
              <a:t>Definition</a:t>
            </a:r>
            <a:r>
              <a:rPr lang="en-US" dirty="0">
                <a:ea typeface="+mn-lt"/>
                <a:cs typeface="+mn-lt"/>
              </a:rPr>
              <a:t>: Random Forest is an ensemble learning method that constructs multiple </a:t>
            </a:r>
            <a:r>
              <a:rPr lang="en-US" dirty="0" err="1">
                <a:ea typeface="+mn-lt"/>
                <a:cs typeface="+mn-lt"/>
              </a:rPr>
              <a:t>decisiontrees</a:t>
            </a:r>
            <a:r>
              <a:rPr lang="en-US" dirty="0">
                <a:ea typeface="+mn-lt"/>
                <a:cs typeface="+mn-lt"/>
              </a:rPr>
              <a:t> during training. Each tree in the forest is trained on a random subset of the training data and </a:t>
            </a:r>
            <a:r>
              <a:rPr lang="en-US" dirty="0" err="1">
                <a:ea typeface="+mn-lt"/>
                <a:cs typeface="+mn-lt"/>
              </a:rPr>
              <a:t>arandom</a:t>
            </a:r>
            <a:r>
              <a:rPr lang="en-US" dirty="0">
                <a:ea typeface="+mn-lt"/>
                <a:cs typeface="+mn-lt"/>
              </a:rPr>
              <a:t> subset of the features.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During prediction, each tree in the forest independently makes a prediction, and </a:t>
            </a:r>
            <a:r>
              <a:rPr lang="en-US" dirty="0" err="1">
                <a:ea typeface="+mn-lt"/>
                <a:cs typeface="+mn-lt"/>
              </a:rPr>
              <a:t>thefinal</a:t>
            </a:r>
            <a:r>
              <a:rPr lang="en-US" dirty="0">
                <a:ea typeface="+mn-lt"/>
                <a:cs typeface="+mn-lt"/>
              </a:rPr>
              <a:t> prediction is determined by aggregating the predictions of all trees.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Random Forest is robust to overfitting and tends to generalize well to unseen </a:t>
            </a:r>
            <a:r>
              <a:rPr lang="en-US" dirty="0" err="1">
                <a:ea typeface="+mn-lt"/>
                <a:cs typeface="+mn-lt"/>
              </a:rPr>
              <a:t>datadue</a:t>
            </a:r>
            <a:r>
              <a:rPr lang="en-US" dirty="0">
                <a:ea typeface="+mn-lt"/>
                <a:cs typeface="+mn-lt"/>
              </a:rPr>
              <a:t> to the diversity of trees in the forest and the randomness introduced </a:t>
            </a:r>
            <a:r>
              <a:rPr lang="en-US" dirty="0" err="1">
                <a:ea typeface="+mn-lt"/>
                <a:cs typeface="+mn-lt"/>
              </a:rPr>
              <a:t>duringtraining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Random Forest achieved the highest accuracy of 96.2%, indicating its strength in capturing the intricate patterns within the dataset. </a:t>
            </a:r>
          </a:p>
          <a:p>
            <a:endParaRPr lang="en-US" dirty="0"/>
          </a:p>
        </p:txBody>
      </p:sp>
      <p:pic>
        <p:nvPicPr>
          <p:cNvPr id="5" name="Picture 4" descr="A screenshot of a graph&#10;&#10;Description automatically generated">
            <a:extLst>
              <a:ext uri="{FF2B5EF4-FFF2-40B4-BE49-F238E27FC236}">
                <a16:creationId xmlns:a16="http://schemas.microsoft.com/office/drawing/2014/main" id="{2E035016-5E42-6D40-77F2-D680563D9B6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-17" t="812" r="357" b="7437"/>
          <a:stretch/>
        </p:blipFill>
        <p:spPr>
          <a:xfrm>
            <a:off x="8009235" y="1287235"/>
            <a:ext cx="4166439" cy="4119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4356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C6759-BA08-B25E-5D2F-635A0A2D6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362" y="321346"/>
            <a:ext cx="10058400" cy="1609344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rgbClr val="0D0D0D"/>
                </a:solidFill>
                <a:latin typeface="Times New Roman"/>
                <a:cs typeface="Times New Roman"/>
              </a:rPr>
              <a:t>Results</a:t>
            </a:r>
            <a:endParaRPr lang="en-US" sz="6000" dirty="0"/>
          </a:p>
        </p:txBody>
      </p:sp>
      <p:pic>
        <p:nvPicPr>
          <p:cNvPr id="4" name="Content Placeholder 3" descr="A graph showing different colored squares&#10;&#10;Description automatically generated">
            <a:extLst>
              <a:ext uri="{FF2B5EF4-FFF2-40B4-BE49-F238E27FC236}">
                <a16:creationId xmlns:a16="http://schemas.microsoft.com/office/drawing/2014/main" id="{7F2A77DA-1075-61B6-8FF3-4D4B00EBC7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94609" y="785435"/>
            <a:ext cx="6250716" cy="3061312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FF4E9D6-7F1F-36A5-8D4D-C93C51AFC051}"/>
              </a:ext>
            </a:extLst>
          </p:cNvPr>
          <p:cNvSpPr txBox="1"/>
          <p:nvPr/>
        </p:nvSpPr>
        <p:spPr>
          <a:xfrm>
            <a:off x="585107" y="1959428"/>
            <a:ext cx="3891642" cy="32932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82880" indent="-182880" defTabSz="914400">
              <a:lnSpc>
                <a:spcPct val="90000"/>
              </a:lnSpc>
              <a:spcBef>
                <a:spcPts val="1200"/>
              </a:spcBef>
              <a:buClr>
                <a:schemeClr val="accent2"/>
              </a:buClr>
              <a:buSzPct val="85000"/>
              <a:buFont typeface="Wingdings" pitchFamily="2" charset="2"/>
              <a:buChar char="§"/>
            </a:pPr>
            <a:r>
              <a:rPr lang="en-US" sz="2000" dirty="0">
                <a:ea typeface="+mn-lt"/>
                <a:cs typeface="+mn-lt"/>
              </a:rPr>
              <a:t>1.The experimental results highlight Random Forest as the most accurate and reliable model for predicting airline customer satisfaction in this dataset.</a:t>
            </a:r>
          </a:p>
          <a:p>
            <a:pPr marL="182880" indent="-182880" defTabSz="914400">
              <a:lnSpc>
                <a:spcPct val="90000"/>
              </a:lnSpc>
              <a:spcBef>
                <a:spcPts val="1200"/>
              </a:spcBef>
              <a:buClr>
                <a:schemeClr val="accent2"/>
              </a:buClr>
              <a:buSzPct val="85000"/>
              <a:buFont typeface="Wingdings" pitchFamily="2" charset="2"/>
              <a:buChar char="§"/>
            </a:pPr>
            <a:r>
              <a:rPr lang="en-US" sz="2000" dirty="0">
                <a:ea typeface="+mn-lt"/>
                <a:cs typeface="+mn-lt"/>
              </a:rPr>
              <a:t> 2.The Decision Tree model provides comparable insights with added interpretability, making it useful for feature analysis.</a:t>
            </a:r>
            <a:endParaRPr lang="en-US" sz="2000">
              <a:ea typeface="+mn-lt"/>
              <a:cs typeface="+mn-lt"/>
            </a:endParaRPr>
          </a:p>
        </p:txBody>
      </p:sp>
      <p:pic>
        <p:nvPicPr>
          <p:cNvPr id="6" name="Picture 5" descr="A table with numbers and symbols&#10;&#10;Description automatically generated">
            <a:extLst>
              <a:ext uri="{FF2B5EF4-FFF2-40B4-BE49-F238E27FC236}">
                <a16:creationId xmlns:a16="http://schemas.microsoft.com/office/drawing/2014/main" id="{29203EDC-89FD-5D60-D11B-7433408953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8312" y="4018189"/>
            <a:ext cx="6247113" cy="1655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7599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C02960-A9BA-3499-98D8-D808EC8A06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02A63-B2BB-1C4D-37F6-666D012D1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153" y="484632"/>
            <a:ext cx="10058400" cy="1609344"/>
          </a:xfrm>
        </p:spPr>
        <p:txBody>
          <a:bodyPr>
            <a:noAutofit/>
          </a:bodyPr>
          <a:lstStyle/>
          <a:p>
            <a:r>
              <a:rPr lang="en-US" sz="2400" u="sng" dirty="0">
                <a:latin typeface="Century Gothic"/>
              </a:rPr>
              <a:t>Summary of Paper 1</a:t>
            </a:r>
            <a:r>
              <a:rPr lang="en-US" sz="2400" dirty="0">
                <a:latin typeface="Century Gothic"/>
              </a:rPr>
              <a:t>-The adverse impact of flight delays on passenger satisfaction: An innovative prediction model utilizing​</a:t>
            </a:r>
            <a:br>
              <a:rPr lang="en-US" sz="2400" dirty="0">
                <a:latin typeface="Century Gothic"/>
              </a:rPr>
            </a:br>
            <a:r>
              <a:rPr lang="en-US" sz="2400" dirty="0">
                <a:latin typeface="Century Gothic"/>
              </a:rPr>
              <a:t>wide &amp; deep learning​</a:t>
            </a:r>
            <a:endParaRPr lang="en-IN" sz="2400" dirty="0">
              <a:latin typeface="Century Gothic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1D999-B3EE-21A6-D34E-22FD52BEA3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153" y="2093976"/>
            <a:ext cx="10058400" cy="4562572"/>
          </a:xfrm>
        </p:spPr>
        <p:txBody>
          <a:bodyPr>
            <a:normAutofit fontScale="92500" lnSpcReduction="20000"/>
          </a:bodyPr>
          <a:lstStyle/>
          <a:p>
            <a:pPr marL="144000" algn="l" rtl="0" fontAlgn="base">
              <a:lnSpc>
                <a:spcPct val="100000"/>
              </a:lnSpc>
              <a:spcBef>
                <a:spcPts val="600"/>
              </a:spcBef>
            </a:pPr>
            <a:r>
              <a:rPr lang="en-US" sz="2200" b="1" i="0" u="none" strike="noStrike" dirty="0">
                <a:solidFill>
                  <a:srgbClr val="0D0D0D"/>
                </a:solidFill>
                <a:effectLst/>
              </a:rPr>
              <a:t>Methodology: </a:t>
            </a:r>
          </a:p>
          <a:p>
            <a:pPr marL="144000" algn="l" rtl="0" fontAlgn="base">
              <a:lnSpc>
                <a:spcPct val="100000"/>
              </a:lnSpc>
              <a:spcBef>
                <a:spcPts val="600"/>
              </a:spcBef>
            </a:pPr>
            <a:r>
              <a:rPr lang="en-US" sz="1800" b="0" i="0" u="none" strike="noStrike" dirty="0">
                <a:solidFill>
                  <a:srgbClr val="0D0D0D"/>
                </a:solidFill>
                <a:effectLst/>
              </a:rPr>
              <a:t>Through an examination of the interplay between </a:t>
            </a:r>
            <a:r>
              <a:rPr lang="en-US" sz="1800" b="1" i="0" u="none" strike="noStrike" dirty="0">
                <a:solidFill>
                  <a:srgbClr val="0D0D0D"/>
                </a:solidFill>
                <a:effectLst/>
              </a:rPr>
              <a:t>individual in-flight services </a:t>
            </a:r>
            <a:r>
              <a:rPr lang="en-US" sz="1800" b="0" i="0" u="none" strike="noStrike" dirty="0">
                <a:solidFill>
                  <a:srgbClr val="0D0D0D"/>
                </a:solidFill>
                <a:effectLst/>
              </a:rPr>
              <a:t>and </a:t>
            </a:r>
            <a:r>
              <a:rPr lang="en-US" sz="1800" b="1" i="0" u="none" strike="noStrike" dirty="0">
                <a:solidFill>
                  <a:srgbClr val="0D0D0D"/>
                </a:solidFill>
                <a:effectLst/>
              </a:rPr>
              <a:t>passenger characteristics </a:t>
            </a:r>
            <a:r>
              <a:rPr lang="en-US" sz="1800" b="0" i="0" u="none" strike="noStrike" dirty="0">
                <a:solidFill>
                  <a:srgbClr val="0D0D0D"/>
                </a:solidFill>
                <a:effectLst/>
              </a:rPr>
              <a:t>utilizing </a:t>
            </a:r>
            <a:r>
              <a:rPr lang="en-US" sz="1800" b="0" i="0" dirty="0">
                <a:solidFill>
                  <a:srgbClr val="0D0D0D"/>
                </a:solidFill>
                <a:effectLst/>
              </a:rPr>
              <a:t>the Pearson correlation coefficient </a:t>
            </a:r>
            <a:r>
              <a:rPr lang="en-US" sz="1800" b="0" i="0" u="none" strike="noStrike" dirty="0">
                <a:solidFill>
                  <a:srgbClr val="0D0D0D"/>
                </a:solidFill>
                <a:effectLst/>
              </a:rPr>
              <a:t>and </a:t>
            </a:r>
            <a:r>
              <a:rPr lang="en-US" sz="1800" b="0" i="0" dirty="0">
                <a:solidFill>
                  <a:srgbClr val="0D0D0D"/>
                </a:solidFill>
                <a:effectLst/>
              </a:rPr>
              <a:t>PCA-K-means clustering methods</a:t>
            </a:r>
            <a:r>
              <a:rPr lang="en-US" sz="1800" b="0" i="0" u="none" strike="noStrike" dirty="0">
                <a:solidFill>
                  <a:srgbClr val="0D0D0D"/>
                </a:solidFill>
                <a:effectLst/>
              </a:rPr>
              <a:t>. From this analysis, a novel satisfaction prediction model is introduced, leveraging the Wide &amp; Deep learning algorithm(jointly trains wide linear models and deep neural networks to combine the benefits of memorization and generalization for real-world recommender system).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​</a:t>
            </a:r>
            <a:endParaRPr lang="en-US" b="0" i="0" dirty="0">
              <a:solidFill>
                <a:srgbClr val="000000"/>
              </a:solidFill>
              <a:effectLst/>
            </a:endParaRPr>
          </a:p>
          <a:p>
            <a:pPr marL="144000" algn="l" rtl="0" fontAlgn="base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sz="1800" b="1" i="0" u="none" strike="noStrike" dirty="0">
                <a:solidFill>
                  <a:srgbClr val="0D0D0D"/>
                </a:solidFill>
                <a:effectLst/>
              </a:rPr>
              <a:t>Pearson Correlation Analysis:</a:t>
            </a:r>
            <a:r>
              <a:rPr lang="en-US" sz="1800" b="0" i="0" u="none" strike="noStrike" dirty="0">
                <a:solidFill>
                  <a:srgbClr val="0D0D0D"/>
                </a:solidFill>
                <a:effectLst/>
              </a:rPr>
              <a:t>Using heat maps, the correlation between 23 features in the dataset was visualized. The analysis revealed significant correlations, indicating interdependencies among attributes. For example, </a:t>
            </a:r>
            <a:r>
              <a:rPr lang="en-US" sz="1800" b="0" i="0" dirty="0">
                <a:solidFill>
                  <a:srgbClr val="0D0D0D"/>
                </a:solidFill>
                <a:effectLst/>
              </a:rPr>
              <a:t>a strong negative correlation was observed between trip type and cabin class</a:t>
            </a:r>
            <a:r>
              <a:rPr lang="en-US" sz="1800" b="0" i="0" u="none" strike="noStrike" dirty="0">
                <a:solidFill>
                  <a:srgbClr val="0D0D0D"/>
                </a:solidFill>
                <a:effectLst/>
              </a:rPr>
              <a:t>, suggesting that business travelers tend to choose higher-class accommodations. Further, </a:t>
            </a:r>
            <a:r>
              <a:rPr lang="en-US" sz="1800" b="0" i="0" dirty="0">
                <a:solidFill>
                  <a:srgbClr val="0D0D0D"/>
                </a:solidFill>
                <a:effectLst/>
              </a:rPr>
              <a:t>a positive correlation was identified between inflight Wi-Fi service and ease of online booking</a:t>
            </a:r>
            <a:r>
              <a:rPr lang="en-US" sz="1800" b="0" i="0" u="none" strike="noStrike" dirty="0">
                <a:solidFill>
                  <a:srgbClr val="0D0D0D"/>
                </a:solidFill>
                <a:effectLst/>
              </a:rPr>
              <a:t>, indicating that better Wi-Fi enhances the booking experience. Understanding these relationships is crucial for developing an effective satisfaction </a:t>
            </a:r>
            <a:r>
              <a:rPr lang="en-IN" sz="1800" b="0" i="0" u="none" strike="noStrike" dirty="0">
                <a:solidFill>
                  <a:srgbClr val="0D0D0D"/>
                </a:solidFill>
                <a:effectLst/>
              </a:rPr>
              <a:t>prediction model.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​</a:t>
            </a:r>
            <a:endParaRPr lang="en-US" b="0" i="0" dirty="0">
              <a:solidFill>
                <a:srgbClr val="000000"/>
              </a:solidFill>
              <a:effectLst/>
            </a:endParaRPr>
          </a:p>
          <a:p>
            <a:pPr marL="144000" algn="l" rtl="0" fontAlgn="base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sz="1800" b="1" i="0" u="none" strike="noStrike" dirty="0">
                <a:solidFill>
                  <a:srgbClr val="0D0D0D"/>
                </a:solidFill>
                <a:effectLst/>
              </a:rPr>
              <a:t>Passenger Characteristics Analysis:</a:t>
            </a:r>
            <a:r>
              <a:rPr lang="en-US" sz="1800" b="0" i="0" u="none" strike="noStrike" dirty="0">
                <a:solidFill>
                  <a:srgbClr val="0D0D0D"/>
                </a:solidFill>
                <a:effectLst/>
              </a:rPr>
              <a:t>Recognizing the varied impacts of individual passenger characteristics on satisfaction, the study employed Principal Component Analysis (PCA) combined with K-means clustering to analyze passenger data. This approach identified key variables while </a:t>
            </a:r>
            <a:r>
              <a:rPr lang="en-IN" sz="1800" b="0" i="0" u="none" strike="noStrike" dirty="0">
                <a:solidFill>
                  <a:srgbClr val="0D0D0D"/>
                </a:solidFill>
                <a:effectLst/>
              </a:rPr>
              <a:t>simplifying data visualization.</a:t>
            </a:r>
            <a:r>
              <a:rPr lang="en-IN" sz="1800" b="0" i="0" dirty="0">
                <a:solidFill>
                  <a:srgbClr val="000000"/>
                </a:solidFill>
                <a:effectLst/>
              </a:rPr>
              <a:t>​</a:t>
            </a:r>
            <a:endParaRPr lang="en-IN" b="0" i="0" dirty="0">
              <a:solidFill>
                <a:srgbClr val="000000"/>
              </a:solidFill>
              <a:effectLst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47648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53AA47-B9C9-6D23-B2CF-9E249FED78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EB618C-716D-FB8D-9BD6-1B315BAAF9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080" y="425430"/>
            <a:ext cx="11015316" cy="5343773"/>
          </a:xfrm>
        </p:spPr>
        <p:txBody>
          <a:bodyPr>
            <a:normAutofit/>
          </a:bodyPr>
          <a:lstStyle/>
          <a:p>
            <a:pPr algn="l" rtl="0" fontAlgn="base">
              <a:lnSpc>
                <a:spcPts val="1575"/>
              </a:lnSpc>
            </a:pPr>
            <a:r>
              <a:rPr lang="en-US" sz="1800" b="0" i="0" u="none" strike="noStrike" dirty="0">
                <a:solidFill>
                  <a:srgbClr val="0D0D0D"/>
                </a:solidFill>
                <a:effectLst/>
              </a:rPr>
              <a:t>The clustering results categorized passengers into four distinct types, highlighting the relationship between passenger characteristics and satisfaction outcomes: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​</a:t>
            </a:r>
            <a:endParaRPr lang="en-US" sz="1600" b="0" i="0" dirty="0">
              <a:solidFill>
                <a:srgbClr val="000000"/>
              </a:solidFill>
              <a:effectLst/>
            </a:endParaRPr>
          </a:p>
          <a:p>
            <a:pPr algn="l" rtl="0" fontAlgn="base">
              <a:lnSpc>
                <a:spcPts val="1575"/>
              </a:lnSpc>
            </a:pPr>
            <a:r>
              <a:rPr lang="en-US" sz="1800" b="0" i="0" u="none" strike="noStrike" dirty="0">
                <a:solidFill>
                  <a:srgbClr val="0D0D0D"/>
                </a:solidFill>
                <a:effectLst/>
              </a:rPr>
              <a:t>● </a:t>
            </a:r>
            <a:r>
              <a:rPr lang="en-US" sz="1800" b="1" i="0" u="none" strike="noStrike" dirty="0">
                <a:solidFill>
                  <a:srgbClr val="0D0D0D"/>
                </a:solidFill>
                <a:effectLst/>
              </a:rPr>
              <a:t>Category A</a:t>
            </a:r>
            <a:r>
              <a:rPr lang="en-US" sz="1800" b="0" i="0" u="none" strike="noStrike" dirty="0">
                <a:solidFill>
                  <a:srgbClr val="0D0D0D"/>
                </a:solidFill>
                <a:effectLst/>
              </a:rPr>
              <a:t>: Predominantly youth, high satisfaction for inflight entertainment and cleanliness, but lower scores for online boarding and seat comfort.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​</a:t>
            </a:r>
            <a:endParaRPr lang="en-US" sz="1600" b="0" i="0" dirty="0">
              <a:solidFill>
                <a:srgbClr val="000000"/>
              </a:solidFill>
              <a:effectLst/>
            </a:endParaRPr>
          </a:p>
          <a:p>
            <a:pPr algn="l" rtl="0" fontAlgn="base">
              <a:lnSpc>
                <a:spcPts val="1575"/>
              </a:lnSpc>
            </a:pPr>
            <a:r>
              <a:rPr lang="en-US" sz="1800" b="0" i="0" u="none" strike="noStrike" dirty="0">
                <a:solidFill>
                  <a:srgbClr val="0D0D0D"/>
                </a:solidFill>
                <a:effectLst/>
              </a:rPr>
              <a:t>● </a:t>
            </a:r>
            <a:r>
              <a:rPr lang="en-US" sz="1800" b="1" i="0" u="none" strike="noStrike" dirty="0">
                <a:solidFill>
                  <a:srgbClr val="0D0D0D"/>
                </a:solidFill>
                <a:effectLst/>
              </a:rPr>
              <a:t>Category B</a:t>
            </a:r>
            <a:r>
              <a:rPr lang="en-US" sz="1800" b="0" i="0" u="none" strike="noStrike" dirty="0">
                <a:solidFill>
                  <a:srgbClr val="0D0D0D"/>
                </a:solidFill>
                <a:effectLst/>
              </a:rPr>
              <a:t>: Middle-aged and elderly, moderate satisfaction with seat comfort but higher expectations for entertainment and online boarding.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​</a:t>
            </a:r>
            <a:endParaRPr lang="en-US" sz="1600" b="0" i="0" dirty="0">
              <a:solidFill>
                <a:srgbClr val="000000"/>
              </a:solidFill>
              <a:effectLst/>
            </a:endParaRPr>
          </a:p>
          <a:p>
            <a:pPr algn="l" rtl="0" fontAlgn="base">
              <a:lnSpc>
                <a:spcPts val="1575"/>
              </a:lnSpc>
            </a:pPr>
            <a:r>
              <a:rPr lang="en-US" sz="1800" b="0" i="0" u="none" strike="noStrike" dirty="0">
                <a:solidFill>
                  <a:srgbClr val="0D0D0D"/>
                </a:solidFill>
                <a:effectLst/>
              </a:rPr>
              <a:t>● </a:t>
            </a:r>
            <a:r>
              <a:rPr lang="en-US" sz="1800" b="1" i="0" u="none" strike="noStrike" dirty="0">
                <a:solidFill>
                  <a:srgbClr val="0D0D0D"/>
                </a:solidFill>
                <a:effectLst/>
              </a:rPr>
              <a:t>Category C</a:t>
            </a:r>
            <a:r>
              <a:rPr lang="en-US" sz="1800" b="0" i="0" u="none" strike="noStrike" dirty="0">
                <a:solidFill>
                  <a:srgbClr val="0D0D0D"/>
                </a:solidFill>
                <a:effectLst/>
              </a:rPr>
              <a:t>: Adolescents and youth, indicating high demands for convenience,</a:t>
            </a:r>
            <a:r>
              <a:rPr lang="en-IN" sz="1800" b="0" i="0" u="none" strike="noStrike" dirty="0">
                <a:solidFill>
                  <a:srgbClr val="0D0D0D"/>
                </a:solidFill>
                <a:effectLst/>
              </a:rPr>
              <a:t>comfort, cleanliness, and entertainment.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​</a:t>
            </a:r>
            <a:endParaRPr lang="en-US" sz="1600" b="0" i="0" dirty="0">
              <a:solidFill>
                <a:srgbClr val="000000"/>
              </a:solidFill>
              <a:effectLst/>
            </a:endParaRPr>
          </a:p>
          <a:p>
            <a:pPr algn="l" rtl="0" fontAlgn="base">
              <a:lnSpc>
                <a:spcPts val="1575"/>
              </a:lnSpc>
            </a:pPr>
            <a:r>
              <a:rPr lang="en-US" sz="1800" b="0" i="0" u="none" strike="noStrike" dirty="0">
                <a:solidFill>
                  <a:srgbClr val="0D0D0D"/>
                </a:solidFill>
                <a:effectLst/>
              </a:rPr>
              <a:t>● </a:t>
            </a:r>
            <a:r>
              <a:rPr lang="en-US" sz="1800" b="1" i="0" u="none" strike="noStrike" dirty="0">
                <a:solidFill>
                  <a:srgbClr val="0D0D0D"/>
                </a:solidFill>
                <a:effectLst/>
              </a:rPr>
              <a:t>Category D</a:t>
            </a:r>
            <a:r>
              <a:rPr lang="en-US" sz="1800" b="0" i="0" u="none" strike="noStrike" dirty="0">
                <a:solidFill>
                  <a:srgbClr val="0D0D0D"/>
                </a:solidFill>
                <a:effectLst/>
              </a:rPr>
              <a:t>: Middle-aged passengers showing higher satisfaction post-delay, though with varying evaluations of online boarding convenience.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​</a:t>
            </a:r>
          </a:p>
          <a:p>
            <a:pPr algn="l" rtl="0" fontAlgn="base">
              <a:lnSpc>
                <a:spcPts val="1575"/>
              </a:lnSpc>
            </a:pPr>
            <a:endParaRPr lang="en-IN" sz="1600" b="0" i="0" dirty="0">
              <a:solidFill>
                <a:srgbClr val="000000"/>
              </a:solidFill>
              <a:effectLst/>
            </a:endParaRPr>
          </a:p>
          <a:p>
            <a:pPr algn="l" rtl="0" fontAlgn="base">
              <a:lnSpc>
                <a:spcPts val="1575"/>
              </a:lnSpc>
            </a:pPr>
            <a:r>
              <a:rPr lang="en-IN" sz="1800" b="1" i="0" u="none" strike="noStrike" dirty="0">
                <a:solidFill>
                  <a:srgbClr val="0D0D0D"/>
                </a:solidFill>
                <a:effectLst/>
              </a:rPr>
              <a:t>Experimental Environment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​</a:t>
            </a:r>
            <a:endParaRPr lang="en-US" sz="1600" b="0" i="0" dirty="0">
              <a:solidFill>
                <a:srgbClr val="000000"/>
              </a:solidFill>
              <a:effectLst/>
            </a:endParaRPr>
          </a:p>
          <a:p>
            <a:pPr algn="l" rtl="0" fontAlgn="base">
              <a:lnSpc>
                <a:spcPts val="1575"/>
              </a:lnSpc>
            </a:pPr>
            <a:r>
              <a:rPr lang="en-US" sz="1800" b="0" i="0" u="none" strike="noStrike" dirty="0">
                <a:solidFill>
                  <a:srgbClr val="0D0D0D"/>
                </a:solidFill>
                <a:effectLst/>
              </a:rPr>
              <a:t>● Dataset includes 129,880 samples, split into training, validation, and test sets in an </a:t>
            </a:r>
            <a:r>
              <a:rPr lang="en-IN" sz="1800" b="0" i="0" u="none" strike="noStrike" dirty="0">
                <a:solidFill>
                  <a:srgbClr val="0D0D0D"/>
                </a:solidFill>
                <a:effectLst/>
              </a:rPr>
              <a:t>8:1:1 ratio.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​</a:t>
            </a:r>
            <a:endParaRPr lang="en-US" sz="1600" b="0" i="0" dirty="0">
              <a:solidFill>
                <a:srgbClr val="000000"/>
              </a:solidFill>
              <a:effectLst/>
            </a:endParaRPr>
          </a:p>
          <a:p>
            <a:pPr algn="l" rtl="0" fontAlgn="base">
              <a:lnSpc>
                <a:spcPts val="1575"/>
              </a:lnSpc>
            </a:pPr>
            <a:r>
              <a:rPr lang="en-IN" sz="1800" b="1" i="0" u="none" strike="noStrike" dirty="0">
                <a:solidFill>
                  <a:srgbClr val="0D0D0D"/>
                </a:solidFill>
                <a:effectLst/>
              </a:rPr>
              <a:t>Performance Comparison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​</a:t>
            </a:r>
            <a:endParaRPr lang="en-US" sz="1600" b="0" i="0" dirty="0">
              <a:solidFill>
                <a:srgbClr val="000000"/>
              </a:solidFill>
              <a:effectLst/>
            </a:endParaRPr>
          </a:p>
          <a:p>
            <a:pPr algn="l" rtl="0" fontAlgn="base">
              <a:lnSpc>
                <a:spcPts val="1575"/>
              </a:lnSpc>
            </a:pPr>
            <a:r>
              <a:rPr lang="en-US" sz="1800" b="0" i="0" u="none" strike="noStrike" dirty="0">
                <a:solidFill>
                  <a:srgbClr val="0D0D0D"/>
                </a:solidFill>
                <a:effectLst/>
              </a:rPr>
              <a:t>● The Wide &amp; Deep model achieved the highest performance metrics: accuracy (0.929), precision (0.945), recall (0.913) and F1 (0.929).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​</a:t>
            </a:r>
            <a:endParaRPr lang="en-US" sz="1600" b="0" i="0" dirty="0">
              <a:solidFill>
                <a:srgbClr val="000000"/>
              </a:solidFill>
              <a:effectLst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93593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3DCA5-6827-8B2D-C4EB-7CE050135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656" y="253002"/>
            <a:ext cx="10058400" cy="851799"/>
          </a:xfrm>
        </p:spPr>
        <p:txBody>
          <a:bodyPr/>
          <a:lstStyle/>
          <a:p>
            <a:pPr algn="ctr"/>
            <a:r>
              <a:rPr lang="en-US" u="sng" dirty="0"/>
              <a:t>Timeline:</a:t>
            </a:r>
            <a:endParaRPr lang="en-IN" u="sng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068575E-5FE7-CFCE-0B9F-9259A1A6ECE8}"/>
              </a:ext>
            </a:extLst>
          </p:cNvPr>
          <p:cNvSpPr/>
          <p:nvPr/>
        </p:nvSpPr>
        <p:spPr>
          <a:xfrm>
            <a:off x="-9297" y="2698411"/>
            <a:ext cx="4564618" cy="4616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b="1" dirty="0"/>
              <a:t>Data Preprocessing</a:t>
            </a:r>
            <a:endParaRPr lang="en-IN" sz="2400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A62CDD3-C598-5DAD-A12D-C22996B8FC47}"/>
              </a:ext>
            </a:extLst>
          </p:cNvPr>
          <p:cNvSpPr/>
          <p:nvPr/>
        </p:nvSpPr>
        <p:spPr>
          <a:xfrm>
            <a:off x="-9297" y="4823858"/>
            <a:ext cx="4255022" cy="446321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sz="2400" b="1" dirty="0"/>
              <a:t>Model Selection</a:t>
            </a:r>
            <a:endParaRPr lang="en-IN" sz="2400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A5E2FD-44AE-2AEA-1A0B-663AF8D0524F}"/>
              </a:ext>
            </a:extLst>
          </p:cNvPr>
          <p:cNvSpPr/>
          <p:nvPr/>
        </p:nvSpPr>
        <p:spPr>
          <a:xfrm>
            <a:off x="-9297" y="3359450"/>
            <a:ext cx="5663377" cy="52567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sz="2400" b="1" dirty="0">
                <a:ea typeface="+mn-lt"/>
                <a:cs typeface="+mn-lt"/>
              </a:rPr>
              <a:t>Exploratory Data Analysis (EDA)</a:t>
            </a:r>
            <a:endParaRPr lang="en-US" b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9808EF8-33D6-30DC-4243-CDFA8A684EA2}"/>
              </a:ext>
            </a:extLst>
          </p:cNvPr>
          <p:cNvSpPr/>
          <p:nvPr/>
        </p:nvSpPr>
        <p:spPr>
          <a:xfrm>
            <a:off x="0" y="6182869"/>
            <a:ext cx="3573025" cy="53596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/>
              <a:t>Conclusion</a:t>
            </a:r>
            <a:endParaRPr lang="en-IN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C960165-2E15-392D-861D-B9FE9979041A}"/>
              </a:ext>
            </a:extLst>
          </p:cNvPr>
          <p:cNvSpPr/>
          <p:nvPr/>
        </p:nvSpPr>
        <p:spPr>
          <a:xfrm>
            <a:off x="-9297" y="1966688"/>
            <a:ext cx="4557581" cy="53998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sz="2400" b="1" dirty="0"/>
              <a:t>Dataset Overview</a:t>
            </a:r>
            <a:endParaRPr lang="en-IN" sz="2400" b="1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6DF605F-9470-E30D-EDB5-340B1F565148}"/>
              </a:ext>
            </a:extLst>
          </p:cNvPr>
          <p:cNvSpPr/>
          <p:nvPr/>
        </p:nvSpPr>
        <p:spPr>
          <a:xfrm>
            <a:off x="486" y="1173404"/>
            <a:ext cx="5866227" cy="59096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/>
              <a:t>Problem Statement</a:t>
            </a:r>
            <a:endParaRPr lang="en-IN" sz="24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9A3C4B-DDFC-433A-34FA-3D8200F30BDD}"/>
              </a:ext>
            </a:extLst>
          </p:cNvPr>
          <p:cNvSpPr/>
          <p:nvPr/>
        </p:nvSpPr>
        <p:spPr>
          <a:xfrm>
            <a:off x="0" y="4084495"/>
            <a:ext cx="4557581" cy="53998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sz="2400" b="1" dirty="0"/>
              <a:t>Feature Engineering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89D8FFD-B592-A313-FCE8-5E3F0611FE28}"/>
              </a:ext>
            </a:extLst>
          </p:cNvPr>
          <p:cNvSpPr/>
          <p:nvPr/>
        </p:nvSpPr>
        <p:spPr>
          <a:xfrm>
            <a:off x="0" y="5498060"/>
            <a:ext cx="4824732" cy="50025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/>
              <a:t>Relevant Research Papers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6201357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5" grpId="0" animBg="1"/>
      <p:bldP spid="16" grpId="0" animBg="1"/>
      <p:bldP spid="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A73FA6-060F-D2C3-1191-AD60C18677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4BEB3-2120-9F4F-0C85-B07D523EF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398" y="547979"/>
            <a:ext cx="11015316" cy="4231412"/>
          </a:xfrm>
        </p:spPr>
        <p:txBody>
          <a:bodyPr>
            <a:normAutofit/>
          </a:bodyPr>
          <a:lstStyle/>
          <a:p>
            <a:pPr algn="l" rtl="0" fontAlgn="base">
              <a:lnSpc>
                <a:spcPts val="1575"/>
              </a:lnSpc>
            </a:pPr>
            <a:r>
              <a:rPr lang="en-IN" sz="1800" b="1" i="0" u="none" strike="noStrike" dirty="0">
                <a:solidFill>
                  <a:srgbClr val="0D0D0D"/>
                </a:solidFill>
                <a:effectLst/>
              </a:rPr>
              <a:t>Advantages: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​</a:t>
            </a:r>
            <a:endParaRPr lang="en-US" sz="1600" b="0" i="0" dirty="0">
              <a:solidFill>
                <a:srgbClr val="000000"/>
              </a:solidFill>
              <a:effectLst/>
            </a:endParaRPr>
          </a:p>
          <a:p>
            <a:pPr algn="l" rtl="0" fontAlgn="base">
              <a:lnSpc>
                <a:spcPts val="1575"/>
              </a:lnSpc>
            </a:pPr>
            <a:r>
              <a:rPr lang="en-US" sz="1800" b="0" i="0" u="none" strike="noStrike" dirty="0">
                <a:solidFill>
                  <a:srgbClr val="0D0D0D"/>
                </a:solidFill>
                <a:effectLst/>
              </a:rPr>
              <a:t>● </a:t>
            </a:r>
            <a:r>
              <a:rPr lang="en-US" sz="1800" b="1" i="0" u="none" strike="noStrike" dirty="0">
                <a:solidFill>
                  <a:srgbClr val="0D0D0D"/>
                </a:solidFill>
                <a:effectLst/>
              </a:rPr>
              <a:t>Enhanced Accuracy: </a:t>
            </a:r>
            <a:r>
              <a:rPr lang="en-US" sz="1800" b="0" i="0" u="none" strike="noStrike" dirty="0">
                <a:solidFill>
                  <a:srgbClr val="0D0D0D"/>
                </a:solidFill>
                <a:effectLst/>
              </a:rPr>
              <a:t>The model provides more precise predictions than </a:t>
            </a:r>
            <a:r>
              <a:rPr lang="en-IN" sz="1800" b="0" i="0" u="none" strike="noStrike" dirty="0">
                <a:solidFill>
                  <a:srgbClr val="0D0D0D"/>
                </a:solidFill>
                <a:effectLst/>
              </a:rPr>
              <a:t>traditional machine learning methods.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​</a:t>
            </a:r>
            <a:endParaRPr lang="en-US" sz="1600" b="0" i="0" dirty="0">
              <a:solidFill>
                <a:srgbClr val="000000"/>
              </a:solidFill>
              <a:effectLst/>
            </a:endParaRPr>
          </a:p>
          <a:p>
            <a:pPr algn="l" rtl="0" fontAlgn="base">
              <a:lnSpc>
                <a:spcPts val="1575"/>
              </a:lnSpc>
            </a:pPr>
            <a:r>
              <a:rPr lang="en-US" sz="1800" b="0" i="0" u="none" strike="noStrike" dirty="0">
                <a:solidFill>
                  <a:srgbClr val="0D0D0D"/>
                </a:solidFill>
                <a:effectLst/>
              </a:rPr>
              <a:t>● </a:t>
            </a:r>
            <a:r>
              <a:rPr lang="en-US" sz="1800" b="1" i="0" u="none" strike="noStrike" dirty="0">
                <a:solidFill>
                  <a:srgbClr val="0D0D0D"/>
                </a:solidFill>
                <a:effectLst/>
              </a:rPr>
              <a:t>In-depth Analysis: </a:t>
            </a:r>
            <a:r>
              <a:rPr lang="en-US" sz="1800" b="0" i="0" u="none" strike="noStrike" dirty="0">
                <a:solidFill>
                  <a:srgbClr val="0D0D0D"/>
                </a:solidFill>
                <a:effectLst/>
              </a:rPr>
              <a:t>Techniques like Pearson correlation and PCA-K-means clustering help uncover complex patterns in passenger data.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​</a:t>
            </a:r>
            <a:endParaRPr lang="en-US" sz="1600" b="0" i="0" dirty="0">
              <a:solidFill>
                <a:srgbClr val="000000"/>
              </a:solidFill>
              <a:effectLst/>
            </a:endParaRPr>
          </a:p>
          <a:p>
            <a:pPr marL="0" indent="0" algn="l" rtl="0" fontAlgn="base">
              <a:lnSpc>
                <a:spcPts val="1575"/>
              </a:lnSpc>
              <a:buNone/>
            </a:pPr>
            <a:r>
              <a:rPr lang="en-IN" sz="1800" b="0" i="0" dirty="0">
                <a:solidFill>
                  <a:srgbClr val="000000"/>
                </a:solidFill>
                <a:effectLst/>
              </a:rPr>
              <a:t>​</a:t>
            </a:r>
            <a:endParaRPr lang="en-IN" sz="1600" b="0" i="0" dirty="0">
              <a:solidFill>
                <a:srgbClr val="000000"/>
              </a:solidFill>
              <a:effectLst/>
            </a:endParaRPr>
          </a:p>
          <a:p>
            <a:pPr algn="l" rtl="0" fontAlgn="base">
              <a:lnSpc>
                <a:spcPts val="1575"/>
              </a:lnSpc>
            </a:pPr>
            <a:r>
              <a:rPr lang="en-IN" sz="1800" b="1" i="0" u="none" strike="noStrike" dirty="0">
                <a:solidFill>
                  <a:srgbClr val="0D0D0D"/>
                </a:solidFill>
                <a:effectLst/>
              </a:rPr>
              <a:t>Disadvantages: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​</a:t>
            </a:r>
            <a:endParaRPr lang="en-US" sz="1600" b="0" i="0" dirty="0">
              <a:solidFill>
                <a:srgbClr val="000000"/>
              </a:solidFill>
              <a:effectLst/>
            </a:endParaRPr>
          </a:p>
          <a:p>
            <a:pPr algn="l" rtl="0" fontAlgn="base">
              <a:lnSpc>
                <a:spcPts val="1575"/>
              </a:lnSpc>
            </a:pPr>
            <a:r>
              <a:rPr lang="en-US" sz="1800" b="0" i="0" u="none" strike="noStrike" dirty="0">
                <a:solidFill>
                  <a:srgbClr val="0D0D0D"/>
                </a:solidFill>
                <a:effectLst/>
              </a:rPr>
              <a:t>● </a:t>
            </a:r>
            <a:r>
              <a:rPr lang="en-US" sz="1800" b="1" i="0" u="none" strike="noStrike" dirty="0">
                <a:solidFill>
                  <a:srgbClr val="0D0D0D"/>
                </a:solidFill>
                <a:effectLst/>
              </a:rPr>
              <a:t>Data Quality: </a:t>
            </a:r>
            <a:r>
              <a:rPr lang="en-US" sz="1800" b="0" i="0" u="none" strike="noStrike" dirty="0">
                <a:solidFill>
                  <a:srgbClr val="0D0D0D"/>
                </a:solidFill>
                <a:effectLst/>
              </a:rPr>
              <a:t>Incomplete or poor-quality data can reduce prediction accuracy.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​</a:t>
            </a:r>
            <a:endParaRPr lang="en-US" sz="1600" b="0" i="0" dirty="0">
              <a:solidFill>
                <a:srgbClr val="000000"/>
              </a:solidFill>
              <a:effectLst/>
            </a:endParaRPr>
          </a:p>
          <a:p>
            <a:pPr algn="l" rtl="0" fontAlgn="base">
              <a:lnSpc>
                <a:spcPts val="1575"/>
              </a:lnSpc>
            </a:pPr>
            <a:r>
              <a:rPr lang="en-US" sz="1800" b="0" i="0" u="none" strike="noStrike" dirty="0">
                <a:solidFill>
                  <a:srgbClr val="0D0D0D"/>
                </a:solidFill>
                <a:effectLst/>
              </a:rPr>
              <a:t>● </a:t>
            </a:r>
            <a:r>
              <a:rPr lang="en-US" sz="1800" b="1" i="0" u="none" strike="noStrike" dirty="0">
                <a:solidFill>
                  <a:srgbClr val="0D0D0D"/>
                </a:solidFill>
                <a:effectLst/>
              </a:rPr>
              <a:t>Complexity: </a:t>
            </a:r>
            <a:r>
              <a:rPr lang="en-US" sz="1800" b="0" i="0" u="none" strike="noStrike" dirty="0">
                <a:solidFill>
                  <a:srgbClr val="0D0D0D"/>
                </a:solidFill>
                <a:effectLst/>
              </a:rPr>
              <a:t>The model's computational demands may be a barrier for some </a:t>
            </a:r>
            <a:r>
              <a:rPr lang="en-IN" sz="1800" b="0" i="0" u="none" strike="noStrike" dirty="0">
                <a:solidFill>
                  <a:srgbClr val="0D0D0D"/>
                </a:solidFill>
                <a:effectLst/>
              </a:rPr>
              <a:t>airlines.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​</a:t>
            </a:r>
            <a:endParaRPr lang="en-US" sz="1600" b="0" i="0" dirty="0">
              <a:solidFill>
                <a:srgbClr val="000000"/>
              </a:solidFill>
              <a:effectLst/>
            </a:endParaRPr>
          </a:p>
          <a:p>
            <a:pPr algn="l" rtl="0" fontAlgn="base">
              <a:lnSpc>
                <a:spcPts val="1575"/>
              </a:lnSpc>
            </a:pPr>
            <a:r>
              <a:rPr lang="en-US" sz="1800" b="0" i="0" u="none" strike="noStrike" dirty="0">
                <a:solidFill>
                  <a:srgbClr val="0D0D0D"/>
                </a:solidFill>
                <a:effectLst/>
              </a:rPr>
              <a:t>● </a:t>
            </a:r>
            <a:r>
              <a:rPr lang="en-US" sz="1800" b="1" i="0" u="none" strike="noStrike" dirty="0">
                <a:solidFill>
                  <a:srgbClr val="0D0D0D"/>
                </a:solidFill>
                <a:effectLst/>
              </a:rPr>
              <a:t>Overfitting Risk: </a:t>
            </a:r>
            <a:r>
              <a:rPr lang="en-US" sz="1800" b="0" i="0" u="none" strike="noStrike" dirty="0">
                <a:solidFill>
                  <a:srgbClr val="0D0D0D"/>
                </a:solidFill>
                <a:effectLst/>
              </a:rPr>
              <a:t>The model might perform well on training data but struggle </a:t>
            </a:r>
            <a:r>
              <a:rPr lang="en-IN" sz="1800" b="0" i="0" u="none" strike="noStrike" dirty="0">
                <a:solidFill>
                  <a:srgbClr val="0D0D0D"/>
                </a:solidFill>
                <a:effectLst/>
              </a:rPr>
              <a:t>with new data.</a:t>
            </a:r>
            <a:r>
              <a:rPr lang="en-IN" sz="1800" b="0" i="0" dirty="0">
                <a:solidFill>
                  <a:srgbClr val="000000"/>
                </a:solidFill>
                <a:effectLst/>
              </a:rPr>
              <a:t>​</a:t>
            </a:r>
            <a:endParaRPr lang="en-IN" sz="1600" b="0" i="0" dirty="0">
              <a:solidFill>
                <a:srgbClr val="000000"/>
              </a:solidFill>
              <a:effectLst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821343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328B29-514E-ADD1-AAB1-078554B2C5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1E7AB-F6EB-6E32-1EC4-CE95EA1FB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68664"/>
            <a:ext cx="10058400" cy="1609344"/>
          </a:xfrm>
        </p:spPr>
        <p:txBody>
          <a:bodyPr>
            <a:noAutofit/>
          </a:bodyPr>
          <a:lstStyle/>
          <a:p>
            <a:r>
              <a:rPr lang="en-US" sz="2400" u="sng" dirty="0">
                <a:latin typeface="Century Gothic"/>
              </a:rPr>
              <a:t>Summary of Paper 2- </a:t>
            </a:r>
            <a:r>
              <a:rPr lang="en-US" sz="2400" dirty="0">
                <a:latin typeface="Century Gothic"/>
              </a:rPr>
              <a:t>Investigating Airline Passenger Satisfaction Using Data Mining Methods</a:t>
            </a:r>
            <a:endParaRPr lang="en-IN" sz="2400" dirty="0">
              <a:latin typeface="Century Gothic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485F13-8921-65A5-03F9-CEEF1C5FA9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2424" y="1772240"/>
            <a:ext cx="10680569" cy="4817096"/>
          </a:xfrm>
        </p:spPr>
        <p:txBody>
          <a:bodyPr>
            <a:normAutofit fontScale="92500" lnSpcReduction="10000"/>
          </a:bodyPr>
          <a:lstStyle/>
          <a:p>
            <a:pPr marL="144000" algn="l" rtl="0" fontAlgn="base">
              <a:lnSpc>
                <a:spcPct val="100000"/>
              </a:lnSpc>
              <a:spcBef>
                <a:spcPts val="600"/>
              </a:spcBef>
            </a:pPr>
            <a:r>
              <a:rPr lang="en-US" sz="2200" b="1" i="0" u="none" strike="noStrike" dirty="0">
                <a:solidFill>
                  <a:srgbClr val="0D0D0D"/>
                </a:solidFill>
                <a:effectLst/>
              </a:rPr>
              <a:t>Methodology: </a:t>
            </a:r>
          </a:p>
          <a:p>
            <a:pPr marL="0" indent="0">
              <a:buNone/>
            </a:pPr>
            <a:r>
              <a:rPr lang="en-US" b="1" dirty="0"/>
              <a:t>1.Data Collection and Preparation: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Data sourced from Kaggle, including demographics, service ratings, and flight details.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Satisfaction categorized into two classes: satisfied vs. neutral/dissatisfied.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Data cleaning ensured a complete dataset of 129,487 samples, removing missing values.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Attribute relationships were assessed using correlation analysis and visualized with histograms and kernel density plots.</a:t>
            </a:r>
          </a:p>
          <a:p>
            <a:pPr marL="0" indent="0">
              <a:buNone/>
            </a:pPr>
            <a:r>
              <a:rPr lang="en-US" b="1" dirty="0"/>
              <a:t>2.Feature Selection: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Forward selection (wrapper-based method) identified the top five features: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b="1" dirty="0"/>
              <a:t>Online Boarding</a:t>
            </a:r>
            <a:r>
              <a:rPr lang="en-US" dirty="0"/>
              <a:t>: Most critical for convenience and efficiency.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b="1" dirty="0"/>
              <a:t>Inflight Wi-Fi Service</a:t>
            </a:r>
            <a:r>
              <a:rPr lang="en-US" dirty="0"/>
              <a:t>: High demand for connectivity.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b="1" dirty="0"/>
              <a:t>Baggage Handling</a:t>
            </a:r>
            <a:r>
              <a:rPr lang="en-US" dirty="0"/>
              <a:t>: Reliability matters to passengers.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b="1" dirty="0"/>
              <a:t>Inflight Entertainment</a:t>
            </a:r>
            <a:r>
              <a:rPr lang="en-US" dirty="0"/>
              <a:t>: Key for long-haul travel satisfaction.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b="1" dirty="0"/>
              <a:t>Type of Travel</a:t>
            </a:r>
            <a:r>
              <a:rPr lang="en-US" dirty="0"/>
              <a:t>: Business travel significantly influences satisfaction segmentation.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dirty="0"/>
              <a:t>A 10-fold cross-validation approach was employed to ensure robust and unbiased model evaluation. This method reduces sample variability and avoids overfitting, providing reliable performance metrics.</a:t>
            </a:r>
          </a:p>
          <a:p>
            <a:pPr marL="1143000" lvl="2" indent="-228600">
              <a:buFont typeface="+mj-lt"/>
              <a:buAutoNum type="arabicPeriod"/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251677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2163A4-C8AD-D02B-111D-43EEAC5D81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19B11E-4A90-4CAB-4D9B-8B6AF30A19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398" y="292231"/>
            <a:ext cx="11015316" cy="605200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3. </a:t>
            </a:r>
            <a:r>
              <a:rPr lang="en-US" sz="1800" b="1" dirty="0"/>
              <a:t>Machine Learning Models:</a:t>
            </a:r>
            <a:endParaRPr lang="en-US" sz="1800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Ten supervised algorithms evaluated: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sz="1800" dirty="0"/>
              <a:t>Decision Tree, Random Forest, Gradient Boosted Tree, k-NN, Naïve Bayes, Logistic Regression, Rule Induction, Neural Net, Deep Learning, and SVM.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Models were trained using all features and re-evaluated using the top five selected features.</a:t>
            </a:r>
          </a:p>
          <a:p>
            <a:r>
              <a:rPr lang="en-US" sz="1800" b="1" dirty="0"/>
              <a:t>Key Findings</a:t>
            </a:r>
          </a:p>
          <a:p>
            <a:pPr>
              <a:buFont typeface="+mj-lt"/>
              <a:buAutoNum type="arabicPeriod"/>
            </a:pPr>
            <a:r>
              <a:rPr lang="en-US" sz="1800" b="1" dirty="0"/>
              <a:t>Performance of Models:</a:t>
            </a:r>
            <a:endParaRPr lang="en-US" sz="1800" dirty="0"/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Deep Learning</a:t>
            </a:r>
            <a:r>
              <a:rPr lang="en-US" dirty="0"/>
              <a:t> was the top performer with: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dirty="0"/>
              <a:t>Accuracy: 95.42%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dirty="0"/>
              <a:t>F1-Score: 95.99%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dirty="0"/>
              <a:t>ROC-AUC: 0.992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Neural Networks and Random Forests also demonstrated high predictive power.</a:t>
            </a:r>
          </a:p>
          <a:p>
            <a:pPr>
              <a:buFont typeface="+mj-lt"/>
              <a:buAutoNum type="arabicPeriod"/>
            </a:pPr>
            <a:r>
              <a:rPr lang="en-US" sz="1800" b="1" dirty="0"/>
              <a:t>Impact of Feature Selection:</a:t>
            </a:r>
            <a:endParaRPr lang="en-US" sz="1800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Using only the top five features yielded strong results, confirming their importance in predicting satisfaction.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Even with reduced features, Deep Learning remained the best-performing model.</a:t>
            </a:r>
          </a:p>
          <a:p>
            <a:pPr>
              <a:buFont typeface="+mj-lt"/>
              <a:buAutoNum type="arabicPeriod"/>
            </a:pPr>
            <a:r>
              <a:rPr lang="en-US" sz="1800" b="1" dirty="0"/>
              <a:t>Importance of Features:</a:t>
            </a:r>
            <a:endParaRPr lang="en-US" sz="1800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Online boarding, inflight Wi-Fi, baggage handling, and inflight entertainment are pivotal for satisfaction.</a:t>
            </a:r>
          </a:p>
          <a:p>
            <a:pPr marL="0" indent="0">
              <a:buNone/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668811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91C48F-50DE-919F-CB1C-A7C5C1DBF9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0E4391-BDD2-3E30-25E1-374A226C15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398" y="292231"/>
            <a:ext cx="11015316" cy="64479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Advantages: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Improved Predictive Accuracy:</a:t>
            </a:r>
            <a:r>
              <a:rPr lang="en-US" sz="1800" dirty="0"/>
              <a:t> Focused on relevant features, enhancing model accuracy and reducing noise.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Model Reliability:</a:t>
            </a:r>
            <a:r>
              <a:rPr lang="en-US" sz="1800" dirty="0"/>
              <a:t> Cross-validation minimized overfitting, ensuring generalizability.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Comparative Analysis:</a:t>
            </a:r>
            <a:r>
              <a:rPr lang="en-US" sz="1800" dirty="0"/>
              <a:t> Testing multiple models identified the most effective algorithm.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800" dirty="0"/>
          </a:p>
          <a:p>
            <a:r>
              <a:rPr lang="en-US" b="1" dirty="0"/>
              <a:t>Disadvantages: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Computational Intensity:</a:t>
            </a:r>
            <a:r>
              <a:rPr lang="en-US" sz="1800" dirty="0"/>
              <a:t> Feature selection was time-consuming and resource-heavy.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Resource Demands:</a:t>
            </a:r>
            <a:r>
              <a:rPr lang="en-US" sz="1800" dirty="0"/>
              <a:t> Cross-validation, especially for deep learning, required significant resources.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Increased Complexity:</a:t>
            </a:r>
            <a:r>
              <a:rPr lang="en-US" sz="1800" dirty="0"/>
              <a:t> Testing multiple models extended processing time and complexity.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Conclusion:</a:t>
            </a:r>
          </a:p>
          <a:p>
            <a:r>
              <a:rPr lang="en-US" sz="1800" dirty="0"/>
              <a:t>The study showcases the value of data mining and machine learning in understanding passenger satisfaction. Key insights—improving online/mobile boarding, inflight Wi-Fi, baggage handling, and entertainment—offer actionable strategies for airlines to boost satisfaction, loyalty, and competitive edge.</a:t>
            </a:r>
          </a:p>
          <a:p>
            <a:pPr marL="0" indent="0">
              <a:buNone/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381348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C6759-BA08-B25E-5D2F-635A0A2D6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u="sng" dirty="0">
                <a:solidFill>
                  <a:srgbClr val="0D0D0D"/>
                </a:solidFill>
                <a:latin typeface="Times New Roman"/>
                <a:cs typeface="Times New Roman"/>
              </a:rPr>
              <a:t>Conclusion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5C6912A-A217-A6AC-CFEA-004DCD1190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0D0D0D"/>
                </a:solidFill>
                <a:cs typeface="Times New Roman"/>
              </a:rPr>
              <a:t>This project successfully developed a predictive model for airline customer satisfaction using various machine learning techniques. After evaluating multiple models, </a:t>
            </a:r>
            <a:r>
              <a:rPr lang="en-US" b="1" dirty="0">
                <a:solidFill>
                  <a:srgbClr val="0D0D0D"/>
                </a:solidFill>
                <a:cs typeface="Times New Roman"/>
              </a:rPr>
              <a:t>Random Forest</a:t>
            </a:r>
            <a:r>
              <a:rPr lang="en-US" dirty="0">
                <a:solidFill>
                  <a:srgbClr val="0D0D0D"/>
                </a:solidFill>
                <a:cs typeface="Times New Roman"/>
              </a:rPr>
              <a:t> emerged as the best-performing model, achieving an accuracy of 96.2%. This high accuracy underscores the model’s ability to capture complex relationships and interactions between features that influence customer satisfaction. The analysis highlighted key satisfaction drivers, such as </a:t>
            </a:r>
            <a:r>
              <a:rPr lang="en-US" b="1" dirty="0">
                <a:solidFill>
                  <a:srgbClr val="0D0D0D"/>
                </a:solidFill>
                <a:cs typeface="Times New Roman"/>
              </a:rPr>
              <a:t>travel class</a:t>
            </a:r>
            <a:r>
              <a:rPr lang="en-US" dirty="0">
                <a:solidFill>
                  <a:srgbClr val="0D0D0D"/>
                </a:solidFill>
                <a:cs typeface="Times New Roman"/>
              </a:rPr>
              <a:t>, </a:t>
            </a:r>
            <a:r>
              <a:rPr lang="en-US" b="1" dirty="0">
                <a:solidFill>
                  <a:srgbClr val="0D0D0D"/>
                </a:solidFill>
                <a:cs typeface="Times New Roman"/>
              </a:rPr>
              <a:t>customer loyalty</a:t>
            </a:r>
            <a:r>
              <a:rPr lang="en-US" dirty="0">
                <a:solidFill>
                  <a:srgbClr val="0D0D0D"/>
                </a:solidFill>
                <a:cs typeface="Times New Roman"/>
              </a:rPr>
              <a:t>, and </a:t>
            </a:r>
            <a:r>
              <a:rPr lang="en-US" b="1" dirty="0">
                <a:solidFill>
                  <a:srgbClr val="0D0D0D"/>
                </a:solidFill>
                <a:cs typeface="Times New Roman"/>
              </a:rPr>
              <a:t>service quality</a:t>
            </a:r>
            <a:r>
              <a:rPr lang="en-US" dirty="0">
                <a:solidFill>
                  <a:srgbClr val="0D0D0D"/>
                </a:solidFill>
                <a:cs typeface="Times New Roman"/>
              </a:rPr>
              <a:t> (e.g., inflight entertainment, seat comfort, and punctuality). These insights provide valuable guidance for airlines aiming to enhance customer experiences by focusing on areas that directly impact satisfaction.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5448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C6759-BA08-B25E-5D2F-635A0A2D6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u="sng" dirty="0">
                <a:solidFill>
                  <a:srgbClr val="0D0D0D"/>
                </a:solidFill>
                <a:latin typeface="Times New Roman"/>
                <a:cs typeface="Times New Roman"/>
              </a:rPr>
              <a:t>References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5C6912A-A217-A6AC-CFEA-004DCD1190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0D0D0D"/>
                </a:solidFill>
                <a:latin typeface="Times New Roman"/>
                <a:cs typeface="Times New Roman"/>
              </a:rPr>
              <a:t>[1]Cen Song </a:t>
            </a:r>
            <a:r>
              <a:rPr lang="en-US" dirty="0">
                <a:solidFill>
                  <a:srgbClr val="1F1F1F"/>
                </a:solidFill>
                <a:latin typeface="Arial"/>
                <a:cs typeface="Arial"/>
              </a:rPr>
              <a:t>, </a:t>
            </a:r>
            <a:r>
              <a:rPr lang="en-US" dirty="0">
                <a:solidFill>
                  <a:srgbClr val="0D0D0D"/>
                </a:solidFill>
                <a:latin typeface="Times New Roman"/>
                <a:cs typeface="Times New Roman"/>
              </a:rPr>
              <a:t>Xiaoqian Ma </a:t>
            </a:r>
            <a:r>
              <a:rPr lang="en-US" dirty="0">
                <a:solidFill>
                  <a:srgbClr val="1F1F1F"/>
                </a:solidFill>
                <a:latin typeface="Arial"/>
                <a:cs typeface="Arial"/>
              </a:rPr>
              <a:t>, </a:t>
            </a:r>
            <a:r>
              <a:rPr lang="en-US" dirty="0">
                <a:solidFill>
                  <a:srgbClr val="0D0D0D"/>
                </a:solidFill>
                <a:latin typeface="Times New Roman"/>
                <a:cs typeface="Times New Roman"/>
              </a:rPr>
              <a:t>Catherine Ardizzone </a:t>
            </a:r>
            <a:r>
              <a:rPr lang="en-US" dirty="0">
                <a:solidFill>
                  <a:srgbClr val="1F1F1F"/>
                </a:solidFill>
                <a:latin typeface="Arial"/>
                <a:cs typeface="Arial"/>
              </a:rPr>
              <a:t>, </a:t>
            </a:r>
            <a:r>
              <a:rPr lang="en-US" dirty="0">
                <a:solidFill>
                  <a:srgbClr val="0D0D0D"/>
                </a:solidFill>
                <a:latin typeface="Times New Roman"/>
                <a:cs typeface="Times New Roman"/>
              </a:rPr>
              <a:t>Jun Zhuang(2024).  The adverse impact of flight delays on passenger satisfaction: An innovative prediction model utilizing wide &amp; deep learning.</a:t>
            </a:r>
            <a:r>
              <a:rPr lang="en-US" dirty="0">
                <a:solidFill>
                  <a:srgbClr val="1155CC"/>
                </a:solidFill>
                <a:latin typeface="Times New Roman"/>
                <a:cs typeface="Times New Roman"/>
                <a:hlinkClick r:id="rId2"/>
              </a:rPr>
              <a:t>https://www.sciencedirect.com/science/article/pii/S0969699723001540</a:t>
            </a:r>
            <a:endParaRPr lang="en-US"/>
          </a:p>
          <a:p>
            <a:r>
              <a:rPr lang="en-US" dirty="0">
                <a:solidFill>
                  <a:srgbClr val="1F1F1F"/>
                </a:solidFill>
                <a:latin typeface="Georgia"/>
              </a:rPr>
              <a:t>[2]Tri </a:t>
            </a:r>
            <a:r>
              <a:rPr lang="en-US" dirty="0" err="1">
                <a:solidFill>
                  <a:srgbClr val="1F1F1F"/>
                </a:solidFill>
                <a:latin typeface="Georgia"/>
              </a:rPr>
              <a:t>Noviantoro</a:t>
            </a:r>
            <a:r>
              <a:rPr lang="en-US" dirty="0">
                <a:solidFill>
                  <a:srgbClr val="1F1F1F"/>
                </a:solidFill>
                <a:latin typeface="Arial"/>
                <a:cs typeface="Arial"/>
              </a:rPr>
              <a:t>, </a:t>
            </a:r>
            <a:r>
              <a:rPr lang="en-US" dirty="0">
                <a:solidFill>
                  <a:srgbClr val="1F1F1F"/>
                </a:solidFill>
                <a:latin typeface="Georgia"/>
              </a:rPr>
              <a:t>Jen-Peng Huang(2018). Investigating airline passenger satisfaction: Data mining method:</a:t>
            </a:r>
            <a:r>
              <a:rPr lang="en-US" dirty="0">
                <a:solidFill>
                  <a:srgbClr val="1155CC"/>
                </a:solidFill>
                <a:latin typeface="Georgia"/>
                <a:hlinkClick r:id="rId3"/>
              </a:rPr>
              <a:t>https://www.sciencedirect.com/science/article/pii/S2210539521001097</a:t>
            </a:r>
            <a:r>
              <a:rPr lang="en-US" dirty="0">
                <a:solidFill>
                  <a:srgbClr val="1F1F1F"/>
                </a:solidFill>
                <a:latin typeface="Georgia"/>
              </a:rPr>
              <a:t>   </a:t>
            </a:r>
            <a:endParaRPr lang="en-US">
              <a:solidFill>
                <a:srgbClr val="000000"/>
              </a:solidFill>
              <a:latin typeface="Bookman Old Style" panose="02050604050505020204"/>
              <a:cs typeface="Times New Roman"/>
            </a:endParaRPr>
          </a:p>
          <a:p>
            <a:r>
              <a:rPr lang="en-US" dirty="0">
                <a:solidFill>
                  <a:srgbClr val="1F1F1F"/>
                </a:solidFill>
                <a:latin typeface="Georgia"/>
              </a:rPr>
              <a:t> </a:t>
            </a:r>
            <a:r>
              <a:rPr lang="en-US" dirty="0">
                <a:solidFill>
                  <a:srgbClr val="0D0D0D"/>
                </a:solidFill>
                <a:latin typeface="Times New Roman"/>
                <a:cs typeface="Times New Roman"/>
              </a:rPr>
              <a:t>[3]Dataset:</a:t>
            </a:r>
            <a:r>
              <a:rPr lang="en-US" dirty="0">
                <a:solidFill>
                  <a:srgbClr val="1155CC"/>
                </a:solidFill>
                <a:latin typeface="Times New Roman"/>
                <a:cs typeface="Times New Roman"/>
                <a:hlinkClick r:id="rId4"/>
              </a:rPr>
              <a:t>https://www.kaggle.com/datasets/teejmahal20/airline-passenger-satisfaction</a:t>
            </a:r>
            <a:r>
              <a:rPr lang="en-US" dirty="0">
                <a:solidFill>
                  <a:srgbClr val="0D0D0D"/>
                </a:solidFill>
                <a:latin typeface="Times New Roman"/>
                <a:cs typeface="Times New Roman"/>
              </a:rPr>
              <a:t>             </a:t>
            </a:r>
            <a:endParaRPr lang="en-US">
              <a:solidFill>
                <a:srgbClr val="000000"/>
              </a:solidFill>
              <a:latin typeface="Bookman Old Style" panose="02050604050505020204"/>
              <a:cs typeface="Times New Roman"/>
            </a:endParaRPr>
          </a:p>
          <a:p>
            <a:r>
              <a:rPr lang="en-US" dirty="0">
                <a:solidFill>
                  <a:srgbClr val="0D0D0D"/>
                </a:solidFill>
                <a:latin typeface="Times New Roman"/>
                <a:cs typeface="Times New Roman"/>
              </a:rPr>
              <a:t>[4]</a:t>
            </a:r>
            <a:r>
              <a:rPr lang="en-US" dirty="0">
                <a:solidFill>
                  <a:srgbClr val="1155CC"/>
                </a:solidFill>
                <a:latin typeface="Times New Roman"/>
                <a:cs typeface="Times New Roman"/>
                <a:hlinkClick r:id="rId5"/>
              </a:rPr>
              <a:t>https://www.geeksforgeeks.org/random-forest-classifier-using-scikit-learn/</a:t>
            </a:r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944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54882-D40D-B067-393E-FF1C836E9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133153"/>
          </a:xfrm>
        </p:spPr>
        <p:txBody>
          <a:bodyPr/>
          <a:lstStyle/>
          <a:p>
            <a:r>
              <a:rPr lang="en-US" u="sng" dirty="0"/>
              <a:t>Problem Statement</a:t>
            </a:r>
            <a:endParaRPr lang="en-IN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56C4B4-1E42-4EED-D84A-60A24BD221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524000"/>
            <a:ext cx="11915335" cy="49784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1097280" lvl="4" indent="0">
              <a:buNone/>
            </a:pPr>
            <a:r>
              <a:rPr lang="en-US" sz="2200" dirty="0"/>
              <a:t>The airline industry faces the challenge of maintaining customer satisfaction in a dynamic market where passengers’ service expectations are constantly evolving. Airlines must identify which service features are most valued by passengers to improve satisfaction and loyalty effectively to maximize their profit. </a:t>
            </a:r>
          </a:p>
          <a:p>
            <a:pPr marL="1097280" lvl="4" indent="0">
              <a:buNone/>
            </a:pPr>
            <a:endParaRPr lang="en-US" sz="2200" u="sng" dirty="0">
              <a:latin typeface="Aptos Display"/>
            </a:endParaRPr>
          </a:p>
          <a:p>
            <a:pPr marL="1097280" lvl="4" indent="0">
              <a:buNone/>
            </a:pPr>
            <a:r>
              <a:rPr lang="en-US" sz="2800" b="1" u="sng" dirty="0"/>
              <a:t>Objective</a:t>
            </a:r>
            <a:endParaRPr lang="en-US" sz="2800" u="sng" dirty="0"/>
          </a:p>
          <a:p>
            <a:pPr marL="1097280" lvl="4" indent="0">
              <a:buNone/>
            </a:pPr>
            <a:r>
              <a:rPr lang="en-US" sz="2200" dirty="0"/>
              <a:t>The project aims to: </a:t>
            </a:r>
          </a:p>
          <a:p>
            <a:pPr marL="1097280" lvl="4" indent="0">
              <a:buNone/>
            </a:pPr>
            <a:r>
              <a:rPr lang="en-US" sz="2200" dirty="0"/>
              <a:t>1.Identify critical service attributes that influence passenger satisfaction. Build a robust predictive model to classify passengers as "satisfied" or "dissatisfied/neutral" based on service features. </a:t>
            </a:r>
            <a:endParaRPr lang="en-US" dirty="0"/>
          </a:p>
          <a:p>
            <a:pPr marL="1097280" lvl="4" indent="0">
              <a:buNone/>
            </a:pPr>
            <a:r>
              <a:rPr lang="en-US" sz="2200" dirty="0"/>
              <a:t>2.Provide actionable insights to airline management on which service aspects to prioritize for enhancing customer satisfaction.</a:t>
            </a:r>
            <a:endParaRPr lang="en-US" dirty="0"/>
          </a:p>
          <a:p>
            <a:pPr marL="1097280" lvl="4" indent="0">
              <a:buNone/>
            </a:pPr>
            <a:endParaRPr lang="en-US" sz="2200" dirty="0"/>
          </a:p>
          <a:p>
            <a:endParaRPr lang="en-IN" sz="2200" b="1" dirty="0"/>
          </a:p>
        </p:txBody>
      </p:sp>
    </p:spTree>
    <p:extLst>
      <p:ext uri="{BB962C8B-B14F-4D97-AF65-F5344CB8AC3E}">
        <p14:creationId xmlns:p14="http://schemas.microsoft.com/office/powerpoint/2010/main" val="1424838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5BD3F-DC8A-4D4B-C40E-B6C62F658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4100" y="406400"/>
            <a:ext cx="10058400" cy="1217676"/>
          </a:xfrm>
        </p:spPr>
        <p:txBody>
          <a:bodyPr/>
          <a:lstStyle/>
          <a:p>
            <a:pPr algn="ctr"/>
            <a:r>
              <a:rPr lang="en-US" u="sng" dirty="0"/>
              <a:t>Dataset Overview</a:t>
            </a:r>
            <a:endParaRPr lang="en-IN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59B68-28F6-BBD9-0B46-6D8FD619AB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4100" y="1498600"/>
            <a:ext cx="10414000" cy="1930400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spcAft>
                <a:spcPts val="800"/>
              </a:spcAft>
              <a:buNone/>
            </a:pPr>
            <a:r>
              <a:rPr lang="en-US" sz="2200" b="1" i="0" u="none" strike="noStrike" dirty="0">
                <a:solidFill>
                  <a:srgbClr val="0D0D0D"/>
                </a:solidFill>
                <a:effectLst/>
                <a:cs typeface="Times New Roman"/>
              </a:rPr>
              <a:t>Dataset Used: </a:t>
            </a:r>
            <a:r>
              <a:rPr lang="en-US" sz="2200" b="1" u="none" strike="noStrike" dirty="0">
                <a:solidFill>
                  <a:srgbClr val="0D0D0D"/>
                </a:solidFill>
                <a:effectLst/>
                <a:cs typeface="Times New Roman"/>
              </a:rPr>
              <a:t>Airline Passenger Satisfaction </a:t>
            </a:r>
            <a:r>
              <a:rPr lang="en-US" sz="2200" b="1" dirty="0">
                <a:solidFill>
                  <a:srgbClr val="0D0D0D"/>
                </a:solidFill>
                <a:cs typeface="Times New Roman"/>
              </a:rPr>
              <a:t>from Kaggle [</a:t>
            </a:r>
            <a:r>
              <a:rPr lang="en-US" sz="2200" b="1" dirty="0">
                <a:solidFill>
                  <a:srgbClr val="0D0D0D"/>
                </a:solidFill>
                <a:cs typeface="Times New Roman"/>
                <a:hlinkClick r:id="rId2"/>
              </a:rPr>
              <a:t>Link</a:t>
            </a:r>
            <a:r>
              <a:rPr lang="en-US" sz="2200" b="1" dirty="0">
                <a:solidFill>
                  <a:srgbClr val="0D0D0D"/>
                </a:solidFill>
                <a:cs typeface="Times New Roman"/>
              </a:rPr>
              <a:t>]</a:t>
            </a:r>
            <a:r>
              <a:rPr lang="en-US" sz="2200" b="1" i="1" u="none" strike="noStrike" dirty="0">
                <a:solidFill>
                  <a:srgbClr val="0D0D0D"/>
                </a:solidFill>
                <a:effectLst/>
                <a:cs typeface="Times New Roman"/>
              </a:rPr>
              <a:t>    </a:t>
            </a:r>
            <a:endParaRPr lang="en-US" sz="2200" i="1" dirty="0">
              <a:cs typeface="Times New Roman"/>
            </a:endParaRPr>
          </a:p>
          <a:p>
            <a:pPr marL="0" indent="0" rtl="0">
              <a:spcAft>
                <a:spcPts val="800"/>
              </a:spcAft>
              <a:buNone/>
            </a:pPr>
            <a:r>
              <a:rPr lang="en-US" sz="2200" b="1" i="0" u="none" strike="noStrike" dirty="0">
                <a:solidFill>
                  <a:srgbClr val="0D0D0D"/>
                </a:solidFill>
                <a:effectLst/>
                <a:cs typeface="Times New Roman"/>
              </a:rPr>
              <a:t>Context</a:t>
            </a:r>
            <a:r>
              <a:rPr lang="en-US" sz="2200" dirty="0"/>
              <a:t>: </a:t>
            </a:r>
            <a:r>
              <a:rPr lang="en-US" sz="2200" b="0" i="0" u="none" strike="noStrike" dirty="0">
                <a:solidFill>
                  <a:srgbClr val="0D0D0D"/>
                </a:solidFill>
                <a:effectLst/>
                <a:cs typeface="Times New Roman"/>
              </a:rPr>
              <a:t>This dataset contains an airline passenger satisfaction survey. What factors are highly correlated to a satisfied (or dissatisfied) passenger? </a:t>
            </a:r>
            <a:endParaRPr lang="en-US" sz="2200" dirty="0">
              <a:solidFill>
                <a:srgbClr val="0D0D0D"/>
              </a:solidFill>
              <a:cs typeface="Times New Roman"/>
            </a:endParaRPr>
          </a:p>
          <a:p>
            <a:pPr marL="0" indent="0" rtl="0">
              <a:spcAft>
                <a:spcPts val="800"/>
              </a:spcAft>
              <a:buNone/>
            </a:pPr>
            <a:r>
              <a:rPr lang="en-US" sz="2200" b="1" i="0" u="none" strike="noStrike" dirty="0">
                <a:solidFill>
                  <a:srgbClr val="0D0D0D"/>
                </a:solidFill>
                <a:effectLst/>
              </a:rPr>
              <a:t>Content: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C1AEDF-6655-AF9A-6C1A-011B3BD11494}"/>
              </a:ext>
            </a:extLst>
          </p:cNvPr>
          <p:cNvSpPr txBox="1"/>
          <p:nvPr/>
        </p:nvSpPr>
        <p:spPr>
          <a:xfrm>
            <a:off x="1054100" y="3620462"/>
            <a:ext cx="8674362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Aft>
                <a:spcPts val="800"/>
              </a:spcAft>
            </a:pPr>
            <a:r>
              <a:rPr lang="en-US" b="1" i="1" u="none" strike="noStrike" dirty="0">
                <a:solidFill>
                  <a:srgbClr val="0D0D0D"/>
                </a:solidFill>
                <a:effectLst/>
              </a:rPr>
              <a:t>1.Gender:</a:t>
            </a:r>
            <a:r>
              <a:rPr lang="en-US" b="0" i="0" u="none" strike="noStrike" dirty="0">
                <a:solidFill>
                  <a:srgbClr val="0D0D0D"/>
                </a:solidFill>
                <a:effectLst/>
              </a:rPr>
              <a:t> Gender of the passengers (Female, Male)</a:t>
            </a:r>
            <a:endParaRPr lang="en-US" b="0" dirty="0">
              <a:effectLst/>
            </a:endParaRPr>
          </a:p>
          <a:p>
            <a:pPr rtl="0">
              <a:spcAft>
                <a:spcPts val="800"/>
              </a:spcAft>
            </a:pPr>
            <a:r>
              <a:rPr lang="en-US" b="1" i="1" u="none" strike="noStrike" dirty="0">
                <a:solidFill>
                  <a:srgbClr val="0D0D0D"/>
                </a:solidFill>
                <a:effectLst/>
              </a:rPr>
              <a:t>2.Customer Type:</a:t>
            </a:r>
            <a:r>
              <a:rPr lang="en-US" b="0" i="0" u="none" strike="noStrike" dirty="0">
                <a:solidFill>
                  <a:srgbClr val="0D0D0D"/>
                </a:solidFill>
                <a:effectLst/>
              </a:rPr>
              <a:t> The customer type (Loyal customer, disloyal customer)</a:t>
            </a:r>
            <a:endParaRPr lang="en-US" b="0" dirty="0">
              <a:effectLst/>
            </a:endParaRPr>
          </a:p>
          <a:p>
            <a:pPr rtl="0">
              <a:spcAft>
                <a:spcPts val="800"/>
              </a:spcAft>
            </a:pPr>
            <a:r>
              <a:rPr lang="en-US" b="1" i="1" u="none" strike="noStrike" dirty="0">
                <a:solidFill>
                  <a:srgbClr val="0D0D0D"/>
                </a:solidFill>
                <a:effectLst/>
              </a:rPr>
              <a:t>3.Age:</a:t>
            </a:r>
            <a:r>
              <a:rPr lang="en-US" b="0" i="0" u="none" strike="noStrike" dirty="0">
                <a:solidFill>
                  <a:srgbClr val="0D0D0D"/>
                </a:solidFill>
                <a:effectLst/>
              </a:rPr>
              <a:t> The actual age of the passengers</a:t>
            </a:r>
            <a:endParaRPr lang="en-US" b="0" dirty="0">
              <a:effectLst/>
            </a:endParaRPr>
          </a:p>
          <a:p>
            <a:pPr rtl="0">
              <a:spcAft>
                <a:spcPts val="800"/>
              </a:spcAft>
            </a:pPr>
            <a:r>
              <a:rPr lang="en-US" b="1" i="1" u="none" strike="noStrike" dirty="0">
                <a:solidFill>
                  <a:srgbClr val="0D0D0D"/>
                </a:solidFill>
                <a:effectLst/>
              </a:rPr>
              <a:t>4.Type of Travel:</a:t>
            </a:r>
            <a:r>
              <a:rPr lang="en-US" b="0" i="0" u="none" strike="noStrike" dirty="0">
                <a:solidFill>
                  <a:srgbClr val="0D0D0D"/>
                </a:solidFill>
                <a:effectLst/>
              </a:rPr>
              <a:t> Purpose of the flight of the passengers (Personal Travel, Business Travel)</a:t>
            </a:r>
            <a:endParaRPr lang="en-US" b="0" dirty="0">
              <a:effectLst/>
            </a:endParaRPr>
          </a:p>
          <a:p>
            <a:pPr rtl="0">
              <a:spcAft>
                <a:spcPts val="800"/>
              </a:spcAft>
            </a:pPr>
            <a:r>
              <a:rPr lang="en-US" b="1" i="1" u="none" strike="noStrike" dirty="0">
                <a:solidFill>
                  <a:srgbClr val="0D0D0D"/>
                </a:solidFill>
                <a:effectLst/>
              </a:rPr>
              <a:t>5.Class:</a:t>
            </a:r>
            <a:r>
              <a:rPr lang="en-US" b="0" i="0" u="none" strike="noStrike" dirty="0">
                <a:solidFill>
                  <a:srgbClr val="0D0D0D"/>
                </a:solidFill>
                <a:effectLst/>
              </a:rPr>
              <a:t> Travel class in the plane of the passengers (Business, Eco, Eco Plus)</a:t>
            </a:r>
            <a:endParaRPr lang="en-US" b="0" dirty="0">
              <a:effectLst/>
            </a:endParaRPr>
          </a:p>
          <a:p>
            <a:pPr rtl="0">
              <a:spcAft>
                <a:spcPts val="800"/>
              </a:spcAft>
            </a:pPr>
            <a:r>
              <a:rPr lang="en-US" b="1" i="1" u="none" strike="noStrike" dirty="0">
                <a:solidFill>
                  <a:srgbClr val="0D0D0D"/>
                </a:solidFill>
                <a:effectLst/>
              </a:rPr>
              <a:t>6.Flight distance:</a:t>
            </a:r>
            <a:r>
              <a:rPr lang="en-US" b="0" i="0" u="none" strike="noStrike" dirty="0">
                <a:solidFill>
                  <a:srgbClr val="0D0D0D"/>
                </a:solidFill>
                <a:effectLst/>
              </a:rPr>
              <a:t> The flight distance of this journey</a:t>
            </a:r>
          </a:p>
          <a:p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76550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152433E-3A67-E8DD-76A8-94202F72F1D4}"/>
              </a:ext>
            </a:extLst>
          </p:cNvPr>
          <p:cNvSpPr txBox="1"/>
          <p:nvPr/>
        </p:nvSpPr>
        <p:spPr>
          <a:xfrm>
            <a:off x="723900" y="1020128"/>
            <a:ext cx="10744200" cy="48115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800"/>
              </a:spcAft>
            </a:pPr>
            <a:r>
              <a:rPr lang="en-US" sz="2000" b="1" i="1" u="none" strike="noStrike" dirty="0">
                <a:solidFill>
                  <a:srgbClr val="0D0D0D"/>
                </a:solidFill>
                <a:effectLst/>
                <a:cs typeface="Times New Roman" panose="02020603050405020304" pitchFamily="18" charset="0"/>
              </a:rPr>
              <a:t>7.Inflight </a:t>
            </a:r>
            <a:r>
              <a:rPr lang="en-US" sz="2000" b="1" i="1" u="none" strike="noStrike" dirty="0" err="1">
                <a:solidFill>
                  <a:srgbClr val="0D0D0D"/>
                </a:solidFill>
                <a:effectLst/>
                <a:cs typeface="Times New Roman" panose="02020603050405020304" pitchFamily="18" charset="0"/>
              </a:rPr>
              <a:t>wifi</a:t>
            </a:r>
            <a:r>
              <a:rPr lang="en-US" sz="2000" b="1" i="1" u="none" strike="noStrike" dirty="0">
                <a:solidFill>
                  <a:srgbClr val="0D0D0D"/>
                </a:solidFill>
                <a:effectLst/>
                <a:cs typeface="Times New Roman" panose="02020603050405020304" pitchFamily="18" charset="0"/>
              </a:rPr>
              <a:t> service:</a:t>
            </a:r>
            <a:r>
              <a:rPr lang="en-US" sz="2000" b="0" i="0" u="none" strike="noStrike" dirty="0">
                <a:solidFill>
                  <a:srgbClr val="0D0D0D"/>
                </a:solidFill>
                <a:effectLst/>
                <a:cs typeface="Times New Roman" panose="02020603050405020304" pitchFamily="18" charset="0"/>
              </a:rPr>
              <a:t> Satisfaction level of the inflight </a:t>
            </a:r>
            <a:r>
              <a:rPr lang="en-US" sz="2000" b="0" i="0" u="none" strike="noStrike" dirty="0" err="1">
                <a:solidFill>
                  <a:srgbClr val="0D0D0D"/>
                </a:solidFill>
                <a:effectLst/>
                <a:cs typeface="Times New Roman" panose="02020603050405020304" pitchFamily="18" charset="0"/>
              </a:rPr>
              <a:t>wifi</a:t>
            </a:r>
            <a:r>
              <a:rPr lang="en-US" sz="2000" b="0" i="0" u="none" strike="noStrike" dirty="0">
                <a:solidFill>
                  <a:srgbClr val="0D0D0D"/>
                </a:solidFill>
                <a:effectLst/>
                <a:cs typeface="Times New Roman" panose="02020603050405020304" pitchFamily="18" charset="0"/>
              </a:rPr>
              <a:t> service </a:t>
            </a:r>
            <a:endParaRPr lang="en-US" sz="2000" b="0" dirty="0">
              <a:effectLst/>
              <a:cs typeface="Times New Roman" panose="02020603050405020304" pitchFamily="18" charset="0"/>
            </a:endParaRPr>
          </a:p>
          <a:p>
            <a:pPr rtl="0">
              <a:spcAft>
                <a:spcPts val="800"/>
              </a:spcAft>
            </a:pPr>
            <a:r>
              <a:rPr lang="en-US" sz="2000" b="1" i="1" u="none" strike="noStrike" dirty="0">
                <a:solidFill>
                  <a:srgbClr val="0D0D0D"/>
                </a:solidFill>
                <a:effectLst/>
                <a:cs typeface="Times New Roman" panose="02020603050405020304" pitchFamily="18" charset="0"/>
              </a:rPr>
              <a:t>8.Departure/Arrival time convenient:</a:t>
            </a:r>
            <a:r>
              <a:rPr lang="en-US" sz="2000" b="0" i="0" u="none" strike="noStrike" dirty="0">
                <a:solidFill>
                  <a:srgbClr val="0D0D0D"/>
                </a:solidFill>
                <a:effectLst/>
                <a:cs typeface="Times New Roman" panose="02020603050405020304" pitchFamily="18" charset="0"/>
              </a:rPr>
              <a:t> Satisfaction level of Departure/Arrival time convenient</a:t>
            </a:r>
            <a:endParaRPr lang="en-US" sz="2000" b="0" dirty="0">
              <a:effectLst/>
              <a:cs typeface="Times New Roman" panose="02020603050405020304" pitchFamily="18" charset="0"/>
            </a:endParaRPr>
          </a:p>
          <a:p>
            <a:pPr rtl="0">
              <a:spcAft>
                <a:spcPts val="800"/>
              </a:spcAft>
            </a:pPr>
            <a:r>
              <a:rPr lang="en-US" sz="2000" b="1" i="1" u="none" strike="noStrike" dirty="0">
                <a:solidFill>
                  <a:srgbClr val="0D0D0D"/>
                </a:solidFill>
                <a:effectLst/>
                <a:cs typeface="Times New Roman" panose="02020603050405020304" pitchFamily="18" charset="0"/>
              </a:rPr>
              <a:t>9.Ease of Online booking:</a:t>
            </a:r>
            <a:r>
              <a:rPr lang="en-US" sz="2000" b="0" i="0" u="none" strike="noStrike" dirty="0">
                <a:solidFill>
                  <a:srgbClr val="0D0D0D"/>
                </a:solidFill>
                <a:effectLst/>
                <a:cs typeface="Times New Roman" panose="02020603050405020304" pitchFamily="18" charset="0"/>
              </a:rPr>
              <a:t> Satisfaction level of online booking</a:t>
            </a:r>
            <a:endParaRPr lang="en-US" sz="2000" b="0" dirty="0">
              <a:effectLst/>
              <a:cs typeface="Times New Roman" panose="02020603050405020304" pitchFamily="18" charset="0"/>
            </a:endParaRPr>
          </a:p>
          <a:p>
            <a:pPr rtl="0">
              <a:spcAft>
                <a:spcPts val="800"/>
              </a:spcAft>
            </a:pPr>
            <a:r>
              <a:rPr lang="en-US" sz="2000" b="1" i="1" u="none" strike="noStrike" dirty="0">
                <a:solidFill>
                  <a:srgbClr val="0D0D0D"/>
                </a:solidFill>
                <a:effectLst/>
                <a:cs typeface="Times New Roman" panose="02020603050405020304" pitchFamily="18" charset="0"/>
              </a:rPr>
              <a:t>10.Gate location:</a:t>
            </a:r>
            <a:r>
              <a:rPr lang="en-US" sz="2000" b="0" i="0" u="none" strike="noStrike" dirty="0">
                <a:solidFill>
                  <a:srgbClr val="0D0D0D"/>
                </a:solidFill>
                <a:effectLst/>
                <a:cs typeface="Times New Roman" panose="02020603050405020304" pitchFamily="18" charset="0"/>
              </a:rPr>
              <a:t> Satisfaction level of Gate location</a:t>
            </a:r>
            <a:endParaRPr lang="en-US" sz="2000" b="0" dirty="0">
              <a:effectLst/>
              <a:cs typeface="Times New Roman" panose="02020603050405020304" pitchFamily="18" charset="0"/>
            </a:endParaRPr>
          </a:p>
          <a:p>
            <a:pPr rtl="0">
              <a:spcAft>
                <a:spcPts val="800"/>
              </a:spcAft>
            </a:pPr>
            <a:r>
              <a:rPr lang="en-US" sz="2000" b="1" i="1" u="none" strike="noStrike" dirty="0">
                <a:solidFill>
                  <a:srgbClr val="0D0D0D"/>
                </a:solidFill>
                <a:effectLst/>
                <a:cs typeface="Times New Roman" panose="02020603050405020304" pitchFamily="18" charset="0"/>
              </a:rPr>
              <a:t>11.Food and drink:</a:t>
            </a:r>
            <a:r>
              <a:rPr lang="en-US" sz="2000" b="0" i="0" u="none" strike="noStrike" dirty="0">
                <a:solidFill>
                  <a:srgbClr val="0D0D0D"/>
                </a:solidFill>
                <a:effectLst/>
                <a:cs typeface="Times New Roman" panose="02020603050405020304" pitchFamily="18" charset="0"/>
              </a:rPr>
              <a:t> Satisfaction level of Food and drink</a:t>
            </a:r>
            <a:endParaRPr lang="en-US" sz="2000" b="0" dirty="0">
              <a:effectLst/>
              <a:cs typeface="Times New Roman" panose="02020603050405020304" pitchFamily="18" charset="0"/>
            </a:endParaRPr>
          </a:p>
          <a:p>
            <a:pPr rtl="0">
              <a:spcAft>
                <a:spcPts val="800"/>
              </a:spcAft>
            </a:pPr>
            <a:r>
              <a:rPr lang="en-US" sz="2000" b="1" i="1" u="none" strike="noStrike" dirty="0">
                <a:solidFill>
                  <a:srgbClr val="0D0D0D"/>
                </a:solidFill>
                <a:effectLst/>
                <a:cs typeface="Times New Roman" panose="02020603050405020304" pitchFamily="18" charset="0"/>
              </a:rPr>
              <a:t>12.Online boarding:</a:t>
            </a:r>
            <a:r>
              <a:rPr lang="en-US" sz="2000" b="0" i="0" u="none" strike="noStrike" dirty="0">
                <a:solidFill>
                  <a:srgbClr val="0D0D0D"/>
                </a:solidFill>
                <a:effectLst/>
                <a:cs typeface="Times New Roman" panose="02020603050405020304" pitchFamily="18" charset="0"/>
              </a:rPr>
              <a:t> Satisfaction level of online boarding</a:t>
            </a:r>
            <a:endParaRPr lang="en-US" sz="2000" b="0" dirty="0">
              <a:effectLst/>
              <a:cs typeface="Times New Roman" panose="02020603050405020304" pitchFamily="18" charset="0"/>
            </a:endParaRPr>
          </a:p>
          <a:p>
            <a:pPr rtl="0">
              <a:spcAft>
                <a:spcPts val="800"/>
              </a:spcAft>
            </a:pPr>
            <a:r>
              <a:rPr lang="en-US" sz="2000" b="1" i="1" u="none" strike="noStrike" dirty="0">
                <a:solidFill>
                  <a:srgbClr val="0D0D0D"/>
                </a:solidFill>
                <a:effectLst/>
                <a:cs typeface="Times New Roman" panose="02020603050405020304" pitchFamily="18" charset="0"/>
              </a:rPr>
              <a:t>13.Seat comfort:</a:t>
            </a:r>
            <a:r>
              <a:rPr lang="en-US" sz="2000" b="0" i="0" u="none" strike="noStrike" dirty="0">
                <a:solidFill>
                  <a:srgbClr val="0D0D0D"/>
                </a:solidFill>
                <a:effectLst/>
                <a:cs typeface="Times New Roman" panose="02020603050405020304" pitchFamily="18" charset="0"/>
              </a:rPr>
              <a:t> Satisfaction level of Seat comfort</a:t>
            </a:r>
            <a:endParaRPr lang="en-US" sz="2000" b="0" dirty="0">
              <a:effectLst/>
              <a:cs typeface="Times New Roman" panose="02020603050405020304" pitchFamily="18" charset="0"/>
            </a:endParaRPr>
          </a:p>
          <a:p>
            <a:pPr rtl="0">
              <a:spcAft>
                <a:spcPts val="800"/>
              </a:spcAft>
            </a:pPr>
            <a:r>
              <a:rPr lang="en-US" sz="2000" b="1" i="1" u="none" strike="noStrike" dirty="0">
                <a:solidFill>
                  <a:srgbClr val="0D0D0D"/>
                </a:solidFill>
                <a:effectLst/>
                <a:cs typeface="Times New Roman" panose="02020603050405020304" pitchFamily="18" charset="0"/>
              </a:rPr>
              <a:t>14.Inflight entertainment:</a:t>
            </a:r>
            <a:r>
              <a:rPr lang="en-US" sz="2000" b="0" i="0" u="none" strike="noStrike" dirty="0">
                <a:solidFill>
                  <a:srgbClr val="0D0D0D"/>
                </a:solidFill>
                <a:effectLst/>
                <a:cs typeface="Times New Roman" panose="02020603050405020304" pitchFamily="18" charset="0"/>
              </a:rPr>
              <a:t> Satisfaction level of inflight entertainment</a:t>
            </a:r>
            <a:endParaRPr lang="en-US" sz="2000" b="0" dirty="0">
              <a:effectLst/>
              <a:cs typeface="Times New Roman" panose="02020603050405020304" pitchFamily="18" charset="0"/>
            </a:endParaRPr>
          </a:p>
          <a:p>
            <a:pPr rtl="0">
              <a:spcAft>
                <a:spcPts val="800"/>
              </a:spcAft>
            </a:pPr>
            <a:r>
              <a:rPr lang="en-US" sz="2000" b="1" i="1" u="none" strike="noStrike" dirty="0">
                <a:solidFill>
                  <a:srgbClr val="0D0D0D"/>
                </a:solidFill>
                <a:effectLst/>
                <a:cs typeface="Times New Roman" panose="02020603050405020304" pitchFamily="18" charset="0"/>
              </a:rPr>
              <a:t>15.On-board service:</a:t>
            </a:r>
            <a:r>
              <a:rPr lang="en-US" sz="2000" b="0" i="0" u="none" strike="noStrike" dirty="0">
                <a:solidFill>
                  <a:srgbClr val="0D0D0D"/>
                </a:solidFill>
                <a:effectLst/>
                <a:cs typeface="Times New Roman" panose="02020603050405020304" pitchFamily="18" charset="0"/>
              </a:rPr>
              <a:t> Satisfaction level of On-board service</a:t>
            </a:r>
            <a:endParaRPr lang="en-US" sz="2000" b="0" dirty="0">
              <a:effectLst/>
              <a:cs typeface="Times New Roman" panose="02020603050405020304" pitchFamily="18" charset="0"/>
            </a:endParaRPr>
          </a:p>
          <a:p>
            <a:pPr rtl="0">
              <a:spcAft>
                <a:spcPts val="800"/>
              </a:spcAft>
            </a:pPr>
            <a:r>
              <a:rPr lang="en-US" sz="2000" b="1" i="1" u="none" strike="noStrike" dirty="0">
                <a:solidFill>
                  <a:srgbClr val="0D0D0D"/>
                </a:solidFill>
                <a:effectLst/>
                <a:cs typeface="Times New Roman" panose="02020603050405020304" pitchFamily="18" charset="0"/>
              </a:rPr>
              <a:t>16.Leg room service:</a:t>
            </a:r>
            <a:r>
              <a:rPr lang="en-US" sz="2000" b="0" i="0" u="none" strike="noStrike" dirty="0">
                <a:solidFill>
                  <a:srgbClr val="0D0D0D"/>
                </a:solidFill>
                <a:effectLst/>
                <a:cs typeface="Times New Roman" panose="02020603050405020304" pitchFamily="18" charset="0"/>
              </a:rPr>
              <a:t> Satisfaction level of Leg room service</a:t>
            </a:r>
            <a:endParaRPr lang="en-US" sz="2000" b="0" dirty="0">
              <a:effectLst/>
              <a:cs typeface="Times New Roman" panose="02020603050405020304" pitchFamily="18" charset="0"/>
            </a:endParaRPr>
          </a:p>
          <a:p>
            <a:pPr rtl="0">
              <a:spcAft>
                <a:spcPts val="800"/>
              </a:spcAft>
            </a:pPr>
            <a:r>
              <a:rPr lang="en-US" sz="2000" b="1" i="1" u="none" strike="noStrike" dirty="0">
                <a:solidFill>
                  <a:srgbClr val="0D0D0D"/>
                </a:solidFill>
                <a:effectLst/>
                <a:cs typeface="Times New Roman" panose="02020603050405020304" pitchFamily="18" charset="0"/>
              </a:rPr>
              <a:t>17.Baggage handling:</a:t>
            </a:r>
            <a:r>
              <a:rPr lang="en-US" sz="2000" b="0" i="0" u="none" strike="noStrike" dirty="0">
                <a:solidFill>
                  <a:srgbClr val="0D0D0D"/>
                </a:solidFill>
                <a:effectLst/>
                <a:cs typeface="Times New Roman" panose="02020603050405020304" pitchFamily="18" charset="0"/>
              </a:rPr>
              <a:t> Satisfaction level of baggage handling</a:t>
            </a:r>
            <a:endParaRPr lang="en-US" sz="2000" b="0" dirty="0">
              <a:effectLst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1555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FA3EAFF-D4FD-B4A0-6CF8-213429CBD958}"/>
              </a:ext>
            </a:extLst>
          </p:cNvPr>
          <p:cNvSpPr txBox="1"/>
          <p:nvPr/>
        </p:nvSpPr>
        <p:spPr>
          <a:xfrm>
            <a:off x="683967" y="1052397"/>
            <a:ext cx="10591800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Aft>
                <a:spcPts val="800"/>
              </a:spcAft>
            </a:pPr>
            <a:r>
              <a:rPr lang="en-US" sz="2000" b="1" i="1" u="none" strike="noStrike" dirty="0">
                <a:solidFill>
                  <a:srgbClr val="0D0D0D"/>
                </a:solidFill>
                <a:effectLst/>
              </a:rPr>
              <a:t>18.Check-in service:</a:t>
            </a:r>
            <a:r>
              <a:rPr lang="en-US" sz="2000" b="0" i="0" u="none" strike="noStrike" dirty="0">
                <a:solidFill>
                  <a:srgbClr val="0D0D0D"/>
                </a:solidFill>
                <a:effectLst/>
              </a:rPr>
              <a:t> Satisfaction level of Check-in service</a:t>
            </a:r>
            <a:endParaRPr lang="en-US" sz="2000" b="0" dirty="0">
              <a:effectLst/>
            </a:endParaRPr>
          </a:p>
          <a:p>
            <a:pPr rtl="0">
              <a:spcAft>
                <a:spcPts val="800"/>
              </a:spcAft>
            </a:pPr>
            <a:r>
              <a:rPr lang="en-US" sz="2000" b="1" i="1" u="none" strike="noStrike" dirty="0">
                <a:solidFill>
                  <a:srgbClr val="0D0D0D"/>
                </a:solidFill>
                <a:effectLst/>
              </a:rPr>
              <a:t>19.Inflight service:</a:t>
            </a:r>
            <a:r>
              <a:rPr lang="en-US" sz="2000" b="0" i="0" u="none" strike="noStrike" dirty="0">
                <a:solidFill>
                  <a:srgbClr val="0D0D0D"/>
                </a:solidFill>
                <a:effectLst/>
              </a:rPr>
              <a:t> Satisfaction level of inflight service</a:t>
            </a:r>
            <a:endParaRPr lang="en-US" sz="2000" b="0" dirty="0">
              <a:effectLst/>
            </a:endParaRPr>
          </a:p>
          <a:p>
            <a:pPr rtl="0">
              <a:spcAft>
                <a:spcPts val="800"/>
              </a:spcAft>
            </a:pPr>
            <a:r>
              <a:rPr lang="en-US" sz="2000" b="1" i="1" u="none" strike="noStrike" dirty="0">
                <a:solidFill>
                  <a:srgbClr val="0D0D0D"/>
                </a:solidFill>
                <a:effectLst/>
              </a:rPr>
              <a:t>20.Cleanliness:</a:t>
            </a:r>
            <a:r>
              <a:rPr lang="en-US" sz="2000" b="0" i="0" u="none" strike="noStrike" dirty="0">
                <a:solidFill>
                  <a:srgbClr val="0D0D0D"/>
                </a:solidFill>
                <a:effectLst/>
              </a:rPr>
              <a:t> Satisfaction level of Cleanliness</a:t>
            </a:r>
            <a:endParaRPr lang="en-US" sz="2000" b="0" dirty="0">
              <a:effectLst/>
            </a:endParaRPr>
          </a:p>
          <a:p>
            <a:pPr rtl="0">
              <a:spcAft>
                <a:spcPts val="800"/>
              </a:spcAft>
            </a:pPr>
            <a:r>
              <a:rPr lang="en-US" sz="2000" b="1" i="1" u="none" strike="noStrike" dirty="0">
                <a:solidFill>
                  <a:srgbClr val="0D0D0D"/>
                </a:solidFill>
                <a:effectLst/>
              </a:rPr>
              <a:t>21.Departure Delay in Minutes:</a:t>
            </a:r>
            <a:r>
              <a:rPr lang="en-US" sz="2000" b="0" i="0" u="none" strike="noStrike" dirty="0">
                <a:solidFill>
                  <a:srgbClr val="0D0D0D"/>
                </a:solidFill>
                <a:effectLst/>
              </a:rPr>
              <a:t> Minutes delayed when departure</a:t>
            </a:r>
            <a:endParaRPr lang="en-US" sz="2000" b="0" dirty="0">
              <a:effectLst/>
            </a:endParaRPr>
          </a:p>
          <a:p>
            <a:pPr rtl="0">
              <a:spcAft>
                <a:spcPts val="800"/>
              </a:spcAft>
            </a:pPr>
            <a:r>
              <a:rPr lang="en-US" sz="2000" b="1" i="1" u="none" strike="noStrike" dirty="0">
                <a:solidFill>
                  <a:srgbClr val="0D0D0D"/>
                </a:solidFill>
                <a:effectLst/>
              </a:rPr>
              <a:t>22.Arrival Delay in Minutes:</a:t>
            </a:r>
            <a:r>
              <a:rPr lang="en-US" sz="2000" b="0" i="0" u="none" strike="noStrike" dirty="0">
                <a:solidFill>
                  <a:srgbClr val="0D0D0D"/>
                </a:solidFill>
                <a:effectLst/>
              </a:rPr>
              <a:t> Minutes delayed when Arrival</a:t>
            </a:r>
            <a:endParaRPr lang="en-US" sz="2000" b="0" dirty="0">
              <a:effectLst/>
            </a:endParaRPr>
          </a:p>
          <a:p>
            <a:pPr rtl="0">
              <a:spcAft>
                <a:spcPts val="800"/>
              </a:spcAft>
            </a:pPr>
            <a:r>
              <a:rPr lang="en-US" sz="2000" b="1" i="1" u="none" strike="noStrike" dirty="0">
                <a:solidFill>
                  <a:srgbClr val="0D0D0D"/>
                </a:solidFill>
                <a:effectLst/>
              </a:rPr>
              <a:t>23.Satisfaction:</a:t>
            </a:r>
            <a:r>
              <a:rPr lang="en-US" sz="2000" b="0" i="0" u="none" strike="noStrike" dirty="0">
                <a:solidFill>
                  <a:srgbClr val="0D0D0D"/>
                </a:solidFill>
                <a:effectLst/>
              </a:rPr>
              <a:t> Airline satisfaction level(Satisfaction, neutral or dissatisfaction</a:t>
            </a:r>
            <a:r>
              <a:rPr lang="en-US" sz="2000" b="0" i="0" u="none" strike="noStrike" dirty="0">
                <a:solidFill>
                  <a:srgbClr val="0D0D0D"/>
                </a:solidFill>
                <a:effectLst/>
                <a:latin typeface="Times New Roman" panose="02020603050405020304" pitchFamily="18" charset="0"/>
              </a:rPr>
              <a:t>)</a:t>
            </a:r>
            <a:endParaRPr lang="en-US" sz="2000" b="0" dirty="0">
              <a:effectLst/>
            </a:endParaRPr>
          </a:p>
          <a:p>
            <a:br>
              <a:rPr lang="en-US" sz="2000" dirty="0"/>
            </a:b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879167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table with numbers and symbols&#10;&#10;Description automatically generated">
            <a:extLst>
              <a:ext uri="{FF2B5EF4-FFF2-40B4-BE49-F238E27FC236}">
                <a16:creationId xmlns:a16="http://schemas.microsoft.com/office/drawing/2014/main" id="{551141D2-FC6F-77F7-B1B3-152BB420CC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361" y="250371"/>
            <a:ext cx="5702135" cy="6357258"/>
          </a:xfrm>
          <a:prstGeom prst="rect">
            <a:avLst/>
          </a:prstGeom>
        </p:spPr>
      </p:pic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A86ED1AC-E602-6883-5E9E-C157CDF5EB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8407" y="485095"/>
            <a:ext cx="2530929" cy="148998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B13A20A-55FB-49BE-2235-DD833C3BA634}"/>
              </a:ext>
            </a:extLst>
          </p:cNvPr>
          <p:cNvSpPr/>
          <p:nvPr/>
        </p:nvSpPr>
        <p:spPr>
          <a:xfrm>
            <a:off x="7180848" y="2149107"/>
            <a:ext cx="3925015" cy="139768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921C52-2E1E-5FD6-D0C7-CE30BEF2BEC3}"/>
              </a:ext>
            </a:extLst>
          </p:cNvPr>
          <p:cNvSpPr txBox="1"/>
          <p:nvPr/>
        </p:nvSpPr>
        <p:spPr>
          <a:xfrm>
            <a:off x="7276105" y="2246882"/>
            <a:ext cx="4643178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No. Of Rows/Records in Dataset: 129880</a:t>
            </a:r>
          </a:p>
          <a:p>
            <a:endParaRPr lang="en-US" dirty="0"/>
          </a:p>
          <a:p>
            <a:r>
              <a:rPr lang="en-US" dirty="0"/>
              <a:t>No. Of Columns/Attributes:25</a:t>
            </a:r>
          </a:p>
        </p:txBody>
      </p:sp>
    </p:spTree>
    <p:extLst>
      <p:ext uri="{BB962C8B-B14F-4D97-AF65-F5344CB8AC3E}">
        <p14:creationId xmlns:p14="http://schemas.microsoft.com/office/powerpoint/2010/main" val="2203813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79B1B-2294-FFDE-3E17-A7A48DEBE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/>
              <a:t>Data Preprocessing</a:t>
            </a:r>
            <a:endParaRPr lang="en-US" u="sng" dirty="0">
              <a:latin typeface="Century Gothic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91BA41-5079-CBA7-E9E8-7D145FFA8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ea typeface="+mn-lt"/>
                <a:cs typeface="+mn-lt"/>
              </a:rPr>
              <a:t>Handling Missing Values</a:t>
            </a:r>
            <a:r>
              <a:rPr lang="en-US" dirty="0">
                <a:ea typeface="+mn-lt"/>
                <a:cs typeface="+mn-lt"/>
              </a:rPr>
              <a:t>: Missing values in 'Arrival Delay in Minutes' were filled with the median due to their skewed distribution</a:t>
            </a:r>
          </a:p>
          <a:p>
            <a:r>
              <a:rPr lang="en-US" dirty="0">
                <a:ea typeface="+mn-lt"/>
                <a:cs typeface="+mn-lt"/>
              </a:rPr>
              <a:t> </a:t>
            </a:r>
            <a:r>
              <a:rPr lang="en-US" b="1" dirty="0">
                <a:ea typeface="+mn-lt"/>
                <a:cs typeface="+mn-lt"/>
              </a:rPr>
              <a:t>Removing Unnecessary Columns</a:t>
            </a:r>
            <a:r>
              <a:rPr lang="en-US" dirty="0">
                <a:ea typeface="+mn-lt"/>
                <a:cs typeface="+mn-lt"/>
              </a:rPr>
              <a:t>: Non-predictive columns like 'Unnamed: 0' and 'id' were removed.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/>
                <a:ea typeface="+mn-lt"/>
                <a:cs typeface="Arial"/>
              </a:rPr>
              <a:t>'Unnamed: 0' an index column, and 'id' is typically a unique identifier not useful for analysis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/>
                <a:ea typeface="+mn-lt"/>
                <a:cs typeface="Courier New"/>
              </a:rPr>
              <a:t>.</a:t>
            </a:r>
          </a:p>
          <a:p>
            <a:r>
              <a:rPr lang="en-US" b="1" dirty="0">
                <a:ea typeface="+mn-lt"/>
                <a:cs typeface="+mn-lt"/>
              </a:rPr>
              <a:t>Outlier Handling</a:t>
            </a:r>
            <a:r>
              <a:rPr lang="en-US" dirty="0">
                <a:ea typeface="+mn-lt"/>
                <a:cs typeface="+mn-lt"/>
              </a:rPr>
              <a:t>: Extreme values in continuous features like 'Flight Distance,' 'Departure Delay in Minutes,' and 'Arrival Delay in Minutes' were detected and removed.</a:t>
            </a:r>
          </a:p>
        </p:txBody>
      </p:sp>
    </p:spTree>
    <p:extLst>
      <p:ext uri="{BB962C8B-B14F-4D97-AF65-F5344CB8AC3E}">
        <p14:creationId xmlns:p14="http://schemas.microsoft.com/office/powerpoint/2010/main" val="33216158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79B1B-2294-FFDE-3E17-A7A48DEBE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u="sng" dirty="0"/>
              <a:t>Exploratory Data Analysis (EDA)</a:t>
            </a:r>
            <a:endParaRPr lang="en-US" u="s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91BA41-5079-CBA7-E9E8-7D145FFA8B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7" y="1812490"/>
            <a:ext cx="7687202" cy="482308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>
                <a:latin typeface="Bookman Old Style"/>
                <a:ea typeface="+mn-lt"/>
                <a:cs typeface="Arial"/>
              </a:rPr>
              <a:t>The proportions of 'satisfied' and 'dissatisfied' customers, revealing an approximately balanced distribution with 43% satisfied.</a:t>
            </a:r>
          </a:p>
          <a:p>
            <a:r>
              <a:rPr lang="en-US" dirty="0">
                <a:latin typeface="Bookman Old Style"/>
                <a:ea typeface="+mn-lt"/>
                <a:cs typeface="Arial"/>
              </a:rPr>
              <a:t>Insights from the next graph:</a:t>
            </a:r>
          </a:p>
          <a:p>
            <a:r>
              <a:rPr lang="en-US" b="1" dirty="0">
                <a:ea typeface="+mn-lt"/>
                <a:cs typeface="+mn-lt"/>
              </a:rPr>
              <a:t>Class</a:t>
            </a:r>
            <a:r>
              <a:rPr lang="en-US" dirty="0">
                <a:ea typeface="+mn-lt"/>
                <a:cs typeface="+mn-lt"/>
              </a:rPr>
              <a:t>: Business Class passengers show higher satisfaction; Economy classes have more dissatisfaction.</a:t>
            </a:r>
          </a:p>
          <a:p>
            <a:r>
              <a:rPr lang="en-US" b="1" dirty="0">
                <a:ea typeface="+mn-lt"/>
                <a:cs typeface="+mn-lt"/>
              </a:rPr>
              <a:t>Gender</a:t>
            </a:r>
            <a:r>
              <a:rPr lang="en-US" dirty="0">
                <a:ea typeface="+mn-lt"/>
                <a:cs typeface="+mn-lt"/>
              </a:rPr>
              <a:t>: Both males and females lean towards dissatisfaction.</a:t>
            </a:r>
          </a:p>
          <a:p>
            <a:r>
              <a:rPr lang="en-US" b="1" dirty="0">
                <a:ea typeface="+mn-lt"/>
                <a:cs typeface="+mn-lt"/>
              </a:rPr>
              <a:t>Customer Type</a:t>
            </a:r>
            <a:r>
              <a:rPr lang="en-US" dirty="0">
                <a:ea typeface="+mn-lt"/>
                <a:cs typeface="+mn-lt"/>
              </a:rPr>
              <a:t>: Disloyal customers are mostly dissatisfied; loyal customers are more balanced.</a:t>
            </a:r>
            <a:endParaRPr lang="en-US" dirty="0">
              <a:latin typeface="Bookman Old Style"/>
              <a:ea typeface="+mn-lt"/>
              <a:cs typeface="Arial"/>
            </a:endParaRPr>
          </a:p>
          <a:p>
            <a:r>
              <a:rPr lang="en-US" b="1" dirty="0">
                <a:ea typeface="+mn-lt"/>
                <a:cs typeface="+mn-lt"/>
              </a:rPr>
              <a:t>Type of Travel</a:t>
            </a:r>
            <a:r>
              <a:rPr lang="en-US" dirty="0">
                <a:ea typeface="+mn-lt"/>
                <a:cs typeface="+mn-lt"/>
              </a:rPr>
              <a:t>: Business travelers are generally more satisfied; personal travelers show more dissatisfaction.</a:t>
            </a:r>
            <a:endParaRPr lang="en-US" dirty="0">
              <a:latin typeface="Bookman Old Style"/>
              <a:ea typeface="+mn-lt"/>
              <a:cs typeface="Arial"/>
            </a:endParaRPr>
          </a:p>
          <a:p>
            <a:r>
              <a:rPr lang="en-US" b="1" dirty="0">
                <a:ea typeface="+mn-lt"/>
                <a:cs typeface="+mn-lt"/>
              </a:rPr>
              <a:t>Age</a:t>
            </a:r>
            <a:r>
              <a:rPr lang="en-US" dirty="0">
                <a:ea typeface="+mn-lt"/>
                <a:cs typeface="+mn-lt"/>
              </a:rPr>
              <a:t>: Older passengers tend to be more satisfied, while younger passengers have mixed satisfaction.</a:t>
            </a:r>
            <a:endParaRPr lang="en-US" dirty="0">
              <a:latin typeface="Bookman Old Style"/>
              <a:ea typeface="+mn-lt"/>
              <a:cs typeface="Arial"/>
            </a:endParaRPr>
          </a:p>
          <a:p>
            <a:endParaRPr lang="en-US" dirty="0">
              <a:latin typeface="Bookman Old Style"/>
              <a:ea typeface="+mn-lt"/>
              <a:cs typeface="Arial"/>
            </a:endParaRPr>
          </a:p>
        </p:txBody>
      </p:sp>
      <p:pic>
        <p:nvPicPr>
          <p:cNvPr id="4" name="Picture 3" descr="A blue pie chart with numbers and a black text&#10;&#10;Description automatically generated">
            <a:extLst>
              <a:ext uri="{FF2B5EF4-FFF2-40B4-BE49-F238E27FC236}">
                <a16:creationId xmlns:a16="http://schemas.microsoft.com/office/drawing/2014/main" id="{17871098-585D-8D11-6151-87E861F89DA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-1384" r="346" b="29641"/>
          <a:stretch/>
        </p:blipFill>
        <p:spPr>
          <a:xfrm>
            <a:off x="8750027" y="1812036"/>
            <a:ext cx="3171979" cy="2560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8088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84ACB6"/>
      </a:dk2>
      <a:lt2>
        <a:srgbClr val="EBE9DD"/>
      </a:lt2>
      <a:accent1>
        <a:srgbClr val="6F8183"/>
      </a:accent1>
      <a:accent2>
        <a:srgbClr val="967E96"/>
      </a:accent2>
      <a:accent3>
        <a:srgbClr val="CCC893"/>
      </a:accent3>
      <a:accent4>
        <a:srgbClr val="A54D74"/>
      </a:accent4>
      <a:accent5>
        <a:srgbClr val="949C6B"/>
      </a:accent5>
      <a:accent6>
        <a:srgbClr val="766A50"/>
      </a:accent6>
      <a:hlink>
        <a:srgbClr val="CC6600"/>
      </a:hlink>
      <a:folHlink>
        <a:srgbClr val="777777"/>
      </a:folHlink>
    </a:clrScheme>
    <a:fontScheme name="Wood Type">
      <a:majorFont>
        <a:latin typeface="Century Gothic" panose="020B0502020202020204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man Old Style" panose="02050604050505020204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Smokey Glass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8E89CD47-BF55-4DDE-B823-2283AA7E769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752</TotalTime>
  <Words>2422</Words>
  <Application>Microsoft Office PowerPoint</Application>
  <PresentationFormat>Widescreen</PresentationFormat>
  <Paragraphs>182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6" baseType="lpstr">
      <vt:lpstr>Aptos Display</vt:lpstr>
      <vt:lpstr>Arial</vt:lpstr>
      <vt:lpstr>Bookman Old Style</vt:lpstr>
      <vt:lpstr>Calibri</vt:lpstr>
      <vt:lpstr>Century Gothic</vt:lpstr>
      <vt:lpstr>Georgia</vt:lpstr>
      <vt:lpstr>Imprint MT Shadow</vt:lpstr>
      <vt:lpstr>Rockwell Extra Bold</vt:lpstr>
      <vt:lpstr>Times New Roman</vt:lpstr>
      <vt:lpstr>Wingdings</vt:lpstr>
      <vt:lpstr>Wood Type</vt:lpstr>
      <vt:lpstr>DATA MINING PROJECT AIRLINES CUSTOMER SATISFACTION  SYSTEM</vt:lpstr>
      <vt:lpstr>Timeline:</vt:lpstr>
      <vt:lpstr>Problem Statement</vt:lpstr>
      <vt:lpstr>Dataset Overview</vt:lpstr>
      <vt:lpstr>PowerPoint Presentation</vt:lpstr>
      <vt:lpstr>PowerPoint Presentation</vt:lpstr>
      <vt:lpstr>PowerPoint Presentation</vt:lpstr>
      <vt:lpstr>Data Preprocessing</vt:lpstr>
      <vt:lpstr>Exploratory Data Analysis (EDA)</vt:lpstr>
      <vt:lpstr>PowerPoint Presentation</vt:lpstr>
      <vt:lpstr>Feature Engineering </vt:lpstr>
      <vt:lpstr>Model</vt:lpstr>
      <vt:lpstr>Logistic Regression</vt:lpstr>
      <vt:lpstr>Decision Tree</vt:lpstr>
      <vt:lpstr>PowerPoint Presentation</vt:lpstr>
      <vt:lpstr>Random Forest</vt:lpstr>
      <vt:lpstr>Results</vt:lpstr>
      <vt:lpstr>Summary of Paper 1-The adverse impact of flight delays on passenger satisfaction: An innovative prediction model utilizing​ wide &amp; deep learning​</vt:lpstr>
      <vt:lpstr>PowerPoint Presentation</vt:lpstr>
      <vt:lpstr>PowerPoint Presentation</vt:lpstr>
      <vt:lpstr>Summary of Paper 2- Investigating Airline Passenger Satisfaction Using Data Mining Methods</vt:lpstr>
      <vt:lpstr>PowerPoint Presentation</vt:lpstr>
      <vt:lpstr>PowerPoint Presentation</vt:lpstr>
      <vt:lpstr>Conclusion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Priyanka Kumari</dc:creator>
  <cp:lastModifiedBy>Riya Tyagi</cp:lastModifiedBy>
  <cp:revision>443</cp:revision>
  <dcterms:created xsi:type="dcterms:W3CDTF">2024-11-04T08:55:39Z</dcterms:created>
  <dcterms:modified xsi:type="dcterms:W3CDTF">2024-11-16T20:22:58Z</dcterms:modified>
</cp:coreProperties>
</file>