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62" r:id="rId6"/>
    <p:sldId id="263" r:id="rId7"/>
    <p:sldId id="264" r:id="rId8"/>
    <p:sldId id="268"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9C424-5DFB-4225-9645-BE101D8DFF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F278F1E-4207-4CFA-8E88-CFAE9070777E}">
      <dgm:prSet/>
      <dgm:spPr/>
      <dgm:t>
        <a:bodyPr/>
        <a:lstStyle/>
        <a:p>
          <a:pPr>
            <a:lnSpc>
              <a:spcPct val="100000"/>
            </a:lnSpc>
          </a:pPr>
          <a:r>
            <a:rPr lang="en-US" b="0" i="0"/>
            <a:t>An education company named X Education sells online courses to industry professionals. On any given day, many professionals who are interested in the courses land on their website and browse for courses.</a:t>
          </a:r>
          <a:endParaRPr lang="en-US"/>
        </a:p>
      </dgm:t>
    </dgm:pt>
    <dgm:pt modelId="{6B8D3A9B-8CE9-4356-93BA-B9BB382BB1B5}" type="parTrans" cxnId="{37CFBF45-8D80-42EA-84E5-814CBCD57284}">
      <dgm:prSet/>
      <dgm:spPr/>
      <dgm:t>
        <a:bodyPr/>
        <a:lstStyle/>
        <a:p>
          <a:endParaRPr lang="en-US"/>
        </a:p>
      </dgm:t>
    </dgm:pt>
    <dgm:pt modelId="{F1174DB9-8313-4523-A430-33D24D4867AB}" type="sibTrans" cxnId="{37CFBF45-8D80-42EA-84E5-814CBCD57284}">
      <dgm:prSet/>
      <dgm:spPr/>
      <dgm:t>
        <a:bodyPr/>
        <a:lstStyle/>
        <a:p>
          <a:endParaRPr lang="en-US"/>
        </a:p>
      </dgm:t>
    </dgm:pt>
    <dgm:pt modelId="{A20E3253-49A0-4D15-859A-E226EDFE25BD}">
      <dgm:prSet/>
      <dgm:spPr/>
      <dgm:t>
        <a:bodyPr/>
        <a:lstStyle/>
        <a:p>
          <a:pPr>
            <a:lnSpc>
              <a:spcPct val="100000"/>
            </a:lnSpc>
          </a:pPr>
          <a:r>
            <a:rPr lang="en-US" b="0" i="0"/>
            <a:t>Once these leads are acquired, employees from the sales team start making calls, writing emails, etc. Through this process, some of the leads get converted while most do not. The typical lead conversion rate at X education is around 30%. </a:t>
          </a:r>
          <a:endParaRPr lang="en-US"/>
        </a:p>
      </dgm:t>
    </dgm:pt>
    <dgm:pt modelId="{2DE9EC60-8B56-4846-918A-C3A53938B8CE}" type="parTrans" cxnId="{CF824260-50D2-4823-ADDC-CB58637357D6}">
      <dgm:prSet/>
      <dgm:spPr/>
      <dgm:t>
        <a:bodyPr/>
        <a:lstStyle/>
        <a:p>
          <a:endParaRPr lang="en-US"/>
        </a:p>
      </dgm:t>
    </dgm:pt>
    <dgm:pt modelId="{F40F8F8B-C34B-45E3-BC27-3716F84D8770}" type="sibTrans" cxnId="{CF824260-50D2-4823-ADDC-CB58637357D6}">
      <dgm:prSet/>
      <dgm:spPr/>
      <dgm:t>
        <a:bodyPr/>
        <a:lstStyle/>
        <a:p>
          <a:endParaRPr lang="en-US"/>
        </a:p>
      </dgm:t>
    </dgm:pt>
    <dgm:pt modelId="{4876BB3B-8ED8-4D46-9590-5583948E9311}">
      <dgm:prSet/>
      <dgm:spPr/>
      <dgm:t>
        <a:bodyPr/>
        <a:lstStyle/>
        <a:p>
          <a:pPr>
            <a:lnSpc>
              <a:spcPct val="100000"/>
            </a:lnSpc>
          </a:pPr>
          <a:r>
            <a:rPr lang="en-US"/>
            <a:t>A</a:t>
          </a:r>
          <a:r>
            <a:rPr lang="en-US" b="0" i="0"/>
            <a:t>lthough X Education gets a lot of leads, its lead conversion rate is very poor. </a:t>
          </a:r>
          <a:endParaRPr lang="en-US"/>
        </a:p>
      </dgm:t>
    </dgm:pt>
    <dgm:pt modelId="{1558680C-BC51-4068-A438-9DF3C1BB3FDB}" type="parTrans" cxnId="{4472DE38-A96A-48B6-80BB-E75CBEF7ADB2}">
      <dgm:prSet/>
      <dgm:spPr/>
      <dgm:t>
        <a:bodyPr/>
        <a:lstStyle/>
        <a:p>
          <a:endParaRPr lang="en-US"/>
        </a:p>
      </dgm:t>
    </dgm:pt>
    <dgm:pt modelId="{41F909FA-1791-4FBB-8913-9FCECFD406FA}" type="sibTrans" cxnId="{4472DE38-A96A-48B6-80BB-E75CBEF7ADB2}">
      <dgm:prSet/>
      <dgm:spPr/>
      <dgm:t>
        <a:bodyPr/>
        <a:lstStyle/>
        <a:p>
          <a:endParaRPr lang="en-US"/>
        </a:p>
      </dgm:t>
    </dgm:pt>
    <dgm:pt modelId="{A40D23C6-F3A4-4CA0-A65E-22F68F598460}" type="pres">
      <dgm:prSet presAssocID="{C189C424-5DFB-4225-9645-BE101D8DFF27}" presName="vert0" presStyleCnt="0">
        <dgm:presLayoutVars>
          <dgm:dir/>
          <dgm:animOne val="branch"/>
          <dgm:animLvl val="lvl"/>
        </dgm:presLayoutVars>
      </dgm:prSet>
      <dgm:spPr/>
    </dgm:pt>
    <dgm:pt modelId="{05DBBE23-AE1A-4591-B28A-97BBF044B235}" type="pres">
      <dgm:prSet presAssocID="{DF278F1E-4207-4CFA-8E88-CFAE9070777E}" presName="thickLine" presStyleLbl="alignNode1" presStyleIdx="0" presStyleCnt="3"/>
      <dgm:spPr/>
    </dgm:pt>
    <dgm:pt modelId="{39A57F6B-2E06-4AA5-B547-A7E1A77DFE5A}" type="pres">
      <dgm:prSet presAssocID="{DF278F1E-4207-4CFA-8E88-CFAE9070777E}" presName="horz1" presStyleCnt="0"/>
      <dgm:spPr/>
    </dgm:pt>
    <dgm:pt modelId="{D68B7833-EDCB-4E0F-884F-2CD82600924D}" type="pres">
      <dgm:prSet presAssocID="{DF278F1E-4207-4CFA-8E88-CFAE9070777E}" presName="tx1" presStyleLbl="revTx" presStyleIdx="0" presStyleCnt="3"/>
      <dgm:spPr/>
    </dgm:pt>
    <dgm:pt modelId="{AE81BA9C-C738-4A79-91C6-9393C866D7D3}" type="pres">
      <dgm:prSet presAssocID="{DF278F1E-4207-4CFA-8E88-CFAE9070777E}" presName="vert1" presStyleCnt="0"/>
      <dgm:spPr/>
    </dgm:pt>
    <dgm:pt modelId="{E126ED3D-39AF-43AC-A738-805797390775}" type="pres">
      <dgm:prSet presAssocID="{A20E3253-49A0-4D15-859A-E226EDFE25BD}" presName="thickLine" presStyleLbl="alignNode1" presStyleIdx="1" presStyleCnt="3"/>
      <dgm:spPr/>
    </dgm:pt>
    <dgm:pt modelId="{5F2C36ED-A0F7-482E-8A39-E67C890E484C}" type="pres">
      <dgm:prSet presAssocID="{A20E3253-49A0-4D15-859A-E226EDFE25BD}" presName="horz1" presStyleCnt="0"/>
      <dgm:spPr/>
    </dgm:pt>
    <dgm:pt modelId="{D96BB217-967E-49CA-B5D7-FFB4425144E3}" type="pres">
      <dgm:prSet presAssocID="{A20E3253-49A0-4D15-859A-E226EDFE25BD}" presName="tx1" presStyleLbl="revTx" presStyleIdx="1" presStyleCnt="3"/>
      <dgm:spPr/>
    </dgm:pt>
    <dgm:pt modelId="{70600CA0-E3C6-4CA7-8366-1A716E419053}" type="pres">
      <dgm:prSet presAssocID="{A20E3253-49A0-4D15-859A-E226EDFE25BD}" presName="vert1" presStyleCnt="0"/>
      <dgm:spPr/>
    </dgm:pt>
    <dgm:pt modelId="{617FAEFC-4357-4127-A007-2B1AE9F70589}" type="pres">
      <dgm:prSet presAssocID="{4876BB3B-8ED8-4D46-9590-5583948E9311}" presName="thickLine" presStyleLbl="alignNode1" presStyleIdx="2" presStyleCnt="3"/>
      <dgm:spPr/>
    </dgm:pt>
    <dgm:pt modelId="{E11EFEB2-0954-4F30-AA83-7BC824C0A895}" type="pres">
      <dgm:prSet presAssocID="{4876BB3B-8ED8-4D46-9590-5583948E9311}" presName="horz1" presStyleCnt="0"/>
      <dgm:spPr/>
    </dgm:pt>
    <dgm:pt modelId="{131B4B50-06CC-4771-8A4C-2CF6D55EFAA3}" type="pres">
      <dgm:prSet presAssocID="{4876BB3B-8ED8-4D46-9590-5583948E9311}" presName="tx1" presStyleLbl="revTx" presStyleIdx="2" presStyleCnt="3"/>
      <dgm:spPr/>
    </dgm:pt>
    <dgm:pt modelId="{59DA2F0F-BBB2-4E66-BE90-7D5BAF7A547F}" type="pres">
      <dgm:prSet presAssocID="{4876BB3B-8ED8-4D46-9590-5583948E9311}" presName="vert1" presStyleCnt="0"/>
      <dgm:spPr/>
    </dgm:pt>
  </dgm:ptLst>
  <dgm:cxnLst>
    <dgm:cxn modelId="{D4FCE608-4558-4EC2-86E8-8E87124CF27D}" type="presOf" srcId="{A20E3253-49A0-4D15-859A-E226EDFE25BD}" destId="{D96BB217-967E-49CA-B5D7-FFB4425144E3}" srcOrd="0" destOrd="0" presId="urn:microsoft.com/office/officeart/2008/layout/LinedList"/>
    <dgm:cxn modelId="{4472DE38-A96A-48B6-80BB-E75CBEF7ADB2}" srcId="{C189C424-5DFB-4225-9645-BE101D8DFF27}" destId="{4876BB3B-8ED8-4D46-9590-5583948E9311}" srcOrd="2" destOrd="0" parTransId="{1558680C-BC51-4068-A438-9DF3C1BB3FDB}" sibTransId="{41F909FA-1791-4FBB-8913-9FCECFD406FA}"/>
    <dgm:cxn modelId="{CF824260-50D2-4823-ADDC-CB58637357D6}" srcId="{C189C424-5DFB-4225-9645-BE101D8DFF27}" destId="{A20E3253-49A0-4D15-859A-E226EDFE25BD}" srcOrd="1" destOrd="0" parTransId="{2DE9EC60-8B56-4846-918A-C3A53938B8CE}" sibTransId="{F40F8F8B-C34B-45E3-BC27-3716F84D8770}"/>
    <dgm:cxn modelId="{37CFBF45-8D80-42EA-84E5-814CBCD57284}" srcId="{C189C424-5DFB-4225-9645-BE101D8DFF27}" destId="{DF278F1E-4207-4CFA-8E88-CFAE9070777E}" srcOrd="0" destOrd="0" parTransId="{6B8D3A9B-8CE9-4356-93BA-B9BB382BB1B5}" sibTransId="{F1174DB9-8313-4523-A430-33D24D4867AB}"/>
    <dgm:cxn modelId="{1C761E74-5387-4861-91A0-55D92822A37D}" type="presOf" srcId="{4876BB3B-8ED8-4D46-9590-5583948E9311}" destId="{131B4B50-06CC-4771-8A4C-2CF6D55EFAA3}" srcOrd="0" destOrd="0" presId="urn:microsoft.com/office/officeart/2008/layout/LinedList"/>
    <dgm:cxn modelId="{67DFDCB8-25B9-4DB6-A6CF-C7A8E1982757}" type="presOf" srcId="{DF278F1E-4207-4CFA-8E88-CFAE9070777E}" destId="{D68B7833-EDCB-4E0F-884F-2CD82600924D}" srcOrd="0" destOrd="0" presId="urn:microsoft.com/office/officeart/2008/layout/LinedList"/>
    <dgm:cxn modelId="{995F23BD-97A8-438B-9F7A-B6A45AA1FA3D}" type="presOf" srcId="{C189C424-5DFB-4225-9645-BE101D8DFF27}" destId="{A40D23C6-F3A4-4CA0-A65E-22F68F598460}" srcOrd="0" destOrd="0" presId="urn:microsoft.com/office/officeart/2008/layout/LinedList"/>
    <dgm:cxn modelId="{E09652F6-4C7C-4923-8BBD-459B83C98115}" type="presParOf" srcId="{A40D23C6-F3A4-4CA0-A65E-22F68F598460}" destId="{05DBBE23-AE1A-4591-B28A-97BBF044B235}" srcOrd="0" destOrd="0" presId="urn:microsoft.com/office/officeart/2008/layout/LinedList"/>
    <dgm:cxn modelId="{8EE1E489-D1BE-4B96-831C-E24FEDEAEEB7}" type="presParOf" srcId="{A40D23C6-F3A4-4CA0-A65E-22F68F598460}" destId="{39A57F6B-2E06-4AA5-B547-A7E1A77DFE5A}" srcOrd="1" destOrd="0" presId="urn:microsoft.com/office/officeart/2008/layout/LinedList"/>
    <dgm:cxn modelId="{6DE3988C-D6A3-4EFD-B7DE-8E83BEBDFD3B}" type="presParOf" srcId="{39A57F6B-2E06-4AA5-B547-A7E1A77DFE5A}" destId="{D68B7833-EDCB-4E0F-884F-2CD82600924D}" srcOrd="0" destOrd="0" presId="urn:microsoft.com/office/officeart/2008/layout/LinedList"/>
    <dgm:cxn modelId="{7FEB757F-AE43-4A24-8647-A840D7022A18}" type="presParOf" srcId="{39A57F6B-2E06-4AA5-B547-A7E1A77DFE5A}" destId="{AE81BA9C-C738-4A79-91C6-9393C866D7D3}" srcOrd="1" destOrd="0" presId="urn:microsoft.com/office/officeart/2008/layout/LinedList"/>
    <dgm:cxn modelId="{E84625E1-26F3-424E-9B3E-7325D7AA4048}" type="presParOf" srcId="{A40D23C6-F3A4-4CA0-A65E-22F68F598460}" destId="{E126ED3D-39AF-43AC-A738-805797390775}" srcOrd="2" destOrd="0" presId="urn:microsoft.com/office/officeart/2008/layout/LinedList"/>
    <dgm:cxn modelId="{9143C83D-E996-4C5F-8A31-5353A5B33170}" type="presParOf" srcId="{A40D23C6-F3A4-4CA0-A65E-22F68F598460}" destId="{5F2C36ED-A0F7-482E-8A39-E67C890E484C}" srcOrd="3" destOrd="0" presId="urn:microsoft.com/office/officeart/2008/layout/LinedList"/>
    <dgm:cxn modelId="{C45983BC-A59A-4B4D-8CD3-6C44580702B3}" type="presParOf" srcId="{5F2C36ED-A0F7-482E-8A39-E67C890E484C}" destId="{D96BB217-967E-49CA-B5D7-FFB4425144E3}" srcOrd="0" destOrd="0" presId="urn:microsoft.com/office/officeart/2008/layout/LinedList"/>
    <dgm:cxn modelId="{87CA77CA-D7C7-4EEB-9250-483829148C21}" type="presParOf" srcId="{5F2C36ED-A0F7-482E-8A39-E67C890E484C}" destId="{70600CA0-E3C6-4CA7-8366-1A716E419053}" srcOrd="1" destOrd="0" presId="urn:microsoft.com/office/officeart/2008/layout/LinedList"/>
    <dgm:cxn modelId="{C8958084-768E-496A-80A2-B715FECA4875}" type="presParOf" srcId="{A40D23C6-F3A4-4CA0-A65E-22F68F598460}" destId="{617FAEFC-4357-4127-A007-2B1AE9F70589}" srcOrd="4" destOrd="0" presId="urn:microsoft.com/office/officeart/2008/layout/LinedList"/>
    <dgm:cxn modelId="{664ED1A8-35BC-4DA6-AB30-6687C536FB91}" type="presParOf" srcId="{A40D23C6-F3A4-4CA0-A65E-22F68F598460}" destId="{E11EFEB2-0954-4F30-AA83-7BC824C0A895}" srcOrd="5" destOrd="0" presId="urn:microsoft.com/office/officeart/2008/layout/LinedList"/>
    <dgm:cxn modelId="{326B313D-F9B8-4215-8692-5A469B10BD69}" type="presParOf" srcId="{E11EFEB2-0954-4F30-AA83-7BC824C0A895}" destId="{131B4B50-06CC-4771-8A4C-2CF6D55EFAA3}" srcOrd="0" destOrd="0" presId="urn:microsoft.com/office/officeart/2008/layout/LinedList"/>
    <dgm:cxn modelId="{E876EAE9-1B9A-4C84-852D-68C071853C2D}" type="presParOf" srcId="{E11EFEB2-0954-4F30-AA83-7BC824C0A895}" destId="{59DA2F0F-BBB2-4E66-BE90-7D5BAF7A54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69D8F3-9D29-4398-908C-2894C19596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9FF91F-CDDF-431D-AF75-0B1FD8EDF03C}">
      <dgm:prSet/>
      <dgm:spPr/>
      <dgm:t>
        <a:bodyPr/>
        <a:lstStyle/>
        <a:p>
          <a:pPr>
            <a:lnSpc>
              <a:spcPct val="100000"/>
            </a:lnSpc>
          </a:pPr>
          <a:r>
            <a:rPr lang="en-US" b="0" i="0"/>
            <a:t>Build a logistic regression model to assign a lead score between 0 and 100 to each of the leads which can be used by the company to target potential leads. </a:t>
          </a:r>
          <a:endParaRPr lang="en-US"/>
        </a:p>
      </dgm:t>
    </dgm:pt>
    <dgm:pt modelId="{3CDCE8C4-26AD-467B-B135-FA3031BC592E}" type="parTrans" cxnId="{17ADF701-5C58-4971-801A-9E3226D16F1B}">
      <dgm:prSet/>
      <dgm:spPr/>
      <dgm:t>
        <a:bodyPr/>
        <a:lstStyle/>
        <a:p>
          <a:endParaRPr lang="en-US"/>
        </a:p>
      </dgm:t>
    </dgm:pt>
    <dgm:pt modelId="{3C01F9C0-F96A-407D-AE08-69FC55B42680}" type="sibTrans" cxnId="{17ADF701-5C58-4971-801A-9E3226D16F1B}">
      <dgm:prSet/>
      <dgm:spPr/>
      <dgm:t>
        <a:bodyPr/>
        <a:lstStyle/>
        <a:p>
          <a:endParaRPr lang="en-US"/>
        </a:p>
      </dgm:t>
    </dgm:pt>
    <dgm:pt modelId="{13FA789B-5BB9-40CA-B19A-C6CE52B227AB}">
      <dgm:prSet/>
      <dgm:spPr/>
      <dgm:t>
        <a:bodyPr/>
        <a:lstStyle/>
        <a:p>
          <a:pPr>
            <a:lnSpc>
              <a:spcPct val="100000"/>
            </a:lnSpc>
          </a:pPr>
          <a:r>
            <a:rPr lang="en-US" b="0" i="0" dirty="0"/>
            <a:t>A higher score would mean that the lead is hot, i.e. is most likely to convert whereas a lower score would mean that the lead is cold and will mostly not get converted.</a:t>
          </a:r>
          <a:endParaRPr lang="en-US" dirty="0"/>
        </a:p>
      </dgm:t>
    </dgm:pt>
    <dgm:pt modelId="{48B56A85-4F96-4F18-82D7-B6FD57EF4EC6}" type="parTrans" cxnId="{68040260-8446-4093-85E4-5A592BE90197}">
      <dgm:prSet/>
      <dgm:spPr/>
      <dgm:t>
        <a:bodyPr/>
        <a:lstStyle/>
        <a:p>
          <a:endParaRPr lang="en-US"/>
        </a:p>
      </dgm:t>
    </dgm:pt>
    <dgm:pt modelId="{CCBFACB6-AE68-41CF-BDE4-641E04BCE98E}" type="sibTrans" cxnId="{68040260-8446-4093-85E4-5A592BE90197}">
      <dgm:prSet/>
      <dgm:spPr/>
      <dgm:t>
        <a:bodyPr/>
        <a:lstStyle/>
        <a:p>
          <a:endParaRPr lang="en-US"/>
        </a:p>
      </dgm:t>
    </dgm:pt>
    <dgm:pt modelId="{68F589A3-B9EE-4E3C-8689-D5A292059D81}" type="pres">
      <dgm:prSet presAssocID="{8B69D8F3-9D29-4398-908C-2894C19596F6}" presName="root" presStyleCnt="0">
        <dgm:presLayoutVars>
          <dgm:dir/>
          <dgm:resizeHandles val="exact"/>
        </dgm:presLayoutVars>
      </dgm:prSet>
      <dgm:spPr/>
    </dgm:pt>
    <dgm:pt modelId="{A856FA89-98DD-49AE-92D4-535E782B9A95}" type="pres">
      <dgm:prSet presAssocID="{F19FF91F-CDDF-431D-AF75-0B1FD8EDF03C}" presName="compNode" presStyleCnt="0"/>
      <dgm:spPr/>
    </dgm:pt>
    <dgm:pt modelId="{0FF632D5-C081-4C0D-868E-7B3990266223}" type="pres">
      <dgm:prSet presAssocID="{F19FF91F-CDDF-431D-AF75-0B1FD8EDF03C}" presName="bgRect" presStyleLbl="bgShp" presStyleIdx="0" presStyleCnt="2"/>
      <dgm:spPr/>
    </dgm:pt>
    <dgm:pt modelId="{345FDCF4-910F-4483-8D3E-AAF46E6E23DA}" type="pres">
      <dgm:prSet presAssocID="{F19FF91F-CDDF-431D-AF75-0B1FD8EDF0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7CC4768E-0C89-42CE-AFE0-0DC748A51949}" type="pres">
      <dgm:prSet presAssocID="{F19FF91F-CDDF-431D-AF75-0B1FD8EDF03C}" presName="spaceRect" presStyleCnt="0"/>
      <dgm:spPr/>
    </dgm:pt>
    <dgm:pt modelId="{0E7E3234-BB51-4802-B339-25C5B1302F4C}" type="pres">
      <dgm:prSet presAssocID="{F19FF91F-CDDF-431D-AF75-0B1FD8EDF03C}" presName="parTx" presStyleLbl="revTx" presStyleIdx="0" presStyleCnt="2">
        <dgm:presLayoutVars>
          <dgm:chMax val="0"/>
          <dgm:chPref val="0"/>
        </dgm:presLayoutVars>
      </dgm:prSet>
      <dgm:spPr/>
    </dgm:pt>
    <dgm:pt modelId="{D27FB508-430C-4CD2-814D-FD385E473A1A}" type="pres">
      <dgm:prSet presAssocID="{3C01F9C0-F96A-407D-AE08-69FC55B42680}" presName="sibTrans" presStyleCnt="0"/>
      <dgm:spPr/>
    </dgm:pt>
    <dgm:pt modelId="{E53CADD5-5094-4C81-9B03-843B09580681}" type="pres">
      <dgm:prSet presAssocID="{13FA789B-5BB9-40CA-B19A-C6CE52B227AB}" presName="compNode" presStyleCnt="0"/>
      <dgm:spPr/>
    </dgm:pt>
    <dgm:pt modelId="{6BB92B88-1036-4DD9-83F9-8805FBD263D7}" type="pres">
      <dgm:prSet presAssocID="{13FA789B-5BB9-40CA-B19A-C6CE52B227AB}" presName="bgRect" presStyleLbl="bgShp" presStyleIdx="1" presStyleCnt="2"/>
      <dgm:spPr/>
    </dgm:pt>
    <dgm:pt modelId="{F1173B15-9D88-4A62-8690-84221B05B48D}" type="pres">
      <dgm:prSet presAssocID="{13FA789B-5BB9-40CA-B19A-C6CE52B227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A103286A-9890-46C7-97F6-1282166DB7FC}" type="pres">
      <dgm:prSet presAssocID="{13FA789B-5BB9-40CA-B19A-C6CE52B227AB}" presName="spaceRect" presStyleCnt="0"/>
      <dgm:spPr/>
    </dgm:pt>
    <dgm:pt modelId="{894D667B-C8EB-45E9-8B3E-160006DFD3AC}" type="pres">
      <dgm:prSet presAssocID="{13FA789B-5BB9-40CA-B19A-C6CE52B227AB}" presName="parTx" presStyleLbl="revTx" presStyleIdx="1" presStyleCnt="2">
        <dgm:presLayoutVars>
          <dgm:chMax val="0"/>
          <dgm:chPref val="0"/>
        </dgm:presLayoutVars>
      </dgm:prSet>
      <dgm:spPr/>
    </dgm:pt>
  </dgm:ptLst>
  <dgm:cxnLst>
    <dgm:cxn modelId="{17ADF701-5C58-4971-801A-9E3226D16F1B}" srcId="{8B69D8F3-9D29-4398-908C-2894C19596F6}" destId="{F19FF91F-CDDF-431D-AF75-0B1FD8EDF03C}" srcOrd="0" destOrd="0" parTransId="{3CDCE8C4-26AD-467B-B135-FA3031BC592E}" sibTransId="{3C01F9C0-F96A-407D-AE08-69FC55B42680}"/>
    <dgm:cxn modelId="{68040260-8446-4093-85E4-5A592BE90197}" srcId="{8B69D8F3-9D29-4398-908C-2894C19596F6}" destId="{13FA789B-5BB9-40CA-B19A-C6CE52B227AB}" srcOrd="1" destOrd="0" parTransId="{48B56A85-4F96-4F18-82D7-B6FD57EF4EC6}" sibTransId="{CCBFACB6-AE68-41CF-BDE4-641E04BCE98E}"/>
    <dgm:cxn modelId="{6B9F2655-ADD8-4C06-A690-632FDDAFAAE8}" type="presOf" srcId="{F19FF91F-CDDF-431D-AF75-0B1FD8EDF03C}" destId="{0E7E3234-BB51-4802-B339-25C5B1302F4C}" srcOrd="0" destOrd="0" presId="urn:microsoft.com/office/officeart/2018/2/layout/IconVerticalSolidList"/>
    <dgm:cxn modelId="{815F0C8B-89D0-450B-9611-C57BFA773AE0}" type="presOf" srcId="{8B69D8F3-9D29-4398-908C-2894C19596F6}" destId="{68F589A3-B9EE-4E3C-8689-D5A292059D81}" srcOrd="0" destOrd="0" presId="urn:microsoft.com/office/officeart/2018/2/layout/IconVerticalSolidList"/>
    <dgm:cxn modelId="{8FBF0BDA-F927-4496-8E6A-2721E4EBBCDD}" type="presOf" srcId="{13FA789B-5BB9-40CA-B19A-C6CE52B227AB}" destId="{894D667B-C8EB-45E9-8B3E-160006DFD3AC}" srcOrd="0" destOrd="0" presId="urn:microsoft.com/office/officeart/2018/2/layout/IconVerticalSolidList"/>
    <dgm:cxn modelId="{3CA80E18-EBFA-4C08-ABC2-02B4F5688113}" type="presParOf" srcId="{68F589A3-B9EE-4E3C-8689-D5A292059D81}" destId="{A856FA89-98DD-49AE-92D4-535E782B9A95}" srcOrd="0" destOrd="0" presId="urn:microsoft.com/office/officeart/2018/2/layout/IconVerticalSolidList"/>
    <dgm:cxn modelId="{42CA8270-6C1F-43AF-84BB-DC115B0B1059}" type="presParOf" srcId="{A856FA89-98DD-49AE-92D4-535E782B9A95}" destId="{0FF632D5-C081-4C0D-868E-7B3990266223}" srcOrd="0" destOrd="0" presId="urn:microsoft.com/office/officeart/2018/2/layout/IconVerticalSolidList"/>
    <dgm:cxn modelId="{930BBAAF-FD24-4987-8FB3-F1DF881A6A54}" type="presParOf" srcId="{A856FA89-98DD-49AE-92D4-535E782B9A95}" destId="{345FDCF4-910F-4483-8D3E-AAF46E6E23DA}" srcOrd="1" destOrd="0" presId="urn:microsoft.com/office/officeart/2018/2/layout/IconVerticalSolidList"/>
    <dgm:cxn modelId="{2C575D97-5FA0-4FA3-A69E-532B6128C598}" type="presParOf" srcId="{A856FA89-98DD-49AE-92D4-535E782B9A95}" destId="{7CC4768E-0C89-42CE-AFE0-0DC748A51949}" srcOrd="2" destOrd="0" presId="urn:microsoft.com/office/officeart/2018/2/layout/IconVerticalSolidList"/>
    <dgm:cxn modelId="{2881D0E1-211C-4BD3-822C-449645C2D7D2}" type="presParOf" srcId="{A856FA89-98DD-49AE-92D4-535E782B9A95}" destId="{0E7E3234-BB51-4802-B339-25C5B1302F4C}" srcOrd="3" destOrd="0" presId="urn:microsoft.com/office/officeart/2018/2/layout/IconVerticalSolidList"/>
    <dgm:cxn modelId="{094E90E4-4F3A-4820-B4C0-E3E5F7440200}" type="presParOf" srcId="{68F589A3-B9EE-4E3C-8689-D5A292059D81}" destId="{D27FB508-430C-4CD2-814D-FD385E473A1A}" srcOrd="1" destOrd="0" presId="urn:microsoft.com/office/officeart/2018/2/layout/IconVerticalSolidList"/>
    <dgm:cxn modelId="{80CB55E2-91BF-4E76-ADB2-5447B6CFDFC1}" type="presParOf" srcId="{68F589A3-B9EE-4E3C-8689-D5A292059D81}" destId="{E53CADD5-5094-4C81-9B03-843B09580681}" srcOrd="2" destOrd="0" presId="urn:microsoft.com/office/officeart/2018/2/layout/IconVerticalSolidList"/>
    <dgm:cxn modelId="{7DAD537F-9A18-477E-BDCA-B9FF8723A5C8}" type="presParOf" srcId="{E53CADD5-5094-4C81-9B03-843B09580681}" destId="{6BB92B88-1036-4DD9-83F9-8805FBD263D7}" srcOrd="0" destOrd="0" presId="urn:microsoft.com/office/officeart/2018/2/layout/IconVerticalSolidList"/>
    <dgm:cxn modelId="{B78FA3F6-A101-4937-B6FE-08470DEA1C92}" type="presParOf" srcId="{E53CADD5-5094-4C81-9B03-843B09580681}" destId="{F1173B15-9D88-4A62-8690-84221B05B48D}" srcOrd="1" destOrd="0" presId="urn:microsoft.com/office/officeart/2018/2/layout/IconVerticalSolidList"/>
    <dgm:cxn modelId="{8EEF02FE-B3AB-44F0-BFDB-8A719D3DE45F}" type="presParOf" srcId="{E53CADD5-5094-4C81-9B03-843B09580681}" destId="{A103286A-9890-46C7-97F6-1282166DB7FC}" srcOrd="2" destOrd="0" presId="urn:microsoft.com/office/officeart/2018/2/layout/IconVerticalSolidList"/>
    <dgm:cxn modelId="{5338FA82-7D6D-4921-8523-515FC7E2CDBB}" type="presParOf" srcId="{E53CADD5-5094-4C81-9B03-843B09580681}" destId="{894D667B-C8EB-45E9-8B3E-160006DFD3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BBE23-AE1A-4591-B28A-97BBF044B235}">
      <dsp:nvSpPr>
        <dsp:cNvPr id="0" name=""/>
        <dsp:cNvSpPr/>
      </dsp:nvSpPr>
      <dsp:spPr>
        <a:xfrm>
          <a:off x="0" y="2402"/>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8B7833-EDCB-4E0F-884F-2CD82600924D}">
      <dsp:nvSpPr>
        <dsp:cNvPr id="0" name=""/>
        <dsp:cNvSpPr/>
      </dsp:nvSpPr>
      <dsp:spPr>
        <a:xfrm>
          <a:off x="0" y="240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0" i="0" kern="1200"/>
            <a:t>An education company named X Education sells online courses to industry professionals. On any given day, many professionals who are interested in the courses land on their website and browse for courses.</a:t>
          </a:r>
          <a:endParaRPr lang="en-US" sz="2100" kern="1200"/>
        </a:p>
      </dsp:txBody>
      <dsp:txXfrm>
        <a:off x="0" y="2402"/>
        <a:ext cx="5641974" cy="1638814"/>
      </dsp:txXfrm>
    </dsp:sp>
    <dsp:sp modelId="{E126ED3D-39AF-43AC-A738-805797390775}">
      <dsp:nvSpPr>
        <dsp:cNvPr id="0" name=""/>
        <dsp:cNvSpPr/>
      </dsp:nvSpPr>
      <dsp:spPr>
        <a:xfrm>
          <a:off x="0" y="1641217"/>
          <a:ext cx="564197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6BB217-967E-49CA-B5D7-FFB4425144E3}">
      <dsp:nvSpPr>
        <dsp:cNvPr id="0" name=""/>
        <dsp:cNvSpPr/>
      </dsp:nvSpPr>
      <dsp:spPr>
        <a:xfrm>
          <a:off x="0" y="1641217"/>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0" i="0" kern="1200"/>
            <a:t>Once these leads are acquired, employees from the sales team start making calls, writing emails, etc. Through this process, some of the leads get converted while most do not. The typical lead conversion rate at X education is around 30%. </a:t>
          </a:r>
          <a:endParaRPr lang="en-US" sz="2100" kern="1200"/>
        </a:p>
      </dsp:txBody>
      <dsp:txXfrm>
        <a:off x="0" y="1641217"/>
        <a:ext cx="5641974" cy="1638814"/>
      </dsp:txXfrm>
    </dsp:sp>
    <dsp:sp modelId="{617FAEFC-4357-4127-A007-2B1AE9F70589}">
      <dsp:nvSpPr>
        <dsp:cNvPr id="0" name=""/>
        <dsp:cNvSpPr/>
      </dsp:nvSpPr>
      <dsp:spPr>
        <a:xfrm>
          <a:off x="0" y="3280032"/>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B4B50-06CC-4771-8A4C-2CF6D55EFAA3}">
      <dsp:nvSpPr>
        <dsp:cNvPr id="0" name=""/>
        <dsp:cNvSpPr/>
      </dsp:nvSpPr>
      <dsp:spPr>
        <a:xfrm>
          <a:off x="0" y="328003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A</a:t>
          </a:r>
          <a:r>
            <a:rPr lang="en-US" sz="2100" b="0" i="0" kern="1200"/>
            <a:t>lthough X Education gets a lot of leads, its lead conversion rate is very poor. </a:t>
          </a:r>
          <a:endParaRPr lang="en-US" sz="2100" kern="1200"/>
        </a:p>
      </dsp:txBody>
      <dsp:txXfrm>
        <a:off x="0" y="3280032"/>
        <a:ext cx="5641974" cy="1638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632D5-C081-4C0D-868E-7B3990266223}">
      <dsp:nvSpPr>
        <dsp:cNvPr id="0" name=""/>
        <dsp:cNvSpPr/>
      </dsp:nvSpPr>
      <dsp:spPr>
        <a:xfrm>
          <a:off x="0" y="799703"/>
          <a:ext cx="5641974" cy="14763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5FDCF4-910F-4483-8D3E-AAF46E6E23DA}">
      <dsp:nvSpPr>
        <dsp:cNvPr id="0" name=""/>
        <dsp:cNvSpPr/>
      </dsp:nvSpPr>
      <dsp:spPr>
        <a:xfrm>
          <a:off x="446603" y="1131887"/>
          <a:ext cx="812006" cy="812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7E3234-BB51-4802-B339-25C5B1302F4C}">
      <dsp:nvSpPr>
        <dsp:cNvPr id="0" name=""/>
        <dsp:cNvSpPr/>
      </dsp:nvSpPr>
      <dsp:spPr>
        <a:xfrm>
          <a:off x="1705213" y="799703"/>
          <a:ext cx="3936761" cy="147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50" tIns="156250" rIns="156250" bIns="156250" numCol="1" spcCol="1270" anchor="ctr" anchorCtr="0">
          <a:noAutofit/>
        </a:bodyPr>
        <a:lstStyle/>
        <a:p>
          <a:pPr marL="0" lvl="0" indent="0" algn="l" defTabSz="755650">
            <a:lnSpc>
              <a:spcPct val="100000"/>
            </a:lnSpc>
            <a:spcBef>
              <a:spcPct val="0"/>
            </a:spcBef>
            <a:spcAft>
              <a:spcPct val="35000"/>
            </a:spcAft>
            <a:buNone/>
          </a:pPr>
          <a:r>
            <a:rPr lang="en-US" sz="1700" b="0" i="0" kern="1200"/>
            <a:t>Build a logistic regression model to assign a lead score between 0 and 100 to each of the leads which can be used by the company to target potential leads. </a:t>
          </a:r>
          <a:endParaRPr lang="en-US" sz="1700" kern="1200"/>
        </a:p>
      </dsp:txBody>
      <dsp:txXfrm>
        <a:off x="1705213" y="799703"/>
        <a:ext cx="3936761" cy="1476375"/>
      </dsp:txXfrm>
    </dsp:sp>
    <dsp:sp modelId="{6BB92B88-1036-4DD9-83F9-8805FBD263D7}">
      <dsp:nvSpPr>
        <dsp:cNvPr id="0" name=""/>
        <dsp:cNvSpPr/>
      </dsp:nvSpPr>
      <dsp:spPr>
        <a:xfrm>
          <a:off x="0" y="2645171"/>
          <a:ext cx="5641974" cy="14763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173B15-9D88-4A62-8690-84221B05B48D}">
      <dsp:nvSpPr>
        <dsp:cNvPr id="0" name=""/>
        <dsp:cNvSpPr/>
      </dsp:nvSpPr>
      <dsp:spPr>
        <a:xfrm>
          <a:off x="446603" y="2977356"/>
          <a:ext cx="812006" cy="812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4D667B-C8EB-45E9-8B3E-160006DFD3AC}">
      <dsp:nvSpPr>
        <dsp:cNvPr id="0" name=""/>
        <dsp:cNvSpPr/>
      </dsp:nvSpPr>
      <dsp:spPr>
        <a:xfrm>
          <a:off x="1705213" y="2645171"/>
          <a:ext cx="3936761" cy="147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50" tIns="156250" rIns="156250" bIns="156250" numCol="1" spcCol="1270" anchor="ctr" anchorCtr="0">
          <a:noAutofit/>
        </a:bodyPr>
        <a:lstStyle/>
        <a:p>
          <a:pPr marL="0" lvl="0" indent="0" algn="l" defTabSz="755650">
            <a:lnSpc>
              <a:spcPct val="100000"/>
            </a:lnSpc>
            <a:spcBef>
              <a:spcPct val="0"/>
            </a:spcBef>
            <a:spcAft>
              <a:spcPct val="35000"/>
            </a:spcAft>
            <a:buNone/>
          </a:pPr>
          <a:r>
            <a:rPr lang="en-US" sz="1700" b="0" i="0" kern="1200" dirty="0"/>
            <a:t>A higher score would mean that the lead is hot, i.e. is most likely to convert whereas a lower score would mean that the lead is cold and will mostly not get converted.</a:t>
          </a:r>
          <a:endParaRPr lang="en-US" sz="1700" kern="1200" dirty="0"/>
        </a:p>
      </dsp:txBody>
      <dsp:txXfrm>
        <a:off x="1705213" y="2645171"/>
        <a:ext cx="3936761" cy="14763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3D55F9-11A3-4523-8F38-6BA37933791A}" type="datetime1">
              <a:rPr lang="en-US" smtClean="0"/>
              <a:t>1/24/2023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9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1/24/2023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717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1/24/2023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6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1/24/2023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7379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1/24/2023</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1/24/2023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491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1/24/2023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1822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1/24/2023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324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1/24/2023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4861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1/24/2023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8823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1/24/2023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88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3BAB95-8DA7-460B-B00A-7037C8394FB0}" type="datetime1">
              <a:rPr lang="en-US" smtClean="0"/>
              <a:pPr/>
              <a:t>1/24/2023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A71338-8BA2-4C79-A6C5-5A8E30081D0C}"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0317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5D2D1-21A3-4F5B-AD53-34E400864442}"/>
              </a:ext>
            </a:extLst>
          </p:cNvPr>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LEAD SCORING ASSIGNMENT</a:t>
            </a:r>
          </a:p>
        </p:txBody>
      </p:sp>
      <p:sp>
        <p:nvSpPr>
          <p:cNvPr id="3" name="Subtitle 2">
            <a:extLst>
              <a:ext uri="{FF2B5EF4-FFF2-40B4-BE49-F238E27FC236}">
                <a16:creationId xmlns:a16="http://schemas.microsoft.com/office/drawing/2014/main" id="{595C8CAE-F0AD-4613-933E-21374B77EC99}"/>
              </a:ext>
            </a:extLst>
          </p:cNvPr>
          <p:cNvSpPr>
            <a:spLocks noGrp="1"/>
          </p:cNvSpPr>
          <p:nvPr>
            <p:ph type="subTitle" idx="1"/>
          </p:nvPr>
        </p:nvSpPr>
        <p:spPr>
          <a:xfrm>
            <a:off x="4713224" y="4297556"/>
            <a:ext cx="6353968" cy="1433391"/>
          </a:xfrm>
        </p:spPr>
        <p:txBody>
          <a:bodyPr anchor="t">
            <a:normAutofit/>
          </a:bodyPr>
          <a:lstStyle/>
          <a:p>
            <a:endParaRPr lang="en-US" dirty="0">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48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6E14-0AD5-458C-9460-8F24A4E8A5C7}"/>
              </a:ext>
            </a:extLst>
          </p:cNvPr>
          <p:cNvSpPr>
            <a:spLocks noGrp="1"/>
          </p:cNvSpPr>
          <p:nvPr>
            <p:ph type="title"/>
          </p:nvPr>
        </p:nvSpPr>
        <p:spPr/>
        <p:txBody>
          <a:bodyPr/>
          <a:lstStyle/>
          <a:p>
            <a:r>
              <a:rPr lang="en-US" dirty="0"/>
              <a:t>Heatmap</a:t>
            </a:r>
          </a:p>
        </p:txBody>
      </p:sp>
      <p:pic>
        <p:nvPicPr>
          <p:cNvPr id="5" name="Content Placeholder 4" descr="Chart&#10;&#10;Description automatically generated">
            <a:extLst>
              <a:ext uri="{FF2B5EF4-FFF2-40B4-BE49-F238E27FC236}">
                <a16:creationId xmlns:a16="http://schemas.microsoft.com/office/drawing/2014/main" id="{F8138E17-9A51-4DDD-8206-3F5F28B3A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1676400"/>
            <a:ext cx="9400031" cy="5049520"/>
          </a:xfrm>
        </p:spPr>
      </p:pic>
    </p:spTree>
    <p:extLst>
      <p:ext uri="{BB962C8B-B14F-4D97-AF65-F5344CB8AC3E}">
        <p14:creationId xmlns:p14="http://schemas.microsoft.com/office/powerpoint/2010/main" val="292939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297D-1121-4D3D-B484-9CEE76646D06}"/>
              </a:ext>
            </a:extLst>
          </p:cNvPr>
          <p:cNvSpPr>
            <a:spLocks noGrp="1"/>
          </p:cNvSpPr>
          <p:nvPr>
            <p:ph type="title"/>
          </p:nvPr>
        </p:nvSpPr>
        <p:spPr/>
        <p:txBody>
          <a:bodyPr/>
          <a:lstStyle/>
          <a:p>
            <a:r>
              <a:rPr lang="en-US" dirty="0"/>
              <a:t>Building MODEL</a:t>
            </a:r>
          </a:p>
        </p:txBody>
      </p:sp>
      <p:sp>
        <p:nvSpPr>
          <p:cNvPr id="3" name="Content Placeholder 2">
            <a:extLst>
              <a:ext uri="{FF2B5EF4-FFF2-40B4-BE49-F238E27FC236}">
                <a16:creationId xmlns:a16="http://schemas.microsoft.com/office/drawing/2014/main" id="{4ADB76E0-0A14-44DD-9659-69CFC60E78D5}"/>
              </a:ext>
            </a:extLst>
          </p:cNvPr>
          <p:cNvSpPr>
            <a:spLocks noGrp="1"/>
          </p:cNvSpPr>
          <p:nvPr>
            <p:ph idx="1"/>
          </p:nvPr>
        </p:nvSpPr>
        <p:spPr/>
        <p:txBody>
          <a:bodyPr/>
          <a:lstStyle/>
          <a:p>
            <a:pPr>
              <a:buFont typeface="Wingdings" panose="05000000000000000000" pitchFamily="2" charset="2"/>
              <a:buChar char="§"/>
            </a:pPr>
            <a:r>
              <a:rPr lang="en-US" dirty="0"/>
              <a:t>Importing RFE and logistic regression libraries from scikit learn.</a:t>
            </a:r>
          </a:p>
          <a:p>
            <a:pPr>
              <a:buFont typeface="Wingdings" panose="05000000000000000000" pitchFamily="2" charset="2"/>
              <a:buChar char="§"/>
            </a:pPr>
            <a:r>
              <a:rPr lang="en-US" dirty="0"/>
              <a:t>Creating RFE model with 15 variables.</a:t>
            </a:r>
          </a:p>
          <a:p>
            <a:pPr>
              <a:buFont typeface="Wingdings" panose="05000000000000000000" pitchFamily="2" charset="2"/>
              <a:buChar char="§"/>
            </a:pPr>
            <a:r>
              <a:rPr lang="en-US" dirty="0"/>
              <a:t>Fitting the model</a:t>
            </a:r>
          </a:p>
          <a:p>
            <a:pPr>
              <a:buFont typeface="Wingdings" panose="05000000000000000000" pitchFamily="2" charset="2"/>
              <a:buChar char="§"/>
            </a:pPr>
            <a:r>
              <a:rPr lang="en-US" dirty="0"/>
              <a:t>Listing which all columns are selected (True) by RFE &amp; which all are rejected.</a:t>
            </a:r>
          </a:p>
          <a:p>
            <a:pPr>
              <a:buFont typeface="Wingdings" panose="05000000000000000000" pitchFamily="2" charset="2"/>
              <a:buChar char="§"/>
            </a:pPr>
            <a:r>
              <a:rPr lang="en-US" dirty="0"/>
              <a:t>Storing selected columns by RFE in a list.</a:t>
            </a:r>
          </a:p>
          <a:p>
            <a:pPr>
              <a:buFont typeface="Wingdings" panose="05000000000000000000" pitchFamily="2" charset="2"/>
              <a:buChar char="§"/>
            </a:pPr>
            <a:r>
              <a:rPr lang="en-US" dirty="0"/>
              <a:t>Listing features removed by RFE feature selection.</a:t>
            </a:r>
          </a:p>
          <a:p>
            <a:pPr>
              <a:buFont typeface="Wingdings" panose="05000000000000000000" pitchFamily="2" charset="2"/>
              <a:buChar char="§"/>
            </a:pPr>
            <a:r>
              <a:rPr lang="en-US" dirty="0"/>
              <a:t>Creating new train </a:t>
            </a:r>
            <a:r>
              <a:rPr lang="en-US" dirty="0" err="1"/>
              <a:t>dataframe</a:t>
            </a:r>
            <a:r>
              <a:rPr lang="en-US" dirty="0"/>
              <a:t> with RFE selected features.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0681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4643-FAF5-4CA4-8DF2-50915F78E6CC}"/>
              </a:ext>
            </a:extLst>
          </p:cNvPr>
          <p:cNvSpPr>
            <a:spLocks noGrp="1"/>
          </p:cNvSpPr>
          <p:nvPr>
            <p:ph type="title"/>
          </p:nvPr>
        </p:nvSpPr>
        <p:spPr/>
        <p:txBody>
          <a:bodyPr/>
          <a:lstStyle/>
          <a:p>
            <a:r>
              <a:rPr lang="en-US" dirty="0"/>
              <a:t>MODEL 1</a:t>
            </a:r>
          </a:p>
        </p:txBody>
      </p:sp>
      <p:pic>
        <p:nvPicPr>
          <p:cNvPr id="5" name="Content Placeholder 4" descr="Table&#10;&#10;Description automatically generated">
            <a:extLst>
              <a:ext uri="{FF2B5EF4-FFF2-40B4-BE49-F238E27FC236}">
                <a16:creationId xmlns:a16="http://schemas.microsoft.com/office/drawing/2014/main" id="{37E27119-58B0-43E7-A1D0-11FBD6F50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203" y="2752320"/>
            <a:ext cx="7213971" cy="3124606"/>
          </a:xfrm>
        </p:spPr>
      </p:pic>
      <p:sp>
        <p:nvSpPr>
          <p:cNvPr id="6" name="TextBox 5">
            <a:extLst>
              <a:ext uri="{FF2B5EF4-FFF2-40B4-BE49-F238E27FC236}">
                <a16:creationId xmlns:a16="http://schemas.microsoft.com/office/drawing/2014/main" id="{D9E6A6C1-12AB-44E3-81FD-13078971C909}"/>
              </a:ext>
            </a:extLst>
          </p:cNvPr>
          <p:cNvSpPr txBox="1"/>
          <p:nvPr/>
        </p:nvSpPr>
        <p:spPr>
          <a:xfrm>
            <a:off x="792480" y="1920240"/>
            <a:ext cx="9296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Summary of features for model 1</a:t>
            </a:r>
          </a:p>
        </p:txBody>
      </p:sp>
      <p:sp>
        <p:nvSpPr>
          <p:cNvPr id="7" name="TextBox 6">
            <a:extLst>
              <a:ext uri="{FF2B5EF4-FFF2-40B4-BE49-F238E27FC236}">
                <a16:creationId xmlns:a16="http://schemas.microsoft.com/office/drawing/2014/main" id="{2026D530-80D9-4DA2-8F40-B40D526BC0F5}"/>
              </a:ext>
            </a:extLst>
          </p:cNvPr>
          <p:cNvSpPr txBox="1"/>
          <p:nvPr/>
        </p:nvSpPr>
        <p:spPr>
          <a:xfrm>
            <a:off x="1024128" y="5945243"/>
            <a:ext cx="9296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12121"/>
                </a:solidFill>
                <a:latin typeface="Roboto" panose="02000000000000000000" pitchFamily="2" charset="0"/>
              </a:rPr>
              <a:t>W</a:t>
            </a:r>
            <a:r>
              <a:rPr lang="en-US" b="0" i="0" dirty="0">
                <a:solidFill>
                  <a:srgbClr val="212121"/>
                </a:solidFill>
                <a:effectLst/>
                <a:latin typeface="Roboto" panose="02000000000000000000" pitchFamily="2" charset="0"/>
              </a:rPr>
              <a:t>e are dropping 'const',’ What is your current occupation_Housewife' due to high p-value</a:t>
            </a:r>
            <a:endParaRPr lang="en-US" dirty="0"/>
          </a:p>
        </p:txBody>
      </p:sp>
    </p:spTree>
    <p:extLst>
      <p:ext uri="{BB962C8B-B14F-4D97-AF65-F5344CB8AC3E}">
        <p14:creationId xmlns:p14="http://schemas.microsoft.com/office/powerpoint/2010/main" val="311413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8A6E-BF65-4DAA-A860-A5FC356055C9}"/>
              </a:ext>
            </a:extLst>
          </p:cNvPr>
          <p:cNvSpPr>
            <a:spLocks noGrp="1"/>
          </p:cNvSpPr>
          <p:nvPr>
            <p:ph type="title"/>
          </p:nvPr>
        </p:nvSpPr>
        <p:spPr/>
        <p:txBody>
          <a:bodyPr/>
          <a:lstStyle/>
          <a:p>
            <a:r>
              <a:rPr lang="en-US" dirty="0"/>
              <a:t>MODEL 2 </a:t>
            </a:r>
          </a:p>
        </p:txBody>
      </p:sp>
      <p:pic>
        <p:nvPicPr>
          <p:cNvPr id="5" name="Content Placeholder 4">
            <a:extLst>
              <a:ext uri="{FF2B5EF4-FFF2-40B4-BE49-F238E27FC236}">
                <a16:creationId xmlns:a16="http://schemas.microsoft.com/office/drawing/2014/main" id="{3032B8D0-4046-47A4-9DA7-023AD7E7F970}"/>
              </a:ext>
            </a:extLst>
          </p:cNvPr>
          <p:cNvPicPr>
            <a:picLocks noGrp="1" noChangeAspect="1"/>
          </p:cNvPicPr>
          <p:nvPr>
            <p:ph idx="1"/>
          </p:nvPr>
        </p:nvPicPr>
        <p:blipFill>
          <a:blip r:embed="rId2"/>
          <a:stretch>
            <a:fillRect/>
          </a:stretch>
        </p:blipFill>
        <p:spPr>
          <a:xfrm>
            <a:off x="1857408" y="2286000"/>
            <a:ext cx="8053322" cy="4022725"/>
          </a:xfrm>
        </p:spPr>
      </p:pic>
    </p:spTree>
    <p:extLst>
      <p:ext uri="{BB962C8B-B14F-4D97-AF65-F5344CB8AC3E}">
        <p14:creationId xmlns:p14="http://schemas.microsoft.com/office/powerpoint/2010/main" val="206394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3F79-D6EE-4751-88DD-D5E5A44E17C3}"/>
              </a:ext>
            </a:extLst>
          </p:cNvPr>
          <p:cNvSpPr>
            <a:spLocks noGrp="1"/>
          </p:cNvSpPr>
          <p:nvPr>
            <p:ph type="title"/>
          </p:nvPr>
        </p:nvSpPr>
        <p:spPr/>
        <p:txBody>
          <a:bodyPr/>
          <a:lstStyle/>
          <a:p>
            <a:r>
              <a:rPr lang="en-US" dirty="0"/>
              <a:t>MODEL 3</a:t>
            </a:r>
          </a:p>
        </p:txBody>
      </p:sp>
      <p:pic>
        <p:nvPicPr>
          <p:cNvPr id="5" name="Content Placeholder 4">
            <a:extLst>
              <a:ext uri="{FF2B5EF4-FFF2-40B4-BE49-F238E27FC236}">
                <a16:creationId xmlns:a16="http://schemas.microsoft.com/office/drawing/2014/main" id="{FF709739-FE62-4166-BF42-01419BD79685}"/>
              </a:ext>
            </a:extLst>
          </p:cNvPr>
          <p:cNvPicPr>
            <a:picLocks noGrp="1" noChangeAspect="1"/>
          </p:cNvPicPr>
          <p:nvPr>
            <p:ph idx="1"/>
          </p:nvPr>
        </p:nvPicPr>
        <p:blipFill>
          <a:blip r:embed="rId2"/>
          <a:stretch>
            <a:fillRect/>
          </a:stretch>
        </p:blipFill>
        <p:spPr>
          <a:xfrm>
            <a:off x="1371258" y="1930400"/>
            <a:ext cx="8578582" cy="4022725"/>
          </a:xfrm>
        </p:spPr>
      </p:pic>
    </p:spTree>
    <p:extLst>
      <p:ext uri="{BB962C8B-B14F-4D97-AF65-F5344CB8AC3E}">
        <p14:creationId xmlns:p14="http://schemas.microsoft.com/office/powerpoint/2010/main" val="112295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8C61-DC26-48FE-925C-3FB13B095597}"/>
              </a:ext>
            </a:extLst>
          </p:cNvPr>
          <p:cNvSpPr>
            <a:spLocks noGrp="1"/>
          </p:cNvSpPr>
          <p:nvPr>
            <p:ph type="title"/>
          </p:nvPr>
        </p:nvSpPr>
        <p:spPr/>
        <p:txBody>
          <a:bodyPr>
            <a:normAutofit/>
          </a:bodyPr>
          <a:lstStyle/>
          <a:p>
            <a:r>
              <a:rPr lang="en-US" b="0" i="0" dirty="0">
                <a:solidFill>
                  <a:srgbClr val="212121"/>
                </a:solidFill>
                <a:effectLst/>
                <a:latin typeface="Roboto" panose="02000000000000000000" pitchFamily="2" charset="0"/>
              </a:rPr>
              <a:t>final model</a:t>
            </a:r>
            <a:endParaRPr lang="en-US" dirty="0"/>
          </a:p>
        </p:txBody>
      </p:sp>
      <p:pic>
        <p:nvPicPr>
          <p:cNvPr id="5" name="Content Placeholder 4">
            <a:extLst>
              <a:ext uri="{FF2B5EF4-FFF2-40B4-BE49-F238E27FC236}">
                <a16:creationId xmlns:a16="http://schemas.microsoft.com/office/drawing/2014/main" id="{D856E56F-A675-4E23-B700-070AC9D7F83D}"/>
              </a:ext>
            </a:extLst>
          </p:cNvPr>
          <p:cNvPicPr>
            <a:picLocks noGrp="1" noChangeAspect="1"/>
          </p:cNvPicPr>
          <p:nvPr>
            <p:ph idx="1"/>
          </p:nvPr>
        </p:nvPicPr>
        <p:blipFill>
          <a:blip r:embed="rId2"/>
          <a:stretch>
            <a:fillRect/>
          </a:stretch>
        </p:blipFill>
        <p:spPr>
          <a:xfrm>
            <a:off x="2074069" y="2303907"/>
            <a:ext cx="5353050" cy="2867025"/>
          </a:xfrm>
        </p:spPr>
      </p:pic>
    </p:spTree>
    <p:extLst>
      <p:ext uri="{BB962C8B-B14F-4D97-AF65-F5344CB8AC3E}">
        <p14:creationId xmlns:p14="http://schemas.microsoft.com/office/powerpoint/2010/main" val="404298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4778-A1A2-49EC-8CFF-2CB30AA406F4}"/>
              </a:ext>
            </a:extLst>
          </p:cNvPr>
          <p:cNvSpPr>
            <a:spLocks noGrp="1"/>
          </p:cNvSpPr>
          <p:nvPr>
            <p:ph type="title"/>
          </p:nvPr>
        </p:nvSpPr>
        <p:spPr/>
        <p:txBody>
          <a:bodyPr/>
          <a:lstStyle/>
          <a:p>
            <a:r>
              <a:rPr lang="en-US" dirty="0"/>
              <a:t>ROC</a:t>
            </a:r>
          </a:p>
        </p:txBody>
      </p:sp>
      <p:pic>
        <p:nvPicPr>
          <p:cNvPr id="5" name="Content Placeholder 4" descr="Chart, line chart&#10;&#10;Description automatically generated">
            <a:extLst>
              <a:ext uri="{FF2B5EF4-FFF2-40B4-BE49-F238E27FC236}">
                <a16:creationId xmlns:a16="http://schemas.microsoft.com/office/drawing/2014/main" id="{47F6E352-9B90-4571-BE04-376E53374D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601" y="1961007"/>
            <a:ext cx="5967486" cy="4022725"/>
          </a:xfrm>
        </p:spPr>
      </p:pic>
    </p:spTree>
    <p:extLst>
      <p:ext uri="{BB962C8B-B14F-4D97-AF65-F5344CB8AC3E}">
        <p14:creationId xmlns:p14="http://schemas.microsoft.com/office/powerpoint/2010/main" val="170563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E9DE-4A8C-45A8-9270-44C9C24E36C4}"/>
              </a:ext>
            </a:extLst>
          </p:cNvPr>
          <p:cNvSpPr>
            <a:spLocks noGrp="1"/>
          </p:cNvSpPr>
          <p:nvPr>
            <p:ph type="title"/>
          </p:nvPr>
        </p:nvSpPr>
        <p:spPr/>
        <p:txBody>
          <a:bodyPr>
            <a:normAutofit/>
          </a:bodyPr>
          <a:lstStyle/>
          <a:p>
            <a:r>
              <a:rPr lang="en-US" b="0" i="0" dirty="0">
                <a:solidFill>
                  <a:srgbClr val="212121"/>
                </a:solidFill>
                <a:effectLst/>
                <a:latin typeface="Roboto" panose="02000000000000000000" pitchFamily="2" charset="0"/>
              </a:rPr>
              <a:t>Accuracy, Sensitivity, Specificity</a:t>
            </a:r>
            <a:endParaRPr lang="en-US" dirty="0"/>
          </a:p>
        </p:txBody>
      </p:sp>
      <p:pic>
        <p:nvPicPr>
          <p:cNvPr id="5" name="Content Placeholder 4">
            <a:extLst>
              <a:ext uri="{FF2B5EF4-FFF2-40B4-BE49-F238E27FC236}">
                <a16:creationId xmlns:a16="http://schemas.microsoft.com/office/drawing/2014/main" id="{0E4C3868-B12B-4941-B254-F3EA010F738D}"/>
              </a:ext>
            </a:extLst>
          </p:cNvPr>
          <p:cNvPicPr>
            <a:picLocks noGrp="1" noChangeAspect="1"/>
          </p:cNvPicPr>
          <p:nvPr>
            <p:ph idx="1"/>
          </p:nvPr>
        </p:nvPicPr>
        <p:blipFill>
          <a:blip r:embed="rId2"/>
          <a:stretch>
            <a:fillRect/>
          </a:stretch>
        </p:blipFill>
        <p:spPr>
          <a:xfrm>
            <a:off x="2293144" y="2692400"/>
            <a:ext cx="5981700" cy="2867025"/>
          </a:xfrm>
        </p:spPr>
      </p:pic>
    </p:spTree>
    <p:extLst>
      <p:ext uri="{BB962C8B-B14F-4D97-AF65-F5344CB8AC3E}">
        <p14:creationId xmlns:p14="http://schemas.microsoft.com/office/powerpoint/2010/main" val="30401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033E-AEA9-450B-93B0-D522C44D28D6}"/>
              </a:ext>
            </a:extLst>
          </p:cNvPr>
          <p:cNvSpPr>
            <a:spLocks noGrp="1"/>
          </p:cNvSpPr>
          <p:nvPr>
            <p:ph type="title"/>
          </p:nvPr>
        </p:nvSpPr>
        <p:spPr/>
        <p:txBody>
          <a:bodyPr/>
          <a:lstStyle/>
          <a:p>
            <a:r>
              <a:rPr lang="en-US" dirty="0"/>
              <a:t>graph</a:t>
            </a:r>
          </a:p>
        </p:txBody>
      </p:sp>
      <p:pic>
        <p:nvPicPr>
          <p:cNvPr id="5" name="Content Placeholder 4" descr="Chart, line chart&#10;&#10;Description automatically generated">
            <a:extLst>
              <a:ext uri="{FF2B5EF4-FFF2-40B4-BE49-F238E27FC236}">
                <a16:creationId xmlns:a16="http://schemas.microsoft.com/office/drawing/2014/main" id="{1569A0CD-1BD9-4A06-949F-406B1D99D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040" y="2250059"/>
            <a:ext cx="5916758" cy="4022725"/>
          </a:xfrm>
        </p:spPr>
      </p:pic>
    </p:spTree>
    <p:extLst>
      <p:ext uri="{BB962C8B-B14F-4D97-AF65-F5344CB8AC3E}">
        <p14:creationId xmlns:p14="http://schemas.microsoft.com/office/powerpoint/2010/main" val="1851503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42E8-596C-4AD0-AE6B-9E4C5DEAEED6}"/>
              </a:ext>
            </a:extLst>
          </p:cNvPr>
          <p:cNvSpPr>
            <a:spLocks noGrp="1"/>
          </p:cNvSpPr>
          <p:nvPr>
            <p:ph type="title"/>
          </p:nvPr>
        </p:nvSpPr>
        <p:spPr/>
        <p:txBody>
          <a:bodyPr>
            <a:normAutofit/>
          </a:bodyPr>
          <a:lstStyle/>
          <a:p>
            <a:r>
              <a:rPr lang="en-US" dirty="0"/>
              <a:t>Precision vs recall </a:t>
            </a:r>
            <a:r>
              <a:rPr lang="en-US" dirty="0" err="1"/>
              <a:t>tradefall</a:t>
            </a:r>
            <a:endParaRPr lang="en-US" dirty="0"/>
          </a:p>
        </p:txBody>
      </p:sp>
      <p:pic>
        <p:nvPicPr>
          <p:cNvPr id="5" name="Content Placeholder 4" descr="Chart, line chart&#10;&#10;Description automatically generated">
            <a:extLst>
              <a:ext uri="{FF2B5EF4-FFF2-40B4-BE49-F238E27FC236}">
                <a16:creationId xmlns:a16="http://schemas.microsoft.com/office/drawing/2014/main" id="{D784DB8C-C230-43AB-B0BA-6296D6FD2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580" y="1877629"/>
            <a:ext cx="6765670" cy="4801443"/>
          </a:xfrm>
        </p:spPr>
      </p:pic>
    </p:spTree>
    <p:extLst>
      <p:ext uri="{BB962C8B-B14F-4D97-AF65-F5344CB8AC3E}">
        <p14:creationId xmlns:p14="http://schemas.microsoft.com/office/powerpoint/2010/main" val="404617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7B58C-49D2-4EA7-A648-C448173B6B1A}"/>
              </a:ext>
            </a:extLst>
          </p:cNvPr>
          <p:cNvSpPr>
            <a:spLocks noGrp="1"/>
          </p:cNvSpPr>
          <p:nvPr>
            <p:ph type="title"/>
          </p:nvPr>
        </p:nvSpPr>
        <p:spPr>
          <a:xfrm>
            <a:off x="643468" y="643467"/>
            <a:ext cx="3415612" cy="5571066"/>
          </a:xfrm>
        </p:spPr>
        <p:txBody>
          <a:bodyPr>
            <a:normAutofit/>
          </a:bodyPr>
          <a:lstStyle/>
          <a:p>
            <a:r>
              <a:rPr lang="en-US">
                <a:solidFill>
                  <a:srgbClr val="FFFFFF"/>
                </a:solidFill>
              </a:rPr>
              <a:t>Problem Statement</a:t>
            </a:r>
          </a:p>
        </p:txBody>
      </p:sp>
      <p:graphicFrame>
        <p:nvGraphicFramePr>
          <p:cNvPr id="5" name="Content Placeholder 2">
            <a:extLst>
              <a:ext uri="{FF2B5EF4-FFF2-40B4-BE49-F238E27FC236}">
                <a16:creationId xmlns:a16="http://schemas.microsoft.com/office/drawing/2014/main" id="{470A922C-C535-8F3B-73AF-A41AD3B127AF}"/>
              </a:ext>
            </a:extLst>
          </p:cNvPr>
          <p:cNvGraphicFramePr>
            <a:graphicFrameLocks noGrp="1"/>
          </p:cNvGraphicFramePr>
          <p:nvPr>
            <p:ph idx="1"/>
            <p:extLst>
              <p:ext uri="{D42A27DB-BD31-4B8C-83A1-F6EECF244321}">
                <p14:modId xmlns:p14="http://schemas.microsoft.com/office/powerpoint/2010/main" val="416730403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373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996C-601D-4A60-A838-F9EF3D8B5072}"/>
              </a:ext>
            </a:extLst>
          </p:cNvPr>
          <p:cNvSpPr>
            <a:spLocks noGrp="1"/>
          </p:cNvSpPr>
          <p:nvPr>
            <p:ph type="title"/>
          </p:nvPr>
        </p:nvSpPr>
        <p:spPr/>
        <p:txBody>
          <a:bodyPr/>
          <a:lstStyle/>
          <a:p>
            <a:r>
              <a:rPr lang="en-US" dirty="0"/>
              <a:t>ROC CURVE</a:t>
            </a:r>
          </a:p>
        </p:txBody>
      </p:sp>
      <p:pic>
        <p:nvPicPr>
          <p:cNvPr id="5" name="Content Placeholder 4" descr="Chart, line chart&#10;&#10;Description automatically generated">
            <a:extLst>
              <a:ext uri="{FF2B5EF4-FFF2-40B4-BE49-F238E27FC236}">
                <a16:creationId xmlns:a16="http://schemas.microsoft.com/office/drawing/2014/main" id="{F491468B-F1A4-43AE-9D77-6AC79D1D5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725" y="1971040"/>
            <a:ext cx="7053299" cy="4754679"/>
          </a:xfrm>
        </p:spPr>
      </p:pic>
    </p:spTree>
    <p:extLst>
      <p:ext uri="{BB962C8B-B14F-4D97-AF65-F5344CB8AC3E}">
        <p14:creationId xmlns:p14="http://schemas.microsoft.com/office/powerpoint/2010/main" val="318065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F478-C2BE-478B-9514-1A3FC5E6AB0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84E477-D23C-40B5-B440-DDAB5B334261}"/>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The sensitivity and specificity, Accuracy , Precision and Recall score we got from test set are almost accurate.</a:t>
            </a:r>
          </a:p>
          <a:p>
            <a:pPr>
              <a:buFont typeface="Wingdings" panose="05000000000000000000" pitchFamily="2" charset="2"/>
              <a:buChar char="§"/>
            </a:pPr>
            <a:r>
              <a:rPr lang="en-US" dirty="0"/>
              <a:t>We have high recall score than precision score which is a sign of good model.</a:t>
            </a:r>
          </a:p>
          <a:p>
            <a:pPr>
              <a:buFont typeface="Wingdings" panose="05000000000000000000" pitchFamily="2" charset="2"/>
              <a:buChar char="§"/>
            </a:pPr>
            <a:r>
              <a:rPr lang="en-US" dirty="0"/>
              <a:t>In business terms this model has an ability to adjust with the company’s requirement in coming future.</a:t>
            </a:r>
          </a:p>
          <a:p>
            <a:pPr>
              <a:buFont typeface="Wingdings" panose="05000000000000000000" pitchFamily="2" charset="2"/>
              <a:buChar char="§"/>
            </a:pPr>
            <a:r>
              <a:rPr lang="en-US" dirty="0"/>
              <a:t>Important features responsible for good conversion rate or the ones which contributes more towards the probability of a lead getting converted are:</a:t>
            </a:r>
          </a:p>
          <a:p>
            <a:pPr>
              <a:buFont typeface="Wingdings" panose="05000000000000000000" pitchFamily="2" charset="2"/>
              <a:buChar char="§"/>
            </a:pPr>
            <a:r>
              <a:rPr lang="en-US" dirty="0"/>
              <a:t>Lead </a:t>
            </a:r>
            <a:r>
              <a:rPr lang="en-US" dirty="0" err="1"/>
              <a:t>Origin_Lead</a:t>
            </a:r>
            <a:r>
              <a:rPr lang="en-US" dirty="0"/>
              <a:t> Add Form</a:t>
            </a:r>
          </a:p>
          <a:p>
            <a:pPr>
              <a:buFont typeface="Wingdings" panose="05000000000000000000" pitchFamily="2" charset="2"/>
              <a:buChar char="§"/>
            </a:pPr>
            <a:r>
              <a:rPr lang="en-US" dirty="0"/>
              <a:t>Total Time Spent on Website</a:t>
            </a:r>
          </a:p>
          <a:p>
            <a:pPr>
              <a:buFont typeface="Wingdings" panose="05000000000000000000" pitchFamily="2" charset="2"/>
              <a:buChar char="§"/>
            </a:pPr>
            <a:r>
              <a:rPr lang="en-US" dirty="0"/>
              <a:t>What is your current </a:t>
            </a:r>
            <a:r>
              <a:rPr lang="en-US" dirty="0" err="1"/>
              <a:t>occupation_working</a:t>
            </a:r>
            <a:r>
              <a:rPr lang="en-US" dirty="0"/>
              <a:t> professional.</a:t>
            </a:r>
          </a:p>
        </p:txBody>
      </p:sp>
    </p:spTree>
    <p:extLst>
      <p:ext uri="{BB962C8B-B14F-4D97-AF65-F5344CB8AC3E}">
        <p14:creationId xmlns:p14="http://schemas.microsoft.com/office/powerpoint/2010/main" val="404739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E30CA-F562-4B57-8D67-76D796CCDA5E}"/>
              </a:ext>
            </a:extLst>
          </p:cNvPr>
          <p:cNvSpPr>
            <a:spLocks noGrp="1"/>
          </p:cNvSpPr>
          <p:nvPr>
            <p:ph type="title"/>
          </p:nvPr>
        </p:nvSpPr>
        <p:spPr>
          <a:xfrm>
            <a:off x="643468" y="643467"/>
            <a:ext cx="3415612" cy="5571066"/>
          </a:xfrm>
        </p:spPr>
        <p:txBody>
          <a:bodyPr>
            <a:normAutofit/>
          </a:bodyPr>
          <a:lstStyle/>
          <a:p>
            <a:r>
              <a:rPr lang="en-US">
                <a:solidFill>
                  <a:srgbClr val="FFFFFF"/>
                </a:solidFill>
              </a:rPr>
              <a:t>Goals to be achieved</a:t>
            </a:r>
          </a:p>
        </p:txBody>
      </p:sp>
      <p:graphicFrame>
        <p:nvGraphicFramePr>
          <p:cNvPr id="5" name="Content Placeholder 2">
            <a:extLst>
              <a:ext uri="{FF2B5EF4-FFF2-40B4-BE49-F238E27FC236}">
                <a16:creationId xmlns:a16="http://schemas.microsoft.com/office/drawing/2014/main" id="{8CC65606-8C5B-F39C-D34E-D280AF39D78D}"/>
              </a:ext>
            </a:extLst>
          </p:cNvPr>
          <p:cNvGraphicFramePr>
            <a:graphicFrameLocks noGrp="1"/>
          </p:cNvGraphicFramePr>
          <p:nvPr>
            <p:ph idx="1"/>
            <p:extLst>
              <p:ext uri="{D42A27DB-BD31-4B8C-83A1-F6EECF244321}">
                <p14:modId xmlns:p14="http://schemas.microsoft.com/office/powerpoint/2010/main" val="72770434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2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034F-B327-4A86-8630-08A014628ED5}"/>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Exploratory Data Analysis</a:t>
            </a:r>
            <a:endParaRPr lang="en-US" dirty="0"/>
          </a:p>
        </p:txBody>
      </p:sp>
      <p:pic>
        <p:nvPicPr>
          <p:cNvPr id="5" name="Content Placeholder 4" descr="Chart, bar chart&#10;&#10;Description automatically generated">
            <a:extLst>
              <a:ext uri="{FF2B5EF4-FFF2-40B4-BE49-F238E27FC236}">
                <a16:creationId xmlns:a16="http://schemas.microsoft.com/office/drawing/2014/main" id="{85AC347F-68C8-4E19-9A6F-ED792D7DC8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769" y="1952626"/>
            <a:ext cx="9136789" cy="3771900"/>
          </a:xfrm>
        </p:spPr>
      </p:pic>
      <p:sp>
        <p:nvSpPr>
          <p:cNvPr id="6" name="TextBox 5">
            <a:extLst>
              <a:ext uri="{FF2B5EF4-FFF2-40B4-BE49-F238E27FC236}">
                <a16:creationId xmlns:a16="http://schemas.microsoft.com/office/drawing/2014/main" id="{ED0204B9-AE82-46F1-BBB6-A7B8AC8BF341}"/>
              </a:ext>
            </a:extLst>
          </p:cNvPr>
          <p:cNvSpPr txBox="1"/>
          <p:nvPr/>
        </p:nvSpPr>
        <p:spPr>
          <a:xfrm>
            <a:off x="1247775" y="5811119"/>
            <a:ext cx="9628456"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From Lead Origin finding, maximum lead conversion happened from Landing Page Submission.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131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Chart, bar chart&#10;&#10;Description automatically generated">
            <a:extLst>
              <a:ext uri="{FF2B5EF4-FFF2-40B4-BE49-F238E27FC236}">
                <a16:creationId xmlns:a16="http://schemas.microsoft.com/office/drawing/2014/main" id="{C91F1088-BFDA-43A3-830C-DBDB3639E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535" y="1980891"/>
            <a:ext cx="9146084" cy="4172567"/>
          </a:xfrm>
        </p:spPr>
      </p:pic>
      <p:sp>
        <p:nvSpPr>
          <p:cNvPr id="14" name="TextBox 13">
            <a:extLst>
              <a:ext uri="{FF2B5EF4-FFF2-40B4-BE49-F238E27FC236}">
                <a16:creationId xmlns:a16="http://schemas.microsoft.com/office/drawing/2014/main" id="{185DAF94-3012-4466-AF49-8724F7BB5936}"/>
              </a:ext>
            </a:extLst>
          </p:cNvPr>
          <p:cNvSpPr txBox="1"/>
          <p:nvPr/>
        </p:nvSpPr>
        <p:spPr>
          <a:xfrm>
            <a:off x="597535" y="6011576"/>
            <a:ext cx="10820400" cy="646331"/>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212121"/>
                </a:solidFill>
                <a:effectLst/>
                <a:latin typeface="Roboto" panose="02000000000000000000" pitchFamily="2" charset="0"/>
              </a:rPr>
              <a:t>From Lead Origin finding, maximum lead conversion happened from Landing Page Submission.</a:t>
            </a:r>
          </a:p>
          <a:p>
            <a:pPr marL="285750" indent="-285750">
              <a:buFont typeface="Wingdings" panose="05000000000000000000" pitchFamily="2" charset="2"/>
              <a:buChar char="§"/>
            </a:pPr>
            <a:endParaRPr lang="en-US" dirty="0"/>
          </a:p>
        </p:txBody>
      </p:sp>
      <p:sp>
        <p:nvSpPr>
          <p:cNvPr id="16" name="TextBox 15">
            <a:extLst>
              <a:ext uri="{FF2B5EF4-FFF2-40B4-BE49-F238E27FC236}">
                <a16:creationId xmlns:a16="http://schemas.microsoft.com/office/drawing/2014/main" id="{FF5718C4-6C5D-4B1F-91A8-755CD1B79245}"/>
              </a:ext>
            </a:extLst>
          </p:cNvPr>
          <p:cNvSpPr txBox="1"/>
          <p:nvPr/>
        </p:nvSpPr>
        <p:spPr>
          <a:xfrm>
            <a:off x="847726" y="835231"/>
            <a:ext cx="7581900" cy="861774"/>
          </a:xfrm>
          <a:prstGeom prst="rect">
            <a:avLst/>
          </a:prstGeom>
          <a:noFill/>
        </p:spPr>
        <p:txBody>
          <a:bodyPr wrap="square" rtlCol="0">
            <a:spAutoFit/>
          </a:bodyPr>
          <a:lstStyle/>
          <a:p>
            <a:r>
              <a:rPr lang="en-US" sz="5000" dirty="0"/>
              <a:t>EDA</a:t>
            </a:r>
          </a:p>
        </p:txBody>
      </p:sp>
    </p:spTree>
    <p:extLst>
      <p:ext uri="{BB962C8B-B14F-4D97-AF65-F5344CB8AC3E}">
        <p14:creationId xmlns:p14="http://schemas.microsoft.com/office/powerpoint/2010/main" val="369335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B2CA-AA57-4563-A451-57D6961B6AB5}"/>
              </a:ext>
            </a:extLst>
          </p:cNvPr>
          <p:cNvSpPr>
            <a:spLocks noGrp="1"/>
          </p:cNvSpPr>
          <p:nvPr>
            <p:ph type="title"/>
          </p:nvPr>
        </p:nvSpPr>
        <p:spPr>
          <a:xfrm>
            <a:off x="857250" y="762000"/>
            <a:ext cx="9277350" cy="1057275"/>
          </a:xfrm>
        </p:spPr>
        <p:txBody>
          <a:bodyPr/>
          <a:lstStyle/>
          <a:p>
            <a:r>
              <a:rPr lang="en-US" dirty="0">
                <a:latin typeface="Tw Cen MT (Body)"/>
              </a:rPr>
              <a:t>EDA</a:t>
            </a:r>
          </a:p>
        </p:txBody>
      </p:sp>
      <p:pic>
        <p:nvPicPr>
          <p:cNvPr id="5" name="Content Placeholder 4" descr="Chart, box and whisker chart&#10;&#10;Description automatically generated">
            <a:extLst>
              <a:ext uri="{FF2B5EF4-FFF2-40B4-BE49-F238E27FC236}">
                <a16:creationId xmlns:a16="http://schemas.microsoft.com/office/drawing/2014/main" id="{333CFA91-B8C6-4E45-A539-E4B488BEC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671" y="2017380"/>
            <a:ext cx="11452098" cy="3100862"/>
          </a:xfrm>
        </p:spPr>
      </p:pic>
      <p:sp>
        <p:nvSpPr>
          <p:cNvPr id="6" name="TextBox 5">
            <a:extLst>
              <a:ext uri="{FF2B5EF4-FFF2-40B4-BE49-F238E27FC236}">
                <a16:creationId xmlns:a16="http://schemas.microsoft.com/office/drawing/2014/main" id="{61AE1269-0445-4138-8156-D56B6555580A}"/>
              </a:ext>
            </a:extLst>
          </p:cNvPr>
          <p:cNvSpPr txBox="1"/>
          <p:nvPr/>
        </p:nvSpPr>
        <p:spPr>
          <a:xfrm>
            <a:off x="542671" y="5765165"/>
            <a:ext cx="1087120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From the above graph, we have major lead conversion from Total Visits, Total Time Spent on Website, Page Views Per Visit.</a:t>
            </a:r>
          </a:p>
        </p:txBody>
      </p:sp>
    </p:spTree>
    <p:extLst>
      <p:ext uri="{BB962C8B-B14F-4D97-AF65-F5344CB8AC3E}">
        <p14:creationId xmlns:p14="http://schemas.microsoft.com/office/powerpoint/2010/main" val="254645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9D35EC3D-1CB0-45B3-BC0A-2C66792EB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90" y="1914525"/>
            <a:ext cx="8284969" cy="4249733"/>
          </a:xfrm>
        </p:spPr>
      </p:pic>
      <p:sp>
        <p:nvSpPr>
          <p:cNvPr id="8" name="TextBox 7">
            <a:extLst>
              <a:ext uri="{FF2B5EF4-FFF2-40B4-BE49-F238E27FC236}">
                <a16:creationId xmlns:a16="http://schemas.microsoft.com/office/drawing/2014/main" id="{CD8B879B-90EE-47AE-A275-3990A9997C15}"/>
              </a:ext>
            </a:extLst>
          </p:cNvPr>
          <p:cNvSpPr txBox="1"/>
          <p:nvPr/>
        </p:nvSpPr>
        <p:spPr>
          <a:xfrm>
            <a:off x="489665" y="6164258"/>
            <a:ext cx="8867696"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above graph , major lead conversion has happened from email that have been sent.</a:t>
            </a:r>
          </a:p>
        </p:txBody>
      </p:sp>
      <p:sp>
        <p:nvSpPr>
          <p:cNvPr id="13" name="TextBox 12">
            <a:extLst>
              <a:ext uri="{FF2B5EF4-FFF2-40B4-BE49-F238E27FC236}">
                <a16:creationId xmlns:a16="http://schemas.microsoft.com/office/drawing/2014/main" id="{8BCE9024-9709-44F4-8752-BC0E5560DB2D}"/>
              </a:ext>
            </a:extLst>
          </p:cNvPr>
          <p:cNvSpPr txBox="1"/>
          <p:nvPr/>
        </p:nvSpPr>
        <p:spPr>
          <a:xfrm>
            <a:off x="918290" y="828461"/>
            <a:ext cx="8867696" cy="861774"/>
          </a:xfrm>
          <a:prstGeom prst="rect">
            <a:avLst/>
          </a:prstGeom>
          <a:noFill/>
        </p:spPr>
        <p:txBody>
          <a:bodyPr wrap="square" rtlCol="0">
            <a:spAutoFit/>
          </a:bodyPr>
          <a:lstStyle/>
          <a:p>
            <a:r>
              <a:rPr lang="en-US" sz="5000" dirty="0"/>
              <a:t>EDA</a:t>
            </a:r>
          </a:p>
        </p:txBody>
      </p:sp>
    </p:spTree>
    <p:extLst>
      <p:ext uri="{BB962C8B-B14F-4D97-AF65-F5344CB8AC3E}">
        <p14:creationId xmlns:p14="http://schemas.microsoft.com/office/powerpoint/2010/main" val="187363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B39F-B5BD-4EA3-95AF-3907E5422517}"/>
              </a:ext>
            </a:extLst>
          </p:cNvPr>
          <p:cNvSpPr>
            <a:spLocks noGrp="1"/>
          </p:cNvSpPr>
          <p:nvPr>
            <p:ph type="title"/>
          </p:nvPr>
        </p:nvSpPr>
        <p:spPr/>
        <p:txBody>
          <a:bodyPr/>
          <a:lstStyle/>
          <a:p>
            <a:r>
              <a:rPr lang="en-US" dirty="0"/>
              <a:t>BOXPLOT</a:t>
            </a:r>
          </a:p>
        </p:txBody>
      </p:sp>
      <p:pic>
        <p:nvPicPr>
          <p:cNvPr id="5" name="Content Placeholder 4" descr="Shape&#10;&#10;Description automatically generated with medium confidence">
            <a:extLst>
              <a:ext uri="{FF2B5EF4-FFF2-40B4-BE49-F238E27FC236}">
                <a16:creationId xmlns:a16="http://schemas.microsoft.com/office/drawing/2014/main" id="{A6A5A01D-03FC-4361-990B-F9DCDB28B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875" y="2160462"/>
            <a:ext cx="8860137" cy="3802188"/>
          </a:xfrm>
        </p:spPr>
      </p:pic>
      <p:sp>
        <p:nvSpPr>
          <p:cNvPr id="6" name="TextBox 5">
            <a:extLst>
              <a:ext uri="{FF2B5EF4-FFF2-40B4-BE49-F238E27FC236}">
                <a16:creationId xmlns:a16="http://schemas.microsoft.com/office/drawing/2014/main" id="{AD8E924D-EC73-4DCF-9969-BDB141D4A03A}"/>
              </a:ext>
            </a:extLst>
          </p:cNvPr>
          <p:cNvSpPr txBox="1"/>
          <p:nvPr/>
        </p:nvSpPr>
        <p:spPr>
          <a:xfrm>
            <a:off x="820093" y="6038280"/>
            <a:ext cx="902970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From the above boxplots we can now confirm that we have two outlier variables in our dataset ('Total Visits' and 'Page Views Per Visit'). </a:t>
            </a:r>
            <a:endParaRPr lang="en-US" dirty="0"/>
          </a:p>
        </p:txBody>
      </p:sp>
    </p:spTree>
    <p:extLst>
      <p:ext uri="{BB962C8B-B14F-4D97-AF65-F5344CB8AC3E}">
        <p14:creationId xmlns:p14="http://schemas.microsoft.com/office/powerpoint/2010/main" val="122788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414B-6422-4A5D-A555-C6CC20BE3A45}"/>
              </a:ext>
            </a:extLst>
          </p:cNvPr>
          <p:cNvSpPr>
            <a:spLocks noGrp="1"/>
          </p:cNvSpPr>
          <p:nvPr>
            <p:ph type="title"/>
          </p:nvPr>
        </p:nvSpPr>
        <p:spPr/>
        <p:txBody>
          <a:bodyPr/>
          <a:lstStyle/>
          <a:p>
            <a:r>
              <a:rPr lang="en-US" dirty="0"/>
              <a:t>Creating bins</a:t>
            </a:r>
          </a:p>
        </p:txBody>
      </p:sp>
      <p:sp>
        <p:nvSpPr>
          <p:cNvPr id="3" name="Content Placeholder 2">
            <a:extLst>
              <a:ext uri="{FF2B5EF4-FFF2-40B4-BE49-F238E27FC236}">
                <a16:creationId xmlns:a16="http://schemas.microsoft.com/office/drawing/2014/main" id="{BA295A63-37FA-46F2-908D-3CD54E4B42C4}"/>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solidFill>
                  <a:srgbClr val="212121"/>
                </a:solidFill>
                <a:effectLst/>
                <a:latin typeface="Roboto" panose="02000000000000000000" pitchFamily="2" charset="0"/>
              </a:rPr>
              <a:t>After creating bins we removed the outliers and are now good to go. Before creating the dummy variables let's remove redundant columns/ variables.</a:t>
            </a:r>
          </a:p>
          <a:p>
            <a:pPr>
              <a:buFont typeface="Wingdings" panose="05000000000000000000" pitchFamily="2" charset="2"/>
              <a:buChar char="§"/>
            </a:pPr>
            <a:r>
              <a:rPr lang="en-US" b="0" i="0" dirty="0">
                <a:solidFill>
                  <a:srgbClr val="212121"/>
                </a:solidFill>
                <a:effectLst/>
                <a:latin typeface="Roboto" panose="02000000000000000000" pitchFamily="2" charset="0"/>
              </a:rPr>
              <a:t>Also from above we know columns : 'Last Activity', 'Tags', 'Last Notable Activity' activity columns came from sales team, thus we will drop these redundant columns.</a:t>
            </a:r>
            <a:endParaRPr lang="en-US" dirty="0"/>
          </a:p>
        </p:txBody>
      </p:sp>
    </p:spTree>
    <p:extLst>
      <p:ext uri="{BB962C8B-B14F-4D97-AF65-F5344CB8AC3E}">
        <p14:creationId xmlns:p14="http://schemas.microsoft.com/office/powerpoint/2010/main" val="2082885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374</TotalTime>
  <Words>550</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Roboto</vt:lpstr>
      <vt:lpstr>Tw Cen MT</vt:lpstr>
      <vt:lpstr>Tw Cen MT (Body)</vt:lpstr>
      <vt:lpstr>Tw Cen MT Condensed</vt:lpstr>
      <vt:lpstr>Wingdings</vt:lpstr>
      <vt:lpstr>Wingdings 3</vt:lpstr>
      <vt:lpstr>Integral</vt:lpstr>
      <vt:lpstr>LEAD SCORING ASSIGNMENT</vt:lpstr>
      <vt:lpstr>Problem Statement</vt:lpstr>
      <vt:lpstr>Goals to be achieved</vt:lpstr>
      <vt:lpstr>Exploratory Data Analysis</vt:lpstr>
      <vt:lpstr>PowerPoint Presentation</vt:lpstr>
      <vt:lpstr>EDA</vt:lpstr>
      <vt:lpstr>PowerPoint Presentation</vt:lpstr>
      <vt:lpstr>BOXPLOT</vt:lpstr>
      <vt:lpstr>Creating bins</vt:lpstr>
      <vt:lpstr>Heatmap</vt:lpstr>
      <vt:lpstr>Building MODEL</vt:lpstr>
      <vt:lpstr>MODEL 1</vt:lpstr>
      <vt:lpstr>MODEL 2 </vt:lpstr>
      <vt:lpstr>MODEL 3</vt:lpstr>
      <vt:lpstr>final model</vt:lpstr>
      <vt:lpstr>ROC</vt:lpstr>
      <vt:lpstr>Accuracy, Sensitivity, Specificity</vt:lpstr>
      <vt:lpstr>graph</vt:lpstr>
      <vt:lpstr>Precision vs recall tradefall</vt:lpstr>
      <vt:lpstr>ROC CURVE</vt:lpstr>
      <vt:lpstr>CONCLUSION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Priyanka</dc:creator>
  <cp:lastModifiedBy>Kumari, Priyanka</cp:lastModifiedBy>
  <cp:revision>3</cp:revision>
  <dcterms:created xsi:type="dcterms:W3CDTF">2023-01-23T07:37:13Z</dcterms:created>
  <dcterms:modified xsi:type="dcterms:W3CDTF">2023-01-24T07:06:18Z</dcterms:modified>
</cp:coreProperties>
</file>