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0" r:id="rId3"/>
    <p:sldId id="263" r:id="rId4"/>
    <p:sldId id="265" r:id="rId5"/>
    <p:sldId id="266" r:id="rId6"/>
    <p:sldId id="267" r:id="rId7"/>
    <p:sldId id="268" r:id="rId8"/>
    <p:sldId id="269" r:id="rId9"/>
    <p:sldId id="270" r:id="rId10"/>
    <p:sldId id="259" r:id="rId11"/>
  </p:sldIdLst>
  <p:sldSz cx="12192000" cy="6858000"/>
  <p:notesSz cx="6858000" cy="9144000"/>
  <p:embeddedFontLst>
    <p:embeddedFont>
      <p:font typeface="Libre Baskerville" panose="02000000000000000000" pitchFamily="2"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584735"/>
          </a:xfrm>
          <a:prstGeom prst="rect">
            <a:avLst/>
          </a:prstGeom>
          <a:noFill/>
          <a:ln>
            <a:noFill/>
          </a:ln>
        </p:spPr>
        <p:txBody>
          <a:bodyPr spcFirstLastPara="1" wrap="square" lIns="91425" tIns="45700" rIns="91425" bIns="45700" anchor="t" anchorCtr="0">
            <a:spAutoFit/>
          </a:bodyPr>
          <a:lstStyle/>
          <a:p>
            <a:pPr lvl="0" algn="ctr"/>
            <a:r>
              <a:rPr lang="en-US" sz="1600" b="1" dirty="0">
                <a:solidFill>
                  <a:schemeClr val="tx1"/>
                </a:solidFill>
              </a:rPr>
              <a:t>Code Refactoring and Bug Fixing</a:t>
            </a:r>
            <a:br>
              <a:rPr lang="en-US" sz="1600" dirty="0"/>
            </a:br>
            <a:endParaRPr sz="1600" dirty="0"/>
          </a:p>
        </p:txBody>
      </p:sp>
      <p:sp>
        <p:nvSpPr>
          <p:cNvPr id="2" name="TextBox 1">
            <a:extLst>
              <a:ext uri="{FF2B5EF4-FFF2-40B4-BE49-F238E27FC236}">
                <a16:creationId xmlns:a16="http://schemas.microsoft.com/office/drawing/2014/main" id="{7D05DDCE-12B0-7F4A-C139-5A5CB8F69013}"/>
              </a:ext>
            </a:extLst>
          </p:cNvPr>
          <p:cNvSpPr txBox="1"/>
          <p:nvPr/>
        </p:nvSpPr>
        <p:spPr>
          <a:xfrm>
            <a:off x="4727848" y="4581128"/>
            <a:ext cx="3096344" cy="1077218"/>
          </a:xfrm>
          <a:prstGeom prst="rect">
            <a:avLst/>
          </a:prstGeom>
          <a:noFill/>
        </p:spPr>
        <p:txBody>
          <a:bodyPr wrap="square" rtlCol="0">
            <a:spAutoFit/>
          </a:bodyPr>
          <a:lstStyle/>
          <a:p>
            <a:pPr algn="ctr" rtl="0">
              <a:spcBef>
                <a:spcPts val="0"/>
              </a:spcBef>
              <a:spcAft>
                <a:spcPts val="0"/>
              </a:spcAft>
            </a:pPr>
            <a:r>
              <a:rPr lang="en-US" sz="1800" b="0" i="0" u="none" strike="noStrike" dirty="0">
                <a:solidFill>
                  <a:srgbClr val="000000"/>
                </a:solidFill>
                <a:effectLst/>
                <a:latin typeface="Calibri" panose="020F0502020204030204" pitchFamily="34" charset="0"/>
              </a:rPr>
              <a:t>BY- PRIYANKA KUMARI</a:t>
            </a:r>
            <a:endParaRPr lang="en-US" b="0" dirty="0">
              <a:effectLst/>
            </a:endParaRPr>
          </a:p>
          <a:p>
            <a:pPr algn="ctr" rtl="0">
              <a:spcBef>
                <a:spcPts val="0"/>
              </a:spcBef>
              <a:spcAft>
                <a:spcPts val="0"/>
              </a:spcAft>
            </a:pPr>
            <a:r>
              <a:rPr lang="en-US" sz="1800" b="0" i="0" u="none" strike="noStrike" dirty="0">
                <a:solidFill>
                  <a:srgbClr val="000000"/>
                </a:solidFill>
                <a:effectLst/>
                <a:latin typeface="Calibri" panose="020F0502020204030204" pitchFamily="34" charset="0"/>
              </a:rPr>
              <a:t>IN1242019</a:t>
            </a:r>
            <a:endParaRPr lang="en-US" b="0" dirty="0">
              <a:effectLst/>
            </a:endParaRPr>
          </a:p>
          <a:p>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28604"/>
            <a:ext cx="10515600" cy="5748359"/>
          </a:xfrm>
        </p:spPr>
        <p:txBody>
          <a:bodyPr>
            <a:normAutofit/>
          </a:bodyPr>
          <a:lstStyle/>
          <a:p>
            <a:pPr>
              <a:buNone/>
            </a:pPr>
            <a:r>
              <a:rPr lang="en-US" dirty="0">
                <a:solidFill>
                  <a:srgbClr val="FF0000"/>
                </a:solidFill>
              </a:rPr>
              <a:t>    </a:t>
            </a:r>
            <a:r>
              <a:rPr lang="en-US" b="1" dirty="0">
                <a:solidFill>
                  <a:srgbClr val="FF0000"/>
                </a:solidFill>
              </a:rPr>
              <a:t>Scenario:</a:t>
            </a:r>
          </a:p>
          <a:p>
            <a:pPr>
              <a:buNone/>
            </a:pPr>
            <a:r>
              <a:rPr lang="en-US" dirty="0">
                <a:solidFill>
                  <a:srgbClr val="FF0000"/>
                </a:solidFill>
              </a:rPr>
              <a:t>     </a:t>
            </a:r>
            <a:r>
              <a:rPr lang="en-US" sz="2400" dirty="0">
                <a:latin typeface="Arial" panose="020B0604020202020204" pitchFamily="34" charset="0"/>
                <a:cs typeface="Arial" panose="020B060402020202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p>
          <a:p>
            <a:pPr>
              <a:buNone/>
            </a:pPr>
            <a:r>
              <a:rPr lang="en-US" b="1" dirty="0">
                <a:solidFill>
                  <a:srgbClr val="FF0000"/>
                </a:solidFill>
              </a:rPr>
              <a:t>    Task:</a:t>
            </a:r>
          </a:p>
          <a:p>
            <a:pPr>
              <a:buNone/>
            </a:pPr>
            <a:r>
              <a:rPr lang="en-US" dirty="0"/>
              <a:t>    </a:t>
            </a:r>
            <a:r>
              <a:rPr lang="en-US" sz="2400" dirty="0">
                <a:latin typeface="Arial" panose="020B0604020202020204" pitchFamily="34" charset="0"/>
                <a:cs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8216" y="142852"/>
            <a:ext cx="2852063" cy="369332"/>
          </a:xfrm>
          <a:prstGeom prst="rect">
            <a:avLst/>
          </a:prstGeom>
          <a:noFill/>
        </p:spPr>
        <p:txBody>
          <a:bodyPr wrap="square" rtlCol="0">
            <a:spAutoFit/>
          </a:bodyPr>
          <a:lstStyle/>
          <a:p>
            <a:r>
              <a:rPr lang="en-US" sz="1800" b="1" dirty="0">
                <a:solidFill>
                  <a:srgbClr val="FF0000"/>
                </a:solidFill>
              </a:rPr>
              <a:t>INITIAL CODE SNIPPET:</a:t>
            </a:r>
          </a:p>
        </p:txBody>
      </p:sp>
      <p:sp>
        <p:nvSpPr>
          <p:cNvPr id="7" name="TextBox 6"/>
          <p:cNvSpPr txBox="1"/>
          <p:nvPr/>
        </p:nvSpPr>
        <p:spPr>
          <a:xfrm>
            <a:off x="1952596" y="642918"/>
            <a:ext cx="1410964" cy="307777"/>
          </a:xfrm>
          <a:prstGeom prst="rect">
            <a:avLst/>
          </a:prstGeom>
          <a:noFill/>
        </p:spPr>
        <p:txBody>
          <a:bodyPr wrap="none" rtlCol="0">
            <a:spAutoFit/>
          </a:bodyPr>
          <a:lstStyle/>
          <a:p>
            <a:r>
              <a:rPr lang="en-US" b="1" dirty="0">
                <a:solidFill>
                  <a:srgbClr val="FF0000"/>
                </a:solidFill>
              </a:rPr>
              <a:t>FLASK CODE:</a:t>
            </a:r>
            <a:endParaRPr lang="en-US" b="1" dirty="0"/>
          </a:p>
        </p:txBody>
      </p:sp>
      <p:sp>
        <p:nvSpPr>
          <p:cNvPr id="10" name="TextBox 9"/>
          <p:cNvSpPr txBox="1"/>
          <p:nvPr/>
        </p:nvSpPr>
        <p:spPr>
          <a:xfrm>
            <a:off x="7953388" y="714356"/>
            <a:ext cx="1309974" cy="307777"/>
          </a:xfrm>
          <a:prstGeom prst="rect">
            <a:avLst/>
          </a:prstGeom>
          <a:noFill/>
        </p:spPr>
        <p:txBody>
          <a:bodyPr wrap="none" rtlCol="0">
            <a:spAutoFit/>
          </a:bodyPr>
          <a:lstStyle/>
          <a:p>
            <a:r>
              <a:rPr lang="en-US" b="1" dirty="0">
                <a:solidFill>
                  <a:srgbClr val="FF0000"/>
                </a:solidFill>
              </a:rPr>
              <a:t>HTML CODE:</a:t>
            </a:r>
          </a:p>
        </p:txBody>
      </p:sp>
      <p:pic>
        <p:nvPicPr>
          <p:cNvPr id="5" name="Picture 4">
            <a:extLst>
              <a:ext uri="{FF2B5EF4-FFF2-40B4-BE49-F238E27FC236}">
                <a16:creationId xmlns:a16="http://schemas.microsoft.com/office/drawing/2014/main" id="{24CC82A3-B0C2-FE1E-C9FE-FD011C644CC5}"/>
              </a:ext>
            </a:extLst>
          </p:cNvPr>
          <p:cNvPicPr>
            <a:picLocks noChangeAspect="1"/>
          </p:cNvPicPr>
          <p:nvPr/>
        </p:nvPicPr>
        <p:blipFill>
          <a:blip r:embed="rId2"/>
          <a:stretch>
            <a:fillRect/>
          </a:stretch>
        </p:blipFill>
        <p:spPr>
          <a:xfrm>
            <a:off x="6096000" y="1170757"/>
            <a:ext cx="5954690" cy="4614790"/>
          </a:xfrm>
          <a:prstGeom prst="rect">
            <a:avLst/>
          </a:prstGeom>
        </p:spPr>
      </p:pic>
      <p:pic>
        <p:nvPicPr>
          <p:cNvPr id="9" name="Picture 8">
            <a:extLst>
              <a:ext uri="{FF2B5EF4-FFF2-40B4-BE49-F238E27FC236}">
                <a16:creationId xmlns:a16="http://schemas.microsoft.com/office/drawing/2014/main" id="{C8360532-5AA4-478B-A1B1-AC2B2154BB47}"/>
              </a:ext>
            </a:extLst>
          </p:cNvPr>
          <p:cNvPicPr>
            <a:picLocks noChangeAspect="1"/>
          </p:cNvPicPr>
          <p:nvPr/>
        </p:nvPicPr>
        <p:blipFill>
          <a:blip r:embed="rId3"/>
          <a:stretch>
            <a:fillRect/>
          </a:stretch>
        </p:blipFill>
        <p:spPr>
          <a:xfrm>
            <a:off x="335360" y="1109174"/>
            <a:ext cx="5472608" cy="48107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1353800" cy="6858000"/>
          </a:xfrm>
        </p:spPr>
        <p:txBody>
          <a:bodyPr/>
          <a:lstStyle/>
          <a:p>
            <a:pPr>
              <a:buNone/>
            </a:pPr>
            <a:r>
              <a:rPr lang="en-US" b="1" dirty="0"/>
              <a:t>Bug 1:Incorrect HTTP Methods Handling</a:t>
            </a:r>
          </a:p>
          <a:p>
            <a:r>
              <a:rPr lang="en-US" sz="1600" dirty="0"/>
              <a:t>The home route was only configured to handle POST requests, resulting in GET requests being ignored. </a:t>
            </a:r>
            <a:br>
              <a:rPr lang="en-US" dirty="0"/>
            </a:br>
            <a:r>
              <a:rPr lang="en-US" dirty="0"/>
              <a:t> </a:t>
            </a:r>
            <a:br>
              <a:rPr lang="en-US" dirty="0"/>
            </a:br>
            <a:endParaRPr lang="en-US" dirty="0"/>
          </a:p>
        </p:txBody>
      </p:sp>
      <p:sp>
        <p:nvSpPr>
          <p:cNvPr id="7" name="TextBox 6"/>
          <p:cNvSpPr txBox="1"/>
          <p:nvPr/>
        </p:nvSpPr>
        <p:spPr>
          <a:xfrm flipH="1">
            <a:off x="7590384" y="1142984"/>
            <a:ext cx="934508" cy="523220"/>
          </a:xfrm>
          <a:prstGeom prst="rect">
            <a:avLst/>
          </a:prstGeom>
          <a:solidFill>
            <a:schemeClr val="bg1"/>
          </a:solidFill>
        </p:spPr>
        <p:txBody>
          <a:bodyPr wrap="square" rtlCol="0">
            <a:spAutoFit/>
          </a:bodyPr>
          <a:lstStyle/>
          <a:p>
            <a:r>
              <a:rPr lang="en-US" b="1" dirty="0">
                <a:solidFill>
                  <a:srgbClr val="FF0000"/>
                </a:solidFill>
              </a:rPr>
              <a:t>OUTPUT</a:t>
            </a:r>
            <a:r>
              <a:rPr lang="en-US" dirty="0"/>
              <a:t>:</a:t>
            </a:r>
          </a:p>
        </p:txBody>
      </p:sp>
      <p:sp>
        <p:nvSpPr>
          <p:cNvPr id="11" name="TextBox 10"/>
          <p:cNvSpPr txBox="1"/>
          <p:nvPr/>
        </p:nvSpPr>
        <p:spPr>
          <a:xfrm>
            <a:off x="1166778" y="3000372"/>
            <a:ext cx="881973" cy="307777"/>
          </a:xfrm>
          <a:prstGeom prst="rect">
            <a:avLst/>
          </a:prstGeom>
          <a:noFill/>
        </p:spPr>
        <p:txBody>
          <a:bodyPr wrap="square" rtlCol="0">
            <a:spAutoFit/>
          </a:bodyPr>
          <a:lstStyle/>
          <a:p>
            <a:r>
              <a:rPr lang="en-US" dirty="0"/>
              <a:t>Solution:</a:t>
            </a:r>
          </a:p>
        </p:txBody>
      </p:sp>
      <p:sp>
        <p:nvSpPr>
          <p:cNvPr id="13" name="TextBox 12"/>
          <p:cNvSpPr txBox="1"/>
          <p:nvPr/>
        </p:nvSpPr>
        <p:spPr>
          <a:xfrm>
            <a:off x="7381884" y="4071942"/>
            <a:ext cx="771365" cy="307777"/>
          </a:xfrm>
          <a:prstGeom prst="rect">
            <a:avLst/>
          </a:prstGeom>
          <a:noFill/>
        </p:spPr>
        <p:txBody>
          <a:bodyPr wrap="square" rtlCol="0">
            <a:spAutoFit/>
          </a:bodyPr>
          <a:lstStyle/>
          <a:p>
            <a:r>
              <a:rPr lang="en-US" dirty="0">
                <a:solidFill>
                  <a:srgbClr val="FF0000"/>
                </a:solidFill>
              </a:rPr>
              <a:t>Output:</a:t>
            </a:r>
          </a:p>
        </p:txBody>
      </p:sp>
      <p:sp>
        <p:nvSpPr>
          <p:cNvPr id="19" name="TextBox 18"/>
          <p:cNvSpPr txBox="1"/>
          <p:nvPr/>
        </p:nvSpPr>
        <p:spPr>
          <a:xfrm>
            <a:off x="452398" y="5357826"/>
            <a:ext cx="9001188" cy="984885"/>
          </a:xfrm>
          <a:prstGeom prst="rect">
            <a:avLst/>
          </a:prstGeom>
          <a:noFill/>
        </p:spPr>
        <p:txBody>
          <a:bodyPr wrap="square" rtlCol="0">
            <a:spAutoFit/>
          </a:bodyPr>
          <a:lstStyle/>
          <a:p>
            <a:r>
              <a:rPr lang="en-US" b="1" dirty="0"/>
              <a:t>Solution:</a:t>
            </a:r>
            <a:r>
              <a:rPr lang="en-US" dirty="0"/>
              <a:t> </a:t>
            </a:r>
          </a:p>
          <a:p>
            <a:r>
              <a:rPr lang="en-US" sz="1600" dirty="0"/>
              <a:t>Updated the route definition to handle both GET and POST requests.</a:t>
            </a:r>
          </a:p>
          <a:p>
            <a:br>
              <a:rPr lang="en-US" dirty="0"/>
            </a:br>
            <a:endParaRPr lang="en-US" dirty="0"/>
          </a:p>
        </p:txBody>
      </p:sp>
      <p:pic>
        <p:nvPicPr>
          <p:cNvPr id="4" name="Picture 3">
            <a:extLst>
              <a:ext uri="{FF2B5EF4-FFF2-40B4-BE49-F238E27FC236}">
                <a16:creationId xmlns:a16="http://schemas.microsoft.com/office/drawing/2014/main" id="{290676C8-2BC5-FC75-2253-14B0E71DA9CB}"/>
              </a:ext>
            </a:extLst>
          </p:cNvPr>
          <p:cNvPicPr>
            <a:picLocks noChangeAspect="1"/>
          </p:cNvPicPr>
          <p:nvPr/>
        </p:nvPicPr>
        <p:blipFill>
          <a:blip r:embed="rId2"/>
          <a:stretch>
            <a:fillRect/>
          </a:stretch>
        </p:blipFill>
        <p:spPr>
          <a:xfrm>
            <a:off x="746812" y="4009092"/>
            <a:ext cx="4867954" cy="323895"/>
          </a:xfrm>
          <a:prstGeom prst="rect">
            <a:avLst/>
          </a:prstGeom>
        </p:spPr>
      </p:pic>
      <p:pic>
        <p:nvPicPr>
          <p:cNvPr id="8" name="Picture 7">
            <a:extLst>
              <a:ext uri="{FF2B5EF4-FFF2-40B4-BE49-F238E27FC236}">
                <a16:creationId xmlns:a16="http://schemas.microsoft.com/office/drawing/2014/main" id="{87A20C48-5694-23E7-B3BC-D73B5059C000}"/>
              </a:ext>
            </a:extLst>
          </p:cNvPr>
          <p:cNvPicPr>
            <a:picLocks noChangeAspect="1"/>
          </p:cNvPicPr>
          <p:nvPr/>
        </p:nvPicPr>
        <p:blipFill>
          <a:blip r:embed="rId3"/>
          <a:stretch>
            <a:fillRect/>
          </a:stretch>
        </p:blipFill>
        <p:spPr>
          <a:xfrm>
            <a:off x="6216527" y="4399933"/>
            <a:ext cx="5112568" cy="1533739"/>
          </a:xfrm>
          <a:prstGeom prst="rect">
            <a:avLst/>
          </a:prstGeom>
        </p:spPr>
      </p:pic>
      <p:pic>
        <p:nvPicPr>
          <p:cNvPr id="14" name="Picture 13">
            <a:extLst>
              <a:ext uri="{FF2B5EF4-FFF2-40B4-BE49-F238E27FC236}">
                <a16:creationId xmlns:a16="http://schemas.microsoft.com/office/drawing/2014/main" id="{7300C2C6-F32A-7232-5AC6-2A5121EC092F}"/>
              </a:ext>
            </a:extLst>
          </p:cNvPr>
          <p:cNvPicPr>
            <a:picLocks noChangeAspect="1"/>
          </p:cNvPicPr>
          <p:nvPr/>
        </p:nvPicPr>
        <p:blipFill>
          <a:blip r:embed="rId4"/>
          <a:stretch>
            <a:fillRect/>
          </a:stretch>
        </p:blipFill>
        <p:spPr>
          <a:xfrm>
            <a:off x="746812" y="1791905"/>
            <a:ext cx="3486637" cy="362001"/>
          </a:xfrm>
          <a:prstGeom prst="rect">
            <a:avLst/>
          </a:prstGeom>
        </p:spPr>
      </p:pic>
      <p:pic>
        <p:nvPicPr>
          <p:cNvPr id="17" name="Picture 16">
            <a:extLst>
              <a:ext uri="{FF2B5EF4-FFF2-40B4-BE49-F238E27FC236}">
                <a16:creationId xmlns:a16="http://schemas.microsoft.com/office/drawing/2014/main" id="{A11B06F6-857D-A26D-06A4-18B0B8C2A5AF}"/>
              </a:ext>
            </a:extLst>
          </p:cNvPr>
          <p:cNvPicPr>
            <a:picLocks noChangeAspect="1"/>
          </p:cNvPicPr>
          <p:nvPr/>
        </p:nvPicPr>
        <p:blipFill>
          <a:blip r:embed="rId5"/>
          <a:stretch>
            <a:fillRect/>
          </a:stretch>
        </p:blipFill>
        <p:spPr>
          <a:xfrm>
            <a:off x="5614766" y="1498147"/>
            <a:ext cx="5929972" cy="13507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42852"/>
            <a:ext cx="10515600" cy="6034111"/>
          </a:xfrm>
        </p:spPr>
        <p:txBody>
          <a:bodyPr/>
          <a:lstStyle/>
          <a:p>
            <a:pPr>
              <a:buNone/>
            </a:pPr>
            <a:r>
              <a:rPr lang="en-US" b="1" dirty="0"/>
              <a:t>    </a:t>
            </a:r>
            <a:r>
              <a:rPr lang="en-US" sz="2400" b="1" dirty="0"/>
              <a:t>Bug 2: Incorrect Retrieval of Note Data</a:t>
            </a:r>
            <a:r>
              <a:rPr lang="en-US" sz="2400" dirty="0"/>
              <a:t> </a:t>
            </a:r>
            <a:br>
              <a:rPr lang="en-US" dirty="0"/>
            </a:br>
            <a:r>
              <a:rPr lang="en-US" sz="1600" dirty="0"/>
              <a:t>The code was attempting to retrieve note data using the </a:t>
            </a:r>
            <a:r>
              <a:rPr lang="en-US" sz="1600" dirty="0" err="1"/>
              <a:t>request.args</a:t>
            </a:r>
            <a:r>
              <a:rPr lang="en-US" sz="1600" dirty="0"/>
              <a:t> method, which is suitable for GET requests but not POST requests.</a:t>
            </a:r>
            <a:br>
              <a:rPr lang="en-US" sz="1600" dirty="0"/>
            </a:br>
            <a:endParaRPr lang="en-US" sz="1600" dirty="0"/>
          </a:p>
          <a:p>
            <a:pPr>
              <a:buNone/>
            </a:pPr>
            <a:endParaRPr lang="en-US" sz="1600" dirty="0"/>
          </a:p>
          <a:p>
            <a:pPr>
              <a:buNone/>
            </a:pPr>
            <a:endParaRPr lang="en-US" sz="1600" dirty="0"/>
          </a:p>
          <a:p>
            <a:pPr>
              <a:buNone/>
            </a:pPr>
            <a:endParaRPr lang="en-US" sz="1600" dirty="0"/>
          </a:p>
          <a:p>
            <a:pPr>
              <a:buNone/>
            </a:pPr>
            <a:r>
              <a:rPr lang="en-US" sz="1600" dirty="0"/>
              <a:t>        Updated the code to retrieve note data using the </a:t>
            </a:r>
            <a:r>
              <a:rPr lang="en-US" sz="1600" dirty="0" err="1"/>
              <a:t>request.form</a:t>
            </a:r>
            <a:r>
              <a:rPr lang="en-US" sz="1600" dirty="0"/>
              <a:t> method, suitable for POST requests</a:t>
            </a:r>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5" name="Picture 4">
            <a:extLst>
              <a:ext uri="{FF2B5EF4-FFF2-40B4-BE49-F238E27FC236}">
                <a16:creationId xmlns:a16="http://schemas.microsoft.com/office/drawing/2014/main" id="{53666C7C-EBA7-7A31-D71A-52248D7D6D22}"/>
              </a:ext>
            </a:extLst>
          </p:cNvPr>
          <p:cNvPicPr>
            <a:picLocks noChangeAspect="1"/>
          </p:cNvPicPr>
          <p:nvPr/>
        </p:nvPicPr>
        <p:blipFill>
          <a:blip r:embed="rId2"/>
          <a:stretch>
            <a:fillRect/>
          </a:stretch>
        </p:blipFill>
        <p:spPr>
          <a:xfrm>
            <a:off x="2279576" y="3309920"/>
            <a:ext cx="5812190" cy="335103"/>
          </a:xfrm>
          <a:prstGeom prst="rect">
            <a:avLst/>
          </a:prstGeom>
        </p:spPr>
      </p:pic>
      <p:pic>
        <p:nvPicPr>
          <p:cNvPr id="7" name="Picture 6">
            <a:extLst>
              <a:ext uri="{FF2B5EF4-FFF2-40B4-BE49-F238E27FC236}">
                <a16:creationId xmlns:a16="http://schemas.microsoft.com/office/drawing/2014/main" id="{83E61B8D-FA44-95BC-1F6A-902C22025319}"/>
              </a:ext>
            </a:extLst>
          </p:cNvPr>
          <p:cNvPicPr>
            <a:picLocks noChangeAspect="1"/>
          </p:cNvPicPr>
          <p:nvPr/>
        </p:nvPicPr>
        <p:blipFill>
          <a:blip r:embed="rId3"/>
          <a:stretch>
            <a:fillRect/>
          </a:stretch>
        </p:blipFill>
        <p:spPr>
          <a:xfrm>
            <a:off x="2423592" y="1569202"/>
            <a:ext cx="5328592" cy="4916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85728"/>
            <a:ext cx="10515600" cy="5891235"/>
          </a:xfrm>
        </p:spPr>
        <p:txBody>
          <a:bodyPr/>
          <a:lstStyle/>
          <a:p>
            <a:r>
              <a:rPr lang="en-US" b="1" dirty="0"/>
              <a:t>Bug 3: Missing Form Submission Method</a:t>
            </a:r>
            <a:r>
              <a:rPr lang="en-US" dirty="0"/>
              <a:t> </a:t>
            </a:r>
            <a:r>
              <a:rPr lang="en-US" b="1" dirty="0"/>
              <a:t>Description:</a:t>
            </a:r>
          </a:p>
          <a:p>
            <a:r>
              <a:rPr lang="en-US" sz="1600" dirty="0"/>
              <a:t> The HTML form element was missing the method attribute, which defaults to GET. This resulted in the form data not being submitted correctly.</a:t>
            </a:r>
          </a:p>
          <a:p>
            <a:endParaRPr lang="en-US" dirty="0"/>
          </a:p>
          <a:p>
            <a:endParaRPr lang="en-US" dirty="0"/>
          </a:p>
          <a:p>
            <a:endParaRPr lang="en-US" dirty="0"/>
          </a:p>
          <a:p>
            <a:r>
              <a:rPr lang="en-US" sz="1600" dirty="0"/>
              <a:t> </a:t>
            </a:r>
            <a:r>
              <a:rPr lang="en-US" sz="1600" b="1" dirty="0"/>
              <a:t>Solution:</a:t>
            </a:r>
            <a:r>
              <a:rPr lang="en-US" sz="1600" dirty="0"/>
              <a:t> Added the method="post" attribute to the form element to ensure data is submitted via POST requests</a:t>
            </a:r>
            <a:r>
              <a:rPr lang="en-US" dirty="0"/>
              <a:t>.</a:t>
            </a:r>
          </a:p>
          <a:p>
            <a:br>
              <a:rPr lang="en-US" dirty="0"/>
            </a:br>
            <a:endParaRPr lang="en-US" dirty="0"/>
          </a:p>
        </p:txBody>
      </p:sp>
      <p:pic>
        <p:nvPicPr>
          <p:cNvPr id="4" name="Picture 3">
            <a:extLst>
              <a:ext uri="{FF2B5EF4-FFF2-40B4-BE49-F238E27FC236}">
                <a16:creationId xmlns:a16="http://schemas.microsoft.com/office/drawing/2014/main" id="{E31EC9E1-8F57-3C12-F97D-9B7F83DF41CC}"/>
              </a:ext>
            </a:extLst>
          </p:cNvPr>
          <p:cNvPicPr>
            <a:picLocks noChangeAspect="1"/>
          </p:cNvPicPr>
          <p:nvPr/>
        </p:nvPicPr>
        <p:blipFill>
          <a:blip r:embed="rId2"/>
          <a:stretch>
            <a:fillRect/>
          </a:stretch>
        </p:blipFill>
        <p:spPr>
          <a:xfrm>
            <a:off x="3990131" y="4077072"/>
            <a:ext cx="3581900" cy="304843"/>
          </a:xfrm>
          <a:prstGeom prst="rect">
            <a:avLst/>
          </a:prstGeom>
        </p:spPr>
      </p:pic>
      <p:pic>
        <p:nvPicPr>
          <p:cNvPr id="8" name="Picture 7">
            <a:extLst>
              <a:ext uri="{FF2B5EF4-FFF2-40B4-BE49-F238E27FC236}">
                <a16:creationId xmlns:a16="http://schemas.microsoft.com/office/drawing/2014/main" id="{4C1CE4CD-853E-1F62-9F53-2288C629D392}"/>
              </a:ext>
            </a:extLst>
          </p:cNvPr>
          <p:cNvPicPr>
            <a:picLocks noChangeAspect="1"/>
          </p:cNvPicPr>
          <p:nvPr/>
        </p:nvPicPr>
        <p:blipFill>
          <a:blip r:embed="rId3"/>
          <a:stretch>
            <a:fillRect/>
          </a:stretch>
        </p:blipFill>
        <p:spPr>
          <a:xfrm>
            <a:off x="2855640" y="1933715"/>
            <a:ext cx="3639058" cy="2476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28604"/>
            <a:ext cx="10515600" cy="5748359"/>
          </a:xfrm>
        </p:spPr>
        <p:txBody>
          <a:bodyPr>
            <a:normAutofit/>
          </a:bodyPr>
          <a:lstStyle/>
          <a:p>
            <a:pPr>
              <a:buNone/>
            </a:pPr>
            <a:r>
              <a:rPr lang="en-US" b="1" dirty="0"/>
              <a:t>      Bug 4: Missing Button Type</a:t>
            </a:r>
            <a:r>
              <a:rPr lang="en-US" dirty="0"/>
              <a:t> </a:t>
            </a:r>
            <a:r>
              <a:rPr lang="en-US" b="1" dirty="0"/>
              <a:t>:</a:t>
            </a:r>
          </a:p>
          <a:p>
            <a:pPr>
              <a:buNone/>
            </a:pPr>
            <a:r>
              <a:rPr lang="en-US" sz="1800" dirty="0"/>
              <a:t>      The submit button within the form was missing the type attribute, which caused it to behave inconsistently across different browsers.</a:t>
            </a:r>
          </a:p>
          <a:p>
            <a:endParaRPr lang="en-US" sz="1800" dirty="0"/>
          </a:p>
          <a:p>
            <a:endParaRPr lang="en-US" sz="1800" dirty="0"/>
          </a:p>
          <a:p>
            <a:endParaRPr lang="en-US" sz="1800" dirty="0"/>
          </a:p>
          <a:p>
            <a:endParaRPr lang="en-US" sz="1800" dirty="0"/>
          </a:p>
          <a:p>
            <a:endParaRPr lang="en-US" sz="1800" dirty="0"/>
          </a:p>
          <a:p>
            <a:pPr>
              <a:buNone/>
            </a:pPr>
            <a:r>
              <a:rPr lang="en-US" sz="1800" dirty="0"/>
              <a:t>        </a:t>
            </a:r>
            <a:r>
              <a:rPr lang="en-US" sz="1800" b="1" dirty="0"/>
              <a:t>Solution:</a:t>
            </a:r>
            <a:r>
              <a:rPr lang="en-US" sz="1800" dirty="0"/>
              <a:t> </a:t>
            </a:r>
          </a:p>
          <a:p>
            <a:pPr>
              <a:buNone/>
            </a:pPr>
            <a:r>
              <a:rPr lang="en-US" sz="1800" dirty="0"/>
              <a:t>       Added the type="submit" attribute to the button element to specify its behavior as a form submission trigger.</a:t>
            </a:r>
            <a:br>
              <a:rPr lang="en-US" sz="1800" dirty="0"/>
            </a:br>
            <a:endParaRPr lang="en-US" sz="1800" dirty="0"/>
          </a:p>
        </p:txBody>
      </p:sp>
      <p:pic>
        <p:nvPicPr>
          <p:cNvPr id="6" name="Picture 5">
            <a:extLst>
              <a:ext uri="{FF2B5EF4-FFF2-40B4-BE49-F238E27FC236}">
                <a16:creationId xmlns:a16="http://schemas.microsoft.com/office/drawing/2014/main" id="{5B019178-9189-D42A-D7BC-9F43F75F3FD2}"/>
              </a:ext>
            </a:extLst>
          </p:cNvPr>
          <p:cNvPicPr>
            <a:picLocks noChangeAspect="1"/>
          </p:cNvPicPr>
          <p:nvPr/>
        </p:nvPicPr>
        <p:blipFill>
          <a:blip r:embed="rId2"/>
          <a:stretch>
            <a:fillRect/>
          </a:stretch>
        </p:blipFill>
        <p:spPr>
          <a:xfrm>
            <a:off x="2999656" y="5301208"/>
            <a:ext cx="4713854" cy="504056"/>
          </a:xfrm>
          <a:prstGeom prst="rect">
            <a:avLst/>
          </a:prstGeom>
        </p:spPr>
      </p:pic>
      <p:pic>
        <p:nvPicPr>
          <p:cNvPr id="8" name="Picture 7">
            <a:extLst>
              <a:ext uri="{FF2B5EF4-FFF2-40B4-BE49-F238E27FC236}">
                <a16:creationId xmlns:a16="http://schemas.microsoft.com/office/drawing/2014/main" id="{CE9FF618-3C6E-2D2F-3791-17DC3B88BA4F}"/>
              </a:ext>
            </a:extLst>
          </p:cNvPr>
          <p:cNvPicPr>
            <a:picLocks noChangeAspect="1"/>
          </p:cNvPicPr>
          <p:nvPr/>
        </p:nvPicPr>
        <p:blipFill>
          <a:blip r:embed="rId3"/>
          <a:stretch>
            <a:fillRect/>
          </a:stretch>
        </p:blipFill>
        <p:spPr>
          <a:xfrm>
            <a:off x="2207568" y="2204864"/>
            <a:ext cx="3610479" cy="3334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Final code after Debugging</a:t>
            </a:r>
            <a:r>
              <a:rPr lang="en-US" sz="2400" dirty="0"/>
              <a:t>:</a:t>
            </a:r>
          </a:p>
        </p:txBody>
      </p:sp>
      <p:sp>
        <p:nvSpPr>
          <p:cNvPr id="3" name="Text Placeholder 2"/>
          <p:cNvSpPr>
            <a:spLocks noGrp="1"/>
          </p:cNvSpPr>
          <p:nvPr>
            <p:ph type="body" idx="1"/>
          </p:nvPr>
        </p:nvSpPr>
        <p:spPr>
          <a:xfrm>
            <a:off x="838200" y="1571612"/>
            <a:ext cx="5181600" cy="4605351"/>
          </a:xfrm>
        </p:spPr>
        <p:txBody>
          <a:bodyPr/>
          <a:lstStyle/>
          <a:p>
            <a:endParaRPr lang="en-US" dirty="0"/>
          </a:p>
        </p:txBody>
      </p:sp>
      <p:sp>
        <p:nvSpPr>
          <p:cNvPr id="4" name="Text Placeholder 3"/>
          <p:cNvSpPr>
            <a:spLocks noGrp="1"/>
          </p:cNvSpPr>
          <p:nvPr>
            <p:ph type="body" idx="2"/>
          </p:nvPr>
        </p:nvSpPr>
        <p:spPr/>
        <p:txBody>
          <a:bodyPr/>
          <a:lstStyle/>
          <a:p>
            <a:endParaRPr lang="en-US" dirty="0"/>
          </a:p>
        </p:txBody>
      </p:sp>
      <p:pic>
        <p:nvPicPr>
          <p:cNvPr id="8" name="Picture 7">
            <a:extLst>
              <a:ext uri="{FF2B5EF4-FFF2-40B4-BE49-F238E27FC236}">
                <a16:creationId xmlns:a16="http://schemas.microsoft.com/office/drawing/2014/main" id="{72799AA0-59F3-9A8B-03F3-2BB0A1D6BEB3}"/>
              </a:ext>
            </a:extLst>
          </p:cNvPr>
          <p:cNvPicPr>
            <a:picLocks noChangeAspect="1"/>
          </p:cNvPicPr>
          <p:nvPr/>
        </p:nvPicPr>
        <p:blipFill>
          <a:blip r:embed="rId2"/>
          <a:stretch>
            <a:fillRect/>
          </a:stretch>
        </p:blipFill>
        <p:spPr>
          <a:xfrm>
            <a:off x="6096000" y="1643050"/>
            <a:ext cx="5578229" cy="4517694"/>
          </a:xfrm>
          <a:prstGeom prst="rect">
            <a:avLst/>
          </a:prstGeom>
        </p:spPr>
      </p:pic>
      <p:pic>
        <p:nvPicPr>
          <p:cNvPr id="10" name="Picture 9">
            <a:extLst>
              <a:ext uri="{FF2B5EF4-FFF2-40B4-BE49-F238E27FC236}">
                <a16:creationId xmlns:a16="http://schemas.microsoft.com/office/drawing/2014/main" id="{B6FA2215-A9D0-BF97-EACC-5E2D83DB2537}"/>
              </a:ext>
            </a:extLst>
          </p:cNvPr>
          <p:cNvPicPr>
            <a:picLocks noChangeAspect="1"/>
          </p:cNvPicPr>
          <p:nvPr/>
        </p:nvPicPr>
        <p:blipFill>
          <a:blip r:embed="rId3"/>
          <a:stretch>
            <a:fillRect/>
          </a:stretch>
        </p:blipFill>
        <p:spPr>
          <a:xfrm>
            <a:off x="762000" y="1584071"/>
            <a:ext cx="5257800" cy="45766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838200" y="2500307"/>
            <a:ext cx="10515600" cy="3676656"/>
          </a:xfrm>
        </p:spPr>
        <p:txBody>
          <a:bodyPr>
            <a:normAutofit fontScale="92500" lnSpcReduction="20000"/>
          </a:bodyPr>
          <a:lstStyle/>
          <a:p>
            <a:r>
              <a:rPr lang="en-US" b="1" dirty="0"/>
              <a:t>Conclusion:</a:t>
            </a:r>
          </a:p>
          <a:p>
            <a:pPr>
              <a:buNone/>
            </a:pPr>
            <a:r>
              <a:rPr lang="en-US" b="1" dirty="0"/>
              <a:t>      Identified Bugs:</a:t>
            </a:r>
            <a:r>
              <a:rPr lang="en-US" dirty="0"/>
              <a:t> We found several problems in the code, like issues with how the app handles user input and displays notes.</a:t>
            </a:r>
          </a:p>
          <a:p>
            <a:pPr>
              <a:buNone/>
            </a:pPr>
            <a:r>
              <a:rPr lang="en-US" b="1" dirty="0"/>
              <a:t>      Solutions:</a:t>
            </a:r>
            <a:r>
              <a:rPr lang="en-US" dirty="0"/>
              <a:t> We fixed these bugs by updating the code to handle user actions correctly, like adding new notes and showing them on the page.</a:t>
            </a:r>
          </a:p>
          <a:p>
            <a:pPr>
              <a:buNone/>
            </a:pPr>
            <a:r>
              <a:rPr lang="en-US" b="1" dirty="0"/>
              <a:t>      Reliability and Functionality:</a:t>
            </a:r>
            <a:r>
              <a:rPr lang="en-US" dirty="0"/>
              <a:t> By testing and debugging our code, we can ensure that our software works well and meets users' needs. This is crucial for making reliable and functional applications that people enjoy using.</a:t>
            </a:r>
            <a:br>
              <a:rPr lang="en-US" dirty="0"/>
            </a:br>
            <a:r>
              <a:rPr lang="en-US" dirty="0"/>
              <a:t> </a:t>
            </a:r>
            <a:br>
              <a:rPr lang="en-US" dirty="0"/>
            </a:br>
            <a:endParaRPr lang="en-US" dirty="0"/>
          </a:p>
        </p:txBody>
      </p:sp>
      <p:pic>
        <p:nvPicPr>
          <p:cNvPr id="6" name="Picture 5">
            <a:extLst>
              <a:ext uri="{FF2B5EF4-FFF2-40B4-BE49-F238E27FC236}">
                <a16:creationId xmlns:a16="http://schemas.microsoft.com/office/drawing/2014/main" id="{237B2E90-9647-7276-83D0-41E6E6C142AE}"/>
              </a:ext>
            </a:extLst>
          </p:cNvPr>
          <p:cNvPicPr>
            <a:picLocks noChangeAspect="1"/>
          </p:cNvPicPr>
          <p:nvPr/>
        </p:nvPicPr>
        <p:blipFill>
          <a:blip r:embed="rId2"/>
          <a:stretch>
            <a:fillRect/>
          </a:stretch>
        </p:blipFill>
        <p:spPr>
          <a:xfrm>
            <a:off x="695400" y="0"/>
            <a:ext cx="8640960" cy="24482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478</Words>
  <Application>Microsoft Office PowerPoint</Application>
  <PresentationFormat>Widescreen</PresentationFormat>
  <Paragraphs>46</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code after Debugging: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Priyanka Kumari</cp:lastModifiedBy>
  <cp:revision>19</cp:revision>
  <dcterms:created xsi:type="dcterms:W3CDTF">2021-02-16T05:19:01Z</dcterms:created>
  <dcterms:modified xsi:type="dcterms:W3CDTF">2024-08-13T06:17:22Z</dcterms:modified>
</cp:coreProperties>
</file>