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Garamond" pitchFamily="18" charset="0"/>
      <p:regular r:id="rId10"/>
      <p:bold r:id="rId11"/>
      <p: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j3ttayPtKya5Drlk3ZI2u6t9Ad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9"/>
          <p:cNvGrpSpPr/>
          <p:nvPr/>
        </p:nvGrpSpPr>
        <p:grpSpPr>
          <a:xfrm>
            <a:off x="-16934" y="0"/>
            <a:ext cx="12231160" cy="6856214"/>
            <a:chOff x="-16934" y="0"/>
            <a:chExt cx="12231160" cy="6856214"/>
          </a:xfrm>
        </p:grpSpPr>
        <p:pic>
          <p:nvPicPr>
            <p:cNvPr id="18" name="Google Shape;18;p9"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9"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9"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9"/>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7" name="Google Shape;27;p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8" name="Google Shape;88;p18"/>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98" name="Google Shape;98;p1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20"/>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6" name="Google Shape;106;p20"/>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p20"/>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p2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22"/>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2" name="Google Shape;122;p2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p22"/>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p2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23"/>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32" name="Google Shape;132;p2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4"/>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39" name="Google Shape;139;p2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46" name="Google Shape;146;p25"/>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1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41" name="Google Shape;41;p11"/>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1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12"/>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13"/>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13"/>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13"/>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59" name="Google Shape;59;p1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65" name="Google Shape;65;p1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16"/>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77" name="Google Shape;77;p16"/>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1" name="Google Shape;81;p17"/>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8"/>
          <p:cNvGrpSpPr/>
          <p:nvPr/>
        </p:nvGrpSpPr>
        <p:grpSpPr>
          <a:xfrm>
            <a:off x="-15736" y="0"/>
            <a:ext cx="12229962" cy="6856214"/>
            <a:chOff x="-15736" y="0"/>
            <a:chExt cx="12229962" cy="6856214"/>
          </a:xfrm>
        </p:grpSpPr>
        <p:pic>
          <p:nvPicPr>
            <p:cNvPr id="7" name="Google Shape;7;p8"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8"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8"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2692400" y="1734838"/>
            <a:ext cx="6815700" cy="1652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262626"/>
              </a:buClr>
              <a:buSzPts val="5400"/>
              <a:buFont typeface="Garamond"/>
              <a:buNone/>
            </a:pPr>
            <a:r>
              <a:rPr lang="en-US" sz="2300" b="1"/>
              <a:t>Enhancing Snake Game Intelligence: </a:t>
            </a:r>
            <a:endParaRPr sz="2300" b="1"/>
          </a:p>
          <a:p>
            <a:pPr marL="0" lvl="0" indent="0" algn="l" rtl="0">
              <a:spcBef>
                <a:spcPts val="0"/>
              </a:spcBef>
              <a:spcAft>
                <a:spcPts val="0"/>
              </a:spcAft>
              <a:buClr>
                <a:srgbClr val="262626"/>
              </a:buClr>
              <a:buSzPts val="5400"/>
              <a:buFont typeface="Garamond"/>
              <a:buNone/>
            </a:pPr>
            <a:r>
              <a:rPr lang="en-US" sz="2300"/>
              <a:t>A Deep Q-Learning Approach with Adaptive Rewards.</a:t>
            </a:r>
            <a:endParaRPr sz="2300"/>
          </a:p>
        </p:txBody>
      </p:sp>
      <p:sp>
        <p:nvSpPr>
          <p:cNvPr id="152" name="Google Shape;152;p1"/>
          <p:cNvSpPr txBox="1">
            <a:spLocks noGrp="1"/>
          </p:cNvSpPr>
          <p:nvPr>
            <p:ph type="subTitle" idx="1"/>
          </p:nvPr>
        </p:nvSpPr>
        <p:spPr>
          <a:xfrm>
            <a:off x="2755898" y="3581397"/>
            <a:ext cx="6815700" cy="13209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1200"/>
              </a:spcBef>
              <a:spcAft>
                <a:spcPts val="0"/>
              </a:spcAft>
              <a:buSzPts val="688"/>
              <a:buNone/>
            </a:pPr>
            <a:r>
              <a:rPr lang="en-US" sz="1812"/>
              <a:t>Chittineni Prameth Chowdary</a:t>
            </a:r>
            <a:endParaRPr sz="1812"/>
          </a:p>
          <a:p>
            <a:pPr marL="0" lvl="0" indent="0" algn="l" rtl="0">
              <a:lnSpc>
                <a:spcPct val="95000"/>
              </a:lnSpc>
              <a:spcBef>
                <a:spcPts val="1200"/>
              </a:spcBef>
              <a:spcAft>
                <a:spcPts val="0"/>
              </a:spcAft>
              <a:buSzPts val="688"/>
              <a:buNone/>
            </a:pPr>
            <a:r>
              <a:rPr lang="en-US" sz="1812"/>
              <a:t>Malisetty Priyanka</a:t>
            </a:r>
            <a:endParaRPr sz="1812"/>
          </a:p>
          <a:p>
            <a:pPr marL="0" lvl="0" indent="0" algn="l" rtl="0">
              <a:lnSpc>
                <a:spcPct val="95000"/>
              </a:lnSpc>
              <a:spcBef>
                <a:spcPts val="1200"/>
              </a:spcBef>
              <a:spcAft>
                <a:spcPts val="0"/>
              </a:spcAft>
              <a:buSzPts val="688"/>
              <a:buNone/>
            </a:pPr>
            <a:r>
              <a:rPr lang="en-US" sz="1812"/>
              <a:t>Abdul Mannan</a:t>
            </a:r>
            <a:endParaRPr sz="1812"/>
          </a:p>
          <a:p>
            <a:pPr marL="0" lvl="0" indent="0" algn="ctr" rtl="0">
              <a:lnSpc>
                <a:spcPct val="80000"/>
              </a:lnSpc>
              <a:spcBef>
                <a:spcPts val="1200"/>
              </a:spcBef>
              <a:spcAft>
                <a:spcPts val="0"/>
              </a:spcAft>
              <a:buSzPts val="1509"/>
              <a:buNone/>
            </a:pPr>
            <a:endParaRPr sz="1812"/>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About the project</a:t>
            </a:r>
            <a:endParaRPr/>
          </a:p>
        </p:txBody>
      </p:sp>
      <p:sp>
        <p:nvSpPr>
          <p:cNvPr id="158" name="Google Shape;158;p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3100"/>
              <a:t>Reinforcement Learning is a powerful method for teaching agents to make decisions. In our project, we use RL to play the Snake game. The agent learns to eat food and avoid obstacles by receiving rewards or punishments. We redesigned the agent's input and reward system to improve performance.</a:t>
            </a:r>
            <a:endParaRPr sz="3100"/>
          </a:p>
          <a:p>
            <a:pPr marL="285750" lvl="0" indent="-110490" algn="l" rtl="0">
              <a:spcBef>
                <a:spcPts val="1200"/>
              </a:spcBef>
              <a:spcAft>
                <a:spcPts val="0"/>
              </a:spcAft>
              <a:buSzPts val="2760"/>
              <a:buNone/>
            </a:pPr>
            <a:endParaRPr sz="3100"/>
          </a:p>
        </p:txBody>
      </p:sp>
      <p:sp>
        <p:nvSpPr>
          <p:cNvPr id="159" name="Google Shape;159;p2"/>
          <p:cNvSpPr txBox="1"/>
          <p:nvPr/>
        </p:nvSpPr>
        <p:spPr>
          <a:xfrm>
            <a:off x="2629750" y="3321525"/>
            <a:ext cx="961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rgbClr val="262626"/>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Existing work</a:t>
            </a:r>
            <a:endParaRPr/>
          </a:p>
        </p:txBody>
      </p:sp>
      <p:sp>
        <p:nvSpPr>
          <p:cNvPr id="165" name="Google Shape;165;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3200"/>
              <a:t>Previous works used simple inputs such as direction and food location. The rewards were also basic, like +10 for eating and -10 for hitting a wall. These models struggled with strategy and long-term planning. Their performance was limited due to the small state space and static feedback.</a:t>
            </a:r>
            <a:endParaRPr sz="3200"/>
          </a:p>
          <a:p>
            <a:pPr marL="0" lvl="0" indent="0" algn="l" rtl="0">
              <a:lnSpc>
                <a:spcPct val="115000"/>
              </a:lnSpc>
              <a:spcBef>
                <a:spcPts val="1200"/>
              </a:spcBef>
              <a:spcAft>
                <a:spcPts val="0"/>
              </a:spcAft>
              <a:buClr>
                <a:schemeClr val="dk1"/>
              </a:buClr>
              <a:buSzPts val="1100"/>
              <a:buFont typeface="Arial"/>
              <a:buNone/>
            </a:pPr>
            <a:endParaRPr sz="3200"/>
          </a:p>
          <a:p>
            <a:pPr marL="285750" lvl="0" indent="-110490" algn="l" rtl="0">
              <a:spcBef>
                <a:spcPts val="0"/>
              </a:spcBef>
              <a:spcAft>
                <a:spcPts val="0"/>
              </a:spcAft>
              <a:buSzPts val="2760"/>
              <a:buNone/>
            </a:pP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Modifications done to the existing work</a:t>
            </a:r>
            <a:endParaRPr/>
          </a:p>
        </p:txBody>
      </p:sp>
      <p:sp>
        <p:nvSpPr>
          <p:cNvPr id="171" name="Google Shape;171;p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1200"/>
              </a:spcBef>
              <a:spcAft>
                <a:spcPts val="0"/>
              </a:spcAft>
              <a:buClr>
                <a:schemeClr val="dk1"/>
              </a:buClr>
              <a:buSzPts val="1100"/>
              <a:buFont typeface="Arial"/>
              <a:buNone/>
            </a:pPr>
            <a:r>
              <a:rPr lang="en-US" sz="2600"/>
              <a:t>We made several changes to improve learning:</a:t>
            </a:r>
            <a:endParaRPr sz="2600"/>
          </a:p>
          <a:p>
            <a:pPr marL="457200" lvl="0" indent="-311150" algn="l" rtl="0">
              <a:lnSpc>
                <a:spcPct val="95000"/>
              </a:lnSpc>
              <a:spcBef>
                <a:spcPts val="1200"/>
              </a:spcBef>
              <a:spcAft>
                <a:spcPts val="0"/>
              </a:spcAft>
              <a:buClr>
                <a:schemeClr val="dk1"/>
              </a:buClr>
              <a:buSzPts val="1300"/>
              <a:buChar char="●"/>
            </a:pPr>
            <a:r>
              <a:rPr lang="en-US" sz="2600"/>
              <a:t>Added more state inputs like tail position, free space, and collision risk.</a:t>
            </a:r>
            <a:endParaRPr sz="2600"/>
          </a:p>
          <a:p>
            <a:pPr marL="457200" lvl="0" indent="-311150" algn="l" rtl="0">
              <a:lnSpc>
                <a:spcPct val="95000"/>
              </a:lnSpc>
              <a:spcBef>
                <a:spcPts val="0"/>
              </a:spcBef>
              <a:spcAft>
                <a:spcPts val="0"/>
              </a:spcAft>
              <a:buClr>
                <a:schemeClr val="dk1"/>
              </a:buClr>
              <a:buSzPts val="1300"/>
              <a:buChar char="●"/>
            </a:pPr>
            <a:r>
              <a:rPr lang="en-US" sz="2600"/>
              <a:t>Designed a new reward system that gives small rewards for moving toward food and penalties for unsafe moves.</a:t>
            </a:r>
            <a:endParaRPr sz="2600"/>
          </a:p>
          <a:p>
            <a:pPr marL="457200" lvl="0" indent="-311150" algn="l" rtl="0">
              <a:lnSpc>
                <a:spcPct val="95000"/>
              </a:lnSpc>
              <a:spcBef>
                <a:spcPts val="0"/>
              </a:spcBef>
              <a:spcAft>
                <a:spcPts val="0"/>
              </a:spcAft>
              <a:buClr>
                <a:schemeClr val="dk1"/>
              </a:buClr>
              <a:buSzPts val="1300"/>
              <a:buChar char="●"/>
            </a:pPr>
            <a:r>
              <a:rPr lang="en-US" sz="2600"/>
              <a:t>Used a deeper neural network with two hidden layers and ReLU activation.</a:t>
            </a:r>
            <a:endParaRPr sz="2600"/>
          </a:p>
          <a:p>
            <a:pPr marL="457200" lvl="0" indent="-311150" algn="l" rtl="0">
              <a:lnSpc>
                <a:spcPct val="95000"/>
              </a:lnSpc>
              <a:spcBef>
                <a:spcPts val="0"/>
              </a:spcBef>
              <a:spcAft>
                <a:spcPts val="0"/>
              </a:spcAft>
              <a:buClr>
                <a:schemeClr val="dk1"/>
              </a:buClr>
              <a:buSzPts val="1300"/>
              <a:buChar char="●"/>
            </a:pPr>
            <a:r>
              <a:rPr lang="en-US" sz="2600"/>
              <a:t>Applied techniques like experience replay and epsilon-greedy policy.</a:t>
            </a:r>
            <a:endParaRPr sz="2600"/>
          </a:p>
          <a:p>
            <a:pPr marL="0" lvl="0" indent="0" algn="l" rtl="0">
              <a:lnSpc>
                <a:spcPct val="95000"/>
              </a:lnSpc>
              <a:spcBef>
                <a:spcPts val="1200"/>
              </a:spcBef>
              <a:spcAft>
                <a:spcPts val="0"/>
              </a:spcAft>
              <a:buClr>
                <a:schemeClr val="dk1"/>
              </a:buClr>
              <a:buSzPts val="1100"/>
              <a:buFont typeface="Arial"/>
              <a:buNone/>
            </a:pPr>
            <a:endParaRPr sz="2600"/>
          </a:p>
          <a:p>
            <a:pPr marL="285750" lvl="0" indent="-110490" algn="l" rtl="0">
              <a:lnSpc>
                <a:spcPct val="80000"/>
              </a:lnSpc>
              <a:spcBef>
                <a:spcPts val="0"/>
              </a:spcBef>
              <a:spcAft>
                <a:spcPts val="0"/>
              </a:spcAft>
              <a:buSzPts val="2760"/>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381092" y="1000108"/>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Results – existing work</a:t>
            </a:r>
            <a:endParaRPr/>
          </a:p>
        </p:txBody>
      </p:sp>
      <p:sp>
        <p:nvSpPr>
          <p:cNvPr id="177" name="Google Shape;177;p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800" dirty="0"/>
              <a:t> Baseline Q-learning model:</a:t>
            </a:r>
            <a:endParaRPr sz="2800"/>
          </a:p>
          <a:p>
            <a:pPr marL="457200" lvl="0" indent="-323850" algn="l" rtl="0">
              <a:lnSpc>
                <a:spcPct val="115000"/>
              </a:lnSpc>
              <a:spcBef>
                <a:spcPts val="1200"/>
              </a:spcBef>
              <a:spcAft>
                <a:spcPts val="0"/>
              </a:spcAft>
              <a:buClr>
                <a:schemeClr val="dk1"/>
              </a:buClr>
              <a:buSzPts val="1500"/>
              <a:buChar char="●"/>
            </a:pPr>
            <a:r>
              <a:rPr lang="en-US" sz="2800" dirty="0"/>
              <a:t>Average Score: 17.26</a:t>
            </a:r>
            <a:endParaRPr sz="2800"/>
          </a:p>
          <a:p>
            <a:pPr marL="457200" lvl="0" indent="-323850" algn="l" rtl="0">
              <a:lnSpc>
                <a:spcPct val="115000"/>
              </a:lnSpc>
              <a:spcBef>
                <a:spcPts val="0"/>
              </a:spcBef>
              <a:spcAft>
                <a:spcPts val="0"/>
              </a:spcAft>
              <a:buClr>
                <a:schemeClr val="dk1"/>
              </a:buClr>
              <a:buSzPts val="1500"/>
              <a:buChar char="●"/>
            </a:pPr>
            <a:r>
              <a:rPr lang="en-US" sz="2800" dirty="0"/>
              <a:t>Survival Time: 3.78 seconds</a:t>
            </a:r>
            <a:endParaRPr sz="2800"/>
          </a:p>
          <a:p>
            <a:pPr marL="0" lvl="0" indent="0" algn="l" rtl="0">
              <a:lnSpc>
                <a:spcPct val="115000"/>
              </a:lnSpc>
              <a:spcBef>
                <a:spcPts val="1200"/>
              </a:spcBef>
              <a:spcAft>
                <a:spcPts val="0"/>
              </a:spcAft>
              <a:buClr>
                <a:schemeClr val="dk1"/>
              </a:buClr>
              <a:buSzPts val="1100"/>
              <a:buFont typeface="Arial"/>
              <a:buNone/>
            </a:pPr>
            <a:endParaRPr lang="en-US" sz="2800" dirty="0" smtClean="0"/>
          </a:p>
          <a:p>
            <a:pPr marL="0" lvl="0" indent="0" algn="l" rtl="0">
              <a:lnSpc>
                <a:spcPct val="115000"/>
              </a:lnSpc>
              <a:spcBef>
                <a:spcPts val="1200"/>
              </a:spcBef>
              <a:spcAft>
                <a:spcPts val="0"/>
              </a:spcAft>
              <a:buClr>
                <a:schemeClr val="dk1"/>
              </a:buClr>
              <a:buSzPts val="1100"/>
              <a:buFont typeface="Arial"/>
              <a:buNone/>
            </a:pPr>
            <a:r>
              <a:rPr lang="en-US" sz="2800" dirty="0" smtClean="0"/>
              <a:t>The </a:t>
            </a:r>
            <a:r>
              <a:rPr lang="en-US" sz="2800" dirty="0"/>
              <a:t>basic model learned slowly and could not perform complex strategies.</a:t>
            </a:r>
            <a:endParaRPr sz="2800"/>
          </a:p>
          <a:p>
            <a:pPr marL="0" lvl="0" indent="0" algn="l" rtl="0">
              <a:lnSpc>
                <a:spcPct val="115000"/>
              </a:lnSpc>
              <a:spcBef>
                <a:spcPts val="1200"/>
              </a:spcBef>
              <a:spcAft>
                <a:spcPts val="0"/>
              </a:spcAft>
              <a:buClr>
                <a:schemeClr val="dk1"/>
              </a:buClr>
              <a:buSzPts val="1100"/>
              <a:buFont typeface="Arial"/>
              <a:buNone/>
            </a:pPr>
            <a:endParaRPr sz="2800"/>
          </a:p>
          <a:p>
            <a:pPr marL="285750" lvl="0" indent="-110490" algn="l" rtl="0">
              <a:spcBef>
                <a:spcPts val="0"/>
              </a:spcBef>
              <a:spcAft>
                <a:spcPts val="0"/>
              </a:spcAft>
              <a:buSzPts val="2760"/>
              <a:buNone/>
            </a:pPr>
            <a:endParaRPr sz="2800"/>
          </a:p>
        </p:txBody>
      </p:sp>
      <p:pic>
        <p:nvPicPr>
          <p:cNvPr id="1026" name="Picture 2"/>
          <p:cNvPicPr>
            <a:picLocks noChangeAspect="1" noChangeArrowheads="1"/>
          </p:cNvPicPr>
          <p:nvPr/>
        </p:nvPicPr>
        <p:blipFill>
          <a:blip r:embed="rId3"/>
          <a:srcRect/>
          <a:stretch>
            <a:fillRect/>
          </a:stretch>
        </p:blipFill>
        <p:spPr bwMode="auto">
          <a:xfrm>
            <a:off x="5881686" y="2571744"/>
            <a:ext cx="4544492" cy="271464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Results – Modified work</a:t>
            </a:r>
            <a:endParaRPr/>
          </a:p>
        </p:txBody>
      </p:sp>
      <p:sp>
        <p:nvSpPr>
          <p:cNvPr id="183" name="Google Shape;183;p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1200"/>
              </a:spcBef>
              <a:spcAft>
                <a:spcPts val="0"/>
              </a:spcAft>
              <a:buClr>
                <a:schemeClr val="dk1"/>
              </a:buClr>
              <a:buSzPts val="1100"/>
              <a:buFont typeface="Arial"/>
              <a:buNone/>
            </a:pPr>
            <a:r>
              <a:rPr lang="en-US" dirty="0"/>
              <a:t>Our improved DQN model:</a:t>
            </a:r>
            <a:endParaRPr/>
          </a:p>
          <a:p>
            <a:pPr marL="457200" lvl="0" indent="-317500" algn="l" rtl="0">
              <a:lnSpc>
                <a:spcPct val="105000"/>
              </a:lnSpc>
              <a:spcBef>
                <a:spcPts val="1200"/>
              </a:spcBef>
              <a:spcAft>
                <a:spcPts val="0"/>
              </a:spcAft>
              <a:buClr>
                <a:schemeClr val="dk1"/>
              </a:buClr>
              <a:buSzPts val="1400"/>
              <a:buChar char="●"/>
            </a:pPr>
            <a:r>
              <a:rPr lang="en-US" dirty="0"/>
              <a:t>Average Score: 30.4</a:t>
            </a:r>
            <a:endParaRPr/>
          </a:p>
          <a:p>
            <a:pPr marL="457200" lvl="0" indent="-317500" algn="l" rtl="0">
              <a:lnSpc>
                <a:spcPct val="105000"/>
              </a:lnSpc>
              <a:spcBef>
                <a:spcPts val="0"/>
              </a:spcBef>
              <a:spcAft>
                <a:spcPts val="0"/>
              </a:spcAft>
              <a:buClr>
                <a:schemeClr val="dk1"/>
              </a:buClr>
              <a:buSzPts val="1400"/>
              <a:buChar char="●"/>
            </a:pPr>
            <a:r>
              <a:rPr lang="en-US" dirty="0"/>
              <a:t>Survival Time: 9.01 </a:t>
            </a:r>
            <a:r>
              <a:rPr lang="en-US" dirty="0" smtClean="0"/>
              <a:t>seconds</a:t>
            </a:r>
          </a:p>
          <a:p>
            <a:pPr marL="457200" lvl="0" indent="-317500" algn="l" rtl="0">
              <a:lnSpc>
                <a:spcPct val="105000"/>
              </a:lnSpc>
              <a:spcBef>
                <a:spcPts val="0"/>
              </a:spcBef>
              <a:spcAft>
                <a:spcPts val="0"/>
              </a:spcAft>
              <a:buClr>
                <a:schemeClr val="dk1"/>
              </a:buClr>
              <a:buSzPts val="1400"/>
              <a:buNone/>
            </a:pPr>
            <a:endParaRPr/>
          </a:p>
          <a:p>
            <a:pPr marL="0" lvl="0" indent="0" algn="l" rtl="0">
              <a:lnSpc>
                <a:spcPct val="105000"/>
              </a:lnSpc>
              <a:spcBef>
                <a:spcPts val="1200"/>
              </a:spcBef>
              <a:spcAft>
                <a:spcPts val="0"/>
              </a:spcAft>
              <a:buClr>
                <a:schemeClr val="dk1"/>
              </a:buClr>
              <a:buSzPts val="1100"/>
              <a:buFont typeface="Arial"/>
              <a:buNone/>
            </a:pPr>
            <a:endParaRPr lang="en-US" dirty="0" smtClean="0"/>
          </a:p>
          <a:p>
            <a:pPr marL="0" lvl="0" indent="0" algn="l" rtl="0">
              <a:lnSpc>
                <a:spcPct val="105000"/>
              </a:lnSpc>
              <a:spcBef>
                <a:spcPts val="1200"/>
              </a:spcBef>
              <a:spcAft>
                <a:spcPts val="0"/>
              </a:spcAft>
              <a:buClr>
                <a:schemeClr val="dk1"/>
              </a:buClr>
              <a:buSzPts val="1100"/>
              <a:buFont typeface="Arial"/>
              <a:buNone/>
            </a:pPr>
            <a:r>
              <a:rPr lang="en-US" dirty="0" smtClean="0"/>
              <a:t>The </a:t>
            </a:r>
            <a:r>
              <a:rPr lang="en-US" dirty="0"/>
              <a:t>new model showed a 158% increase in score and 142% improvement in survival time. It made smarter decisions and avoided collisions more effectively.</a:t>
            </a:r>
            <a:endParaRPr/>
          </a:p>
          <a:p>
            <a:pPr marL="0" lvl="0" indent="0" algn="l" rtl="0">
              <a:lnSpc>
                <a:spcPct val="105000"/>
              </a:lnSpc>
              <a:spcBef>
                <a:spcPts val="1200"/>
              </a:spcBef>
              <a:spcAft>
                <a:spcPts val="0"/>
              </a:spcAft>
              <a:buClr>
                <a:schemeClr val="dk1"/>
              </a:buClr>
              <a:buSzPts val="1100"/>
              <a:buFont typeface="Arial"/>
              <a:buNone/>
            </a:pPr>
            <a:endParaRPr/>
          </a:p>
          <a:p>
            <a:pPr marL="285750" lvl="0" indent="-110490" algn="l" rtl="0">
              <a:lnSpc>
                <a:spcPct val="90000"/>
              </a:lnSpc>
              <a:spcBef>
                <a:spcPts val="0"/>
              </a:spcBef>
              <a:spcAft>
                <a:spcPts val="0"/>
              </a:spcAft>
              <a:buSzPts val="2760"/>
              <a:buNone/>
            </a:pPr>
            <a:endParaRPr/>
          </a:p>
        </p:txBody>
      </p:sp>
      <p:pic>
        <p:nvPicPr>
          <p:cNvPr id="2050" name="Picture 2"/>
          <p:cNvPicPr>
            <a:picLocks noChangeAspect="1" noChangeArrowheads="1"/>
          </p:cNvPicPr>
          <p:nvPr/>
        </p:nvPicPr>
        <p:blipFill>
          <a:blip r:embed="rId3"/>
          <a:srcRect/>
          <a:stretch>
            <a:fillRect/>
          </a:stretch>
        </p:blipFill>
        <p:spPr bwMode="auto">
          <a:xfrm>
            <a:off x="5667372" y="2428868"/>
            <a:ext cx="4071966" cy="269886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References</a:t>
            </a:r>
            <a:endParaRPr/>
          </a:p>
        </p:txBody>
      </p:sp>
      <p:sp>
        <p:nvSpPr>
          <p:cNvPr id="189" name="Google Shape;189;p7"/>
          <p:cNvSpPr txBox="1">
            <a:spLocks noGrp="1"/>
          </p:cNvSpPr>
          <p:nvPr>
            <p:ph type="body" idx="1"/>
          </p:nvPr>
        </p:nvSpPr>
        <p:spPr>
          <a:xfrm>
            <a:off x="1295400" y="2556932"/>
            <a:ext cx="9658383" cy="3586712"/>
          </a:xfrm>
          <a:prstGeom prst="rect">
            <a:avLst/>
          </a:prstGeom>
          <a:noFill/>
          <a:ln>
            <a:noFill/>
          </a:ln>
        </p:spPr>
        <p:txBody>
          <a:bodyPr spcFirstLastPara="1" wrap="square" lIns="91425" tIns="45700" rIns="91425" bIns="45700" anchor="t" anchorCtr="0">
            <a:noAutofit/>
          </a:bodyPr>
          <a:lstStyle/>
          <a:p>
            <a:pPr lvl="1" indent="-355600">
              <a:lnSpc>
                <a:spcPct val="115000"/>
              </a:lnSpc>
              <a:spcBef>
                <a:spcPts val="1200"/>
              </a:spcBef>
              <a:buClr>
                <a:schemeClr val="dk1"/>
              </a:buClr>
              <a:buSzPts val="2000"/>
              <a:buAutoNum type="arabicPeriod"/>
            </a:pPr>
            <a:r>
              <a:rPr lang="en-US" sz="1800" dirty="0" smtClean="0"/>
              <a:t>A</a:t>
            </a:r>
            <a:r>
              <a:rPr lang="en-US" sz="1800" dirty="0" smtClean="0"/>
              <a:t>. Y. Ng, D. Harada, and S. Russell, "Policy Invariance Under Reward Transformations: Theory and Application to Reward Shaping," in Proc. 16th Int. Conf. on Machine Learning (ICML), 1999, pp. 278–287</a:t>
            </a:r>
            <a:r>
              <a:rPr lang="en-US" sz="1800" dirty="0" smtClean="0"/>
              <a:t>.</a:t>
            </a:r>
          </a:p>
          <a:p>
            <a:pPr lvl="1" indent="-355600">
              <a:lnSpc>
                <a:spcPct val="115000"/>
              </a:lnSpc>
              <a:spcBef>
                <a:spcPts val="1200"/>
              </a:spcBef>
              <a:buClr>
                <a:schemeClr val="dk1"/>
              </a:buClr>
              <a:buSzPts val="2000"/>
              <a:buAutoNum type="arabicPeriod"/>
            </a:pPr>
            <a:r>
              <a:rPr lang="en-US" sz="1800" dirty="0" smtClean="0"/>
              <a:t>L</a:t>
            </a:r>
            <a:r>
              <a:rPr lang="en-US" sz="1800" dirty="0" smtClean="0"/>
              <a:t>. </a:t>
            </a:r>
            <a:r>
              <a:rPr lang="en-US" sz="1800" dirty="0" err="1" smtClean="0"/>
              <a:t>Sebastianelli</a:t>
            </a:r>
            <a:r>
              <a:rPr lang="en-US" sz="1800" dirty="0" smtClean="0"/>
              <a:t>, U. S. </a:t>
            </a:r>
            <a:r>
              <a:rPr lang="en-US" sz="1800" dirty="0" err="1" smtClean="0"/>
              <a:t>Latif</a:t>
            </a:r>
            <a:r>
              <a:rPr lang="en-US" sz="1800" dirty="0" smtClean="0"/>
              <a:t>, and G. L. Pan, "A Deep Q-Learning Based Approach Applied to the Snake Game," Journal of AI Research and Applications, vol. 4, no. 2, pp. 45–53, 2021</a:t>
            </a:r>
            <a:r>
              <a:rPr lang="en-US" sz="1800" dirty="0" smtClean="0"/>
              <a:t>.[</a:t>
            </a:r>
          </a:p>
          <a:p>
            <a:pPr lvl="1" indent="-355600">
              <a:lnSpc>
                <a:spcPct val="115000"/>
              </a:lnSpc>
              <a:spcBef>
                <a:spcPts val="1200"/>
              </a:spcBef>
              <a:buClr>
                <a:schemeClr val="dk1"/>
              </a:buClr>
              <a:buSzPts val="2000"/>
              <a:buAutoNum type="arabicPeriod"/>
            </a:pPr>
            <a:r>
              <a:rPr lang="en-US" sz="1800" dirty="0" smtClean="0"/>
              <a:t>I</a:t>
            </a:r>
            <a:r>
              <a:rPr lang="en-US" sz="1800" dirty="0" smtClean="0"/>
              <a:t>. M. </a:t>
            </a:r>
            <a:r>
              <a:rPr lang="en-US" sz="1800" dirty="0" err="1" smtClean="0"/>
              <a:t>Rahman</a:t>
            </a:r>
            <a:r>
              <a:rPr lang="en-US" sz="1800" dirty="0" smtClean="0"/>
              <a:t> and M. M. </a:t>
            </a:r>
            <a:r>
              <a:rPr lang="en-US" sz="1800" dirty="0" err="1" smtClean="0"/>
              <a:t>Golov</a:t>
            </a:r>
            <a:r>
              <a:rPr lang="en-US" sz="1800" dirty="0" smtClean="0"/>
              <a:t>, "Comparative Evaluation of Reinforcement Learning Algorithms on the Snake Game," Proc. Int. Conf. on Computational Intelligence, 2023</a:t>
            </a:r>
            <a:r>
              <a:rPr lang="en-US" sz="1800" dirty="0" smtClean="0"/>
              <a:t>.</a:t>
            </a:r>
          </a:p>
          <a:p>
            <a:pPr lvl="1" indent="-355600">
              <a:lnSpc>
                <a:spcPct val="115000"/>
              </a:lnSpc>
              <a:spcBef>
                <a:spcPts val="1200"/>
              </a:spcBef>
              <a:buClr>
                <a:schemeClr val="dk1"/>
              </a:buClr>
              <a:buSzPts val="2000"/>
              <a:buAutoNum type="arabicPeriod"/>
            </a:pPr>
            <a:r>
              <a:rPr lang="en-US" sz="1800" dirty="0" smtClean="0"/>
              <a:t>D</a:t>
            </a:r>
            <a:r>
              <a:rPr lang="en-US" sz="1800" dirty="0" smtClean="0"/>
              <a:t>. Hasselt, A. </a:t>
            </a:r>
            <a:r>
              <a:rPr lang="en-US" sz="1800" dirty="0" err="1" smtClean="0"/>
              <a:t>Guez</a:t>
            </a:r>
            <a:r>
              <a:rPr lang="en-US" sz="1800" dirty="0" smtClean="0"/>
              <a:t>, and D. Silver, "Deep Reinforcement Learning with Double Q-learning," in Proc. AAAI Conf. Artificial Intelligence, 2016, pp. 2094–2100</a:t>
            </a:r>
            <a:r>
              <a:rPr lang="en-US" sz="1800" dirty="0" smtClean="0"/>
              <a:t>.</a:t>
            </a:r>
          </a:p>
          <a:p>
            <a:pPr marL="285750" lvl="0" indent="-110490" algn="l" rtl="0">
              <a:spcBef>
                <a:spcPts val="1200"/>
              </a:spcBef>
              <a:spcAft>
                <a:spcPts val="0"/>
              </a:spcAft>
              <a:buSzPts val="2760"/>
              <a:buNone/>
            </a:pPr>
            <a:endParaRPr sz="1200"/>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450</Words>
  <PresentationFormat>Custom</PresentationFormat>
  <Paragraphs>33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Enhancing Snake Game Intelligence:  A Deep Q-Learning Approach with Adaptive Rewards.</vt:lpstr>
      <vt:lpstr>About the project</vt:lpstr>
      <vt:lpstr>Existing work</vt:lpstr>
      <vt:lpstr>Modifications done to the existing work</vt:lpstr>
      <vt:lpstr>Results – existing work</vt:lpstr>
      <vt:lpstr>Results – Modified work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Snake Game Intelligence:  A Deep Q-Learning Approach with Adaptive Rewards.</dc:title>
  <dc:creator>Dr.John Pradeep</dc:creator>
  <cp:lastModifiedBy>PRIYANKA MALISETTY</cp:lastModifiedBy>
  <cp:revision>3</cp:revision>
  <dcterms:created xsi:type="dcterms:W3CDTF">2025-04-10T04:15:57Z</dcterms:created>
  <dcterms:modified xsi:type="dcterms:W3CDTF">2025-04-17T06:01:58Z</dcterms:modified>
</cp:coreProperties>
</file>