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b19afbd4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b19afbd4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b19afbd4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b19afbd4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b19afbd45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b19afbd4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b19afbd45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b19afbd45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b19afbd45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b19afbd45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b19afbd4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b19afbd4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1b19afbd4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1b19afbd4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1b19afbd4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1b19afbd4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b19afbd4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b19afbd4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b19afbd4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b19afbd4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b19afbd4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b19afbd4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b19afbd4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b19afbd4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b19afbd4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b19afbd4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b19afbd4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b19afbd4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</a:t>
            </a:r>
            <a:r>
              <a:rPr lang="en-GB"/>
              <a:t>ene-Based Text-to-Image Generation with Human Priors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311700" y="557725"/>
            <a:ext cx="8520600" cy="40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882"/>
              </a:lnSpc>
              <a:spcBef>
                <a:spcPts val="400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2929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Transformer classifier-free guidance:</a:t>
            </a:r>
            <a:endParaRPr b="1" sz="2200">
              <a:solidFill>
                <a:srgbClr val="2929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solidFill>
                <a:srgbClr val="2929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Roboto"/>
              <a:buChar char="●"/>
            </a:pPr>
            <a:r>
              <a:rPr lang="en-GB" sz="2000">
                <a:solidFill>
                  <a:srgbClr val="2929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Classifier-free guidance is the process of guiding an unconditional sample in the direction of a conditional sample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>
            <p:ph idx="1" type="body"/>
          </p:nvPr>
        </p:nvSpPr>
        <p:spPr>
          <a:xfrm>
            <a:off x="421375" y="74375"/>
            <a:ext cx="81906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1304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000">
                <a:solidFill>
                  <a:srgbClr val="2929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Additional Model capabilities</a:t>
            </a:r>
            <a:endParaRPr b="1" sz="2000">
              <a:solidFill>
                <a:srgbClr val="2929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749300" rtl="0" algn="l">
              <a:lnSpc>
                <a:spcPct val="190909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Roboto"/>
              <a:buAutoNum type="arabicPeriod"/>
            </a:pPr>
            <a:r>
              <a:rPr lang="en-GB" sz="2000">
                <a:solidFill>
                  <a:srgbClr val="2929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Complex scene generation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" name="Google Shape;106;p23"/>
          <p:cNvPicPr preferRelativeResize="0"/>
          <p:nvPr/>
        </p:nvPicPr>
        <p:blipFill rotWithShape="1">
          <a:blip r:embed="rId3">
            <a:alphaModFix/>
          </a:blip>
          <a:srcRect b="5482" l="0" r="0" t="0"/>
          <a:stretch/>
        </p:blipFill>
        <p:spPr>
          <a:xfrm>
            <a:off x="202925" y="1210975"/>
            <a:ext cx="8738150" cy="384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2. Generating images with out-of-distribution text prompts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2" name="Google Shape;1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331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>
            <p:ph type="title"/>
          </p:nvPr>
        </p:nvSpPr>
        <p:spPr>
          <a:xfrm>
            <a:off x="311700" y="349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882"/>
              </a:lnSpc>
              <a:spcBef>
                <a:spcPts val="4000"/>
              </a:spcBef>
              <a:spcAft>
                <a:spcPts val="0"/>
              </a:spcAft>
              <a:buNone/>
            </a:pPr>
            <a:r>
              <a:rPr lang="en-GB" sz="2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3. Generating images through edited scenes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" name="Google Shape;11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50" y="922250"/>
            <a:ext cx="8807214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4. Text editing and anchor scenes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4" name="Google Shape;1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375" y="1170125"/>
            <a:ext cx="846693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>
            <p:ph idx="1" type="body"/>
          </p:nvPr>
        </p:nvSpPr>
        <p:spPr>
          <a:xfrm>
            <a:off x="508150" y="520550"/>
            <a:ext cx="8217300" cy="40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2929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Conclusion</a:t>
            </a:r>
            <a:endParaRPr b="1" sz="2200">
              <a:solidFill>
                <a:srgbClr val="2929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Roboto"/>
              <a:buChar char="●"/>
            </a:pPr>
            <a:r>
              <a:rPr lang="en-GB" sz="2000">
                <a:solidFill>
                  <a:srgbClr val="2929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Text-to-image methods aims </a:t>
            </a:r>
            <a:endParaRPr sz="2000">
              <a:solidFill>
                <a:srgbClr val="2929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Roboto"/>
              <a:buChar char="○"/>
            </a:pPr>
            <a:r>
              <a:rPr lang="en-GB" sz="2000">
                <a:solidFill>
                  <a:srgbClr val="2929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improving the general quality </a:t>
            </a:r>
            <a:endParaRPr sz="2000">
              <a:solidFill>
                <a:srgbClr val="2929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Roboto"/>
              <a:buChar char="○"/>
            </a:pPr>
            <a:r>
              <a:rPr lang="en-GB" sz="2000">
                <a:solidFill>
                  <a:srgbClr val="2929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adherence to text of generated images</a:t>
            </a:r>
            <a:endParaRPr sz="2000">
              <a:solidFill>
                <a:srgbClr val="2929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929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1200"/>
              </a:spcAft>
              <a:buClr>
                <a:srgbClr val="292929"/>
              </a:buClr>
              <a:buSzPts val="2000"/>
              <a:buFont typeface="Roboto"/>
              <a:buChar char="●"/>
            </a:pPr>
            <a:r>
              <a:rPr lang="en-GB" sz="2000">
                <a:solidFill>
                  <a:srgbClr val="2929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Proposed model provides more interactive experience with control over the generated outputs</a:t>
            </a:r>
            <a:endParaRPr sz="2000">
              <a:solidFill>
                <a:srgbClr val="2929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396600"/>
            <a:ext cx="8520600" cy="43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“A picture is worth a thousand words” </a:t>
            </a:r>
            <a:r>
              <a:rPr lang="en-GB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Leonardo da Vinci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Roboto"/>
              <a:buChar char="●"/>
            </a:pPr>
            <a:r>
              <a:rPr lang="en-GB" sz="2000">
                <a:solidFill>
                  <a:srgbClr val="2929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Heightened expressiveness of pictures over text</a:t>
            </a:r>
            <a:endParaRPr sz="2000">
              <a:solidFill>
                <a:srgbClr val="2929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Roboto"/>
              <a:buChar char="●"/>
            </a:pPr>
            <a:r>
              <a:rPr lang="en-GB" sz="2000">
                <a:solidFill>
                  <a:srgbClr val="2929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Existing text-to-image generation models lacks several pivotal aspects:</a:t>
            </a:r>
            <a:endParaRPr sz="2000">
              <a:solidFill>
                <a:srgbClr val="2929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Roboto"/>
              <a:buChar char="○"/>
            </a:pPr>
            <a:r>
              <a:rPr lang="en-GB" sz="2000">
                <a:solidFill>
                  <a:srgbClr val="2929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Controllability</a:t>
            </a:r>
            <a:endParaRPr sz="2000">
              <a:solidFill>
                <a:srgbClr val="2929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Roboto"/>
              <a:buChar char="○"/>
            </a:pPr>
            <a:r>
              <a:rPr lang="en-GB" sz="2000">
                <a:solidFill>
                  <a:srgbClr val="2929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Human perception</a:t>
            </a:r>
            <a:endParaRPr sz="2000">
              <a:solidFill>
                <a:srgbClr val="2929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292929"/>
              </a:buClr>
              <a:buSzPts val="2000"/>
              <a:buFont typeface="Roboto"/>
              <a:buChar char="○"/>
            </a:pPr>
            <a:r>
              <a:rPr lang="en-GB" sz="2000">
                <a:solidFill>
                  <a:srgbClr val="2929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Quality and resolution</a:t>
            </a:r>
            <a:endParaRPr b="1" sz="2000">
              <a:solidFill>
                <a:srgbClr val="29292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311700" y="508150"/>
            <a:ext cx="8520600" cy="40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200">
                <a:solidFill>
                  <a:srgbClr val="2929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-GB" sz="2200">
                <a:solidFill>
                  <a:srgbClr val="2929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proposed </a:t>
            </a:r>
            <a:r>
              <a:rPr b="1" lang="en-GB" sz="2200">
                <a:solidFill>
                  <a:srgbClr val="2929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model addresses the pivotal gaps by</a:t>
            </a:r>
            <a:endParaRPr b="1" sz="2200">
              <a:solidFill>
                <a:srgbClr val="2929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7493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Roboto"/>
              <a:buAutoNum type="arabicPeriod"/>
            </a:pPr>
            <a:r>
              <a:rPr lang="en-GB" sz="2000">
                <a:solidFill>
                  <a:srgbClr val="2929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enabling a simple control mechanism complementary to text in the form of a scene</a:t>
            </a:r>
            <a:endParaRPr sz="2000">
              <a:solidFill>
                <a:srgbClr val="2929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7493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Roboto"/>
              <a:buAutoNum type="arabicPeriod"/>
            </a:pPr>
            <a:r>
              <a:rPr lang="en-GB" sz="2000">
                <a:solidFill>
                  <a:srgbClr val="2929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introducing elements that significantly improve the tokenization process by leveraging domain-specific knowledge across key image regions (faces and salient objects)</a:t>
            </a:r>
            <a:endParaRPr sz="2000">
              <a:solidFill>
                <a:srgbClr val="2929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749300" rtl="0" algn="l">
              <a:lnSpc>
                <a:spcPct val="150000"/>
              </a:lnSpc>
              <a:spcBef>
                <a:spcPts val="1700"/>
              </a:spcBef>
              <a:spcAft>
                <a:spcPts val="1000"/>
              </a:spcAft>
              <a:buClr>
                <a:srgbClr val="292929"/>
              </a:buClr>
              <a:buSzPts val="2000"/>
              <a:buFont typeface="Roboto"/>
              <a:buAutoNum type="arabicPeriod"/>
            </a:pPr>
            <a:r>
              <a:rPr lang="en-GB" sz="2000">
                <a:solidFill>
                  <a:srgbClr val="2929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adapting classifier-free guidance for the transformer use case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311700" y="718850"/>
            <a:ext cx="8520600" cy="41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18181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200">
                <a:solidFill>
                  <a:srgbClr val="2929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Overview of  proposed method comprises of:</a:t>
            </a:r>
            <a:endParaRPr b="1" sz="2200">
              <a:solidFill>
                <a:srgbClr val="2929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7493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Roboto"/>
              <a:buAutoNum type="arabicPeriod"/>
            </a:pPr>
            <a:r>
              <a:rPr lang="en-GB" sz="2000">
                <a:solidFill>
                  <a:srgbClr val="2929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Scene representation and tokenization</a:t>
            </a:r>
            <a:endParaRPr sz="2000">
              <a:solidFill>
                <a:srgbClr val="2929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7493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Roboto"/>
              <a:buAutoNum type="arabicPeriod"/>
            </a:pPr>
            <a:r>
              <a:rPr lang="en-GB" sz="2000">
                <a:solidFill>
                  <a:srgbClr val="2929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Attending human preference in the token space with explicit losses</a:t>
            </a:r>
            <a:endParaRPr sz="2000">
              <a:solidFill>
                <a:srgbClr val="2929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7493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Roboto"/>
              <a:buAutoNum type="arabicPeriod"/>
            </a:pPr>
            <a:r>
              <a:rPr lang="en-GB" sz="2000">
                <a:solidFill>
                  <a:srgbClr val="2929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Scene-based transformer</a:t>
            </a:r>
            <a:endParaRPr sz="2000">
              <a:solidFill>
                <a:srgbClr val="2929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7493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Roboto"/>
              <a:buAutoNum type="arabicPeriod"/>
            </a:pPr>
            <a:r>
              <a:rPr lang="en-GB" sz="2000">
                <a:solidFill>
                  <a:srgbClr val="2929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Transformer classifier-free guidance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11700" y="421400"/>
            <a:ext cx="8520600" cy="44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882"/>
              </a:lnSpc>
              <a:spcBef>
                <a:spcPts val="400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2929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Scene representation and tokenization</a:t>
            </a:r>
            <a:endParaRPr b="1" sz="2200">
              <a:solidFill>
                <a:srgbClr val="2929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929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Roboto"/>
              <a:buChar char="●"/>
            </a:pPr>
            <a:r>
              <a:rPr lang="en-GB" sz="2000">
                <a:solidFill>
                  <a:srgbClr val="2929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Scene is made up of 3 semantic segmentation groups that are complementary to each other</a:t>
            </a:r>
            <a:r>
              <a:rPr lang="en-GB" sz="2000">
                <a:solidFill>
                  <a:srgbClr val="2929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sz="2000">
              <a:solidFill>
                <a:srgbClr val="2929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Roboto"/>
              <a:buChar char="○"/>
            </a:pPr>
            <a:r>
              <a:rPr lang="en-GB" sz="2000">
                <a:solidFill>
                  <a:srgbClr val="2929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-GB" sz="2000">
                <a:solidFill>
                  <a:srgbClr val="2929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anoptic</a:t>
            </a:r>
            <a:endParaRPr sz="2000">
              <a:solidFill>
                <a:srgbClr val="2929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Roboto"/>
              <a:buChar char="○"/>
            </a:pPr>
            <a:r>
              <a:rPr lang="en-GB" sz="2000">
                <a:solidFill>
                  <a:srgbClr val="2929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Human</a:t>
            </a:r>
            <a:endParaRPr sz="2000">
              <a:solidFill>
                <a:srgbClr val="2929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Roboto"/>
              <a:buChar char="○"/>
            </a:pPr>
            <a:r>
              <a:rPr lang="en-GB" sz="2000">
                <a:solidFill>
                  <a:srgbClr val="2929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Face</a:t>
            </a:r>
            <a:endParaRPr sz="2000">
              <a:solidFill>
                <a:srgbClr val="2929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929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Roboto"/>
              <a:buChar char="●"/>
            </a:pPr>
            <a:r>
              <a:rPr lang="en-GB" sz="2000">
                <a:solidFill>
                  <a:srgbClr val="2929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Semantic layout provides additional global context that correlates with human preference</a:t>
            </a:r>
            <a:endParaRPr sz="2000">
              <a:solidFill>
                <a:srgbClr val="2929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929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Roboto"/>
              <a:buChar char="●"/>
            </a:pPr>
            <a:r>
              <a:rPr lang="en-GB" sz="2000">
                <a:solidFill>
                  <a:srgbClr val="2929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Both text and scene firmly control the image generation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311700" y="532950"/>
            <a:ext cx="8520600" cy="41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882"/>
              </a:lnSpc>
              <a:spcBef>
                <a:spcPts val="400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2929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Adhering to human emphasis in the token space</a:t>
            </a:r>
            <a:endParaRPr b="1" sz="2200">
              <a:solidFill>
                <a:srgbClr val="2929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929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Roboto"/>
              <a:buChar char="●"/>
            </a:pPr>
            <a:r>
              <a:rPr lang="en-GB" sz="2000">
                <a:solidFill>
                  <a:srgbClr val="2929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 inherent upper-bound on image quality when generating images with transformer, due to the tokenization reconstruction process</a:t>
            </a:r>
            <a:endParaRPr sz="2000">
              <a:solidFill>
                <a:srgbClr val="2929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05882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Roboto"/>
              <a:buChar char="●"/>
            </a:pPr>
            <a:r>
              <a:rPr lang="en-GB" sz="2000">
                <a:solidFill>
                  <a:srgbClr val="2929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Modifications to both segmentation and image reconstruction methods were introduced</a:t>
            </a:r>
            <a:endParaRPr sz="2000">
              <a:solidFill>
                <a:srgbClr val="2929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05882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Roboto"/>
              <a:buChar char="●"/>
            </a:pPr>
            <a:r>
              <a:rPr lang="en-GB" sz="2000">
                <a:solidFill>
                  <a:srgbClr val="2929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These modifications are losses in the form of support (specific region awareness) and perceptual knowledge (feature-matching over task-specific pretrained networks)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311700" y="520550"/>
            <a:ext cx="8520600" cy="40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882"/>
              </a:lnSpc>
              <a:spcBef>
                <a:spcPts val="400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2929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Face-aware vector quantization</a:t>
            </a:r>
            <a:endParaRPr b="1" sz="2200">
              <a:solidFill>
                <a:srgbClr val="2929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929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Roboto"/>
              <a:buChar char="●"/>
            </a:pPr>
            <a:r>
              <a:rPr lang="en-GB" sz="2000">
                <a:solidFill>
                  <a:srgbClr val="2929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model uses </a:t>
            </a:r>
            <a:endParaRPr sz="2000">
              <a:solidFill>
                <a:srgbClr val="2929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Roboto"/>
              <a:buChar char="○"/>
            </a:pPr>
            <a:r>
              <a:rPr lang="en-GB" sz="2000">
                <a:solidFill>
                  <a:srgbClr val="2929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Feature-matching loss to introduce “awareness” of face regions </a:t>
            </a:r>
            <a:endParaRPr sz="2000">
              <a:solidFill>
                <a:srgbClr val="2929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Roboto"/>
              <a:buChar char="○"/>
            </a:pPr>
            <a:r>
              <a:rPr lang="en-GB" sz="2000">
                <a:solidFill>
                  <a:srgbClr val="2929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Additional visual information into the activations of a pre-trained face-embedding network</a:t>
            </a:r>
            <a:endParaRPr sz="2000">
              <a:solidFill>
                <a:srgbClr val="2929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Roboto"/>
              <a:buChar char="●"/>
            </a:pPr>
            <a:r>
              <a:rPr lang="en-GB" sz="2000">
                <a:solidFill>
                  <a:srgbClr val="2929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Prompts high-quality face reconstruction</a:t>
            </a:r>
            <a:endParaRPr sz="2000">
              <a:solidFill>
                <a:srgbClr val="2929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2929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idx="1" type="body"/>
          </p:nvPr>
        </p:nvSpPr>
        <p:spPr>
          <a:xfrm>
            <a:off x="311700" y="520550"/>
            <a:ext cx="8520600" cy="40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882"/>
              </a:lnSpc>
              <a:spcBef>
                <a:spcPts val="400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2929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Face emphasis in the scene space</a:t>
            </a:r>
            <a:endParaRPr b="1" sz="2200">
              <a:solidFill>
                <a:srgbClr val="2929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882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2929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model </a:t>
            </a:r>
            <a:endParaRPr sz="2000">
              <a:solidFill>
                <a:srgbClr val="2929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05882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Roboto"/>
              <a:buChar char="●"/>
            </a:pPr>
            <a:r>
              <a:rPr lang="en-GB" sz="2000">
                <a:solidFill>
                  <a:srgbClr val="2929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applies a weighted binary cross-entropy face loss to the segmentation face parts classes, emphasizing higher importance for face parts</a:t>
            </a:r>
            <a:endParaRPr sz="2000">
              <a:solidFill>
                <a:srgbClr val="2929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05882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Roboto"/>
              <a:buChar char="●"/>
            </a:pPr>
            <a:r>
              <a:rPr lang="en-GB" sz="2000">
                <a:solidFill>
                  <a:srgbClr val="2929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includes face parts edges in the semantic segmentation edge map</a:t>
            </a:r>
            <a:endParaRPr sz="2000">
              <a:solidFill>
                <a:srgbClr val="2929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5882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929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882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2929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Object-aware vector quantization</a:t>
            </a:r>
            <a:endParaRPr sz="2000">
              <a:solidFill>
                <a:srgbClr val="2929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311700" y="392525"/>
            <a:ext cx="3741000" cy="42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882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200">
                <a:solidFill>
                  <a:srgbClr val="2929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Scene-based transformer:</a:t>
            </a:r>
            <a:endParaRPr b="1" sz="2200">
              <a:solidFill>
                <a:srgbClr val="2929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Roboto"/>
              <a:buChar char="●"/>
            </a:pPr>
            <a:r>
              <a:rPr lang="en-GB" sz="2000">
                <a:solidFill>
                  <a:srgbClr val="2929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Given an input text and optional scene layout, a corresponding image is generated</a:t>
            </a:r>
            <a:endParaRPr sz="2000">
              <a:solidFill>
                <a:srgbClr val="2929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Roboto"/>
              <a:buChar char="●"/>
            </a:pPr>
            <a:r>
              <a:rPr lang="en-GB" sz="2000">
                <a:solidFill>
                  <a:srgbClr val="2929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Transformer generates the relevant tokens, encoded and decoded by the corresponding networks</a:t>
            </a:r>
            <a:endParaRPr sz="2000">
              <a:solidFill>
                <a:srgbClr val="2929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5" name="Google Shape;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6675" y="867438"/>
            <a:ext cx="4719325" cy="325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