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489C-67CD-46D8-8ABD-7A0D450D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F9F72-ED19-4C38-886D-33539DF49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3AC1-6FAE-4C4D-8E39-F32C6415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EE7B-13E2-492F-AA81-2899306B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4E2-8071-4012-834E-28E1B1CF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AD4-FE00-43D5-9EC3-66AE3CCA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680B8-A28B-4B06-AD8C-4E6A391F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7183-7A3B-406E-924B-198101AA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D68B-15CB-42E1-9429-CFF8CFFD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06E8-85AD-44E2-ABC2-3415C9D4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46A7F-0A0A-4E31-BB81-CDA6B2D4F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769D0-41EE-48D2-B593-822FD644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A725-DE66-468B-9245-9659423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09EE-1EC8-44FB-87AC-8DA645CE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1164-5219-45E9-9F42-4D039DD0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E916-0A1F-4E8F-9024-C59451F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044B-833E-4CAD-A0E0-D736BA09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35B0-AF7A-4F37-BF83-DE381E4F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7753-0DD9-425B-9253-B8780771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42BC-9A94-4C20-94DD-B592582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71E0-B1BF-4720-8DC6-16174F8D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CDCBE-C8E5-4DFB-9AF7-68BECE0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719C-ABBE-41AF-83A8-27E15A2F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803-85A6-42FF-918C-C43AF2AD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B4C6-D223-4409-878D-755274A4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46BD-5ADB-4A14-B65C-27BF39EF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FC11-D982-485D-8FE2-E5831AB8B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33101-CA4A-467A-A10C-2DBE231C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AFBB9-F597-4F38-A94B-D38F3918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D937C-E2CE-4158-891C-0EE5030E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6AF5-FAA0-4D35-925C-A8AC8938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6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B33-7807-4A22-9102-62C798E8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5E5B-9772-4015-B035-E89249E7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4124-BE68-4AE2-933D-6A73D6D9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B0EC2-1B36-4DEE-BD7C-B52A20241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CAB22-58AD-48BC-8979-B7C85E9F5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8D7A9-4C5B-4727-AD44-DDBD66CD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503F2-FE02-4F29-AF26-B82C38A8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32DC-A425-47D2-B03B-D0C5968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0168-FC12-4212-8E9B-C9D042C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22F43-909E-4F26-A27A-65A34EE5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C2953-691F-4EF9-9B78-7B8F84C5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710D5-7147-4838-A421-6902CD9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91269-6E79-42F3-BCB1-28357FA5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45811-5F6B-448B-A620-19A3F13D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0ED7-C8CD-4317-B6FE-1F6F2510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5CF3-2CD5-4B10-8DC0-AE8019D0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7BD4-CD22-4994-B545-37B4F2A0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0ECEB-96C4-4C8C-B1DC-EDA7B0951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17C1-43C4-4923-BD0C-EB0B1C5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B1776-FDE9-4E74-B700-E5ED440B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E2C87-0F51-47FC-8037-3CDC2FDA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00BB-E333-489D-8347-CD7D952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1D2F7-EBB7-4A14-B8ED-BE5F9A589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442FE-1D7D-478F-9337-45969A33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C71A-9A30-4F38-B7F7-254B0FE9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F1CE-0193-4F09-BC4B-48BC744D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7538-6D9D-44A5-BD1C-98F84A11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E3B60-5C83-4C7B-BE47-5E1D9E22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0FA9-CBBE-4DDE-9C3D-A2EE0490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39AD-BA8E-42CA-B2A8-D7D3D7896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8EF0-785F-4EBE-BE2E-BA7B95AFE73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D83C-D150-479C-BED3-9AE8398CF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67A8-AC1A-4502-AED5-3FEE1410E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4504-43FC-46B0-9281-36C5DEEE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559-E4B9-4839-92B7-52B17FA87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Unsupervised Translation of Programming Languages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9A55D-F9CF-49DE-979D-553F4BEB0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75F6-4F02-44F4-9057-C372C3C5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6050"/>
          </a:xfrm>
        </p:spPr>
        <p:txBody>
          <a:bodyPr/>
          <a:lstStyle/>
          <a:p>
            <a:r>
              <a:rPr lang="en-US" sz="4000" b="1" dirty="0"/>
              <a:t>3. Back-translation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E7A4-57FD-4C8C-9205-3C1043E9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/>
          <a:lstStyle/>
          <a:p>
            <a:r>
              <a:rPr lang="en-US" dirty="0"/>
              <a:t>Back-translation, the last principle, allows the model to generate parallel data which can be used for training.</a:t>
            </a:r>
          </a:p>
          <a:p>
            <a:r>
              <a:rPr lang="en-US" dirty="0"/>
              <a:t>Back-translation(feedback) is one of the most effective methods to leverage monolingual data in a weakly(semi)-supervised scenario.</a:t>
            </a:r>
          </a:p>
          <a:p>
            <a:r>
              <a:rPr lang="en-US" dirty="0"/>
              <a:t>In the unsupervised setting, a forward source-to-target model is coupled with a backward target-to-source model trained in parallel.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127B3-5AF7-4205-BE78-EEF3AF47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4" y="4192172"/>
            <a:ext cx="10407496" cy="17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8B67-1F2A-452A-AB23-3380A952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4953074"/>
          </a:xfrm>
        </p:spPr>
        <p:txBody>
          <a:bodyPr/>
          <a:lstStyle/>
          <a:p>
            <a:r>
              <a:rPr lang="en-US" dirty="0"/>
              <a:t>The target-to-source model is used to translate target sequences into the source language, producing noisy source sequences.</a:t>
            </a:r>
          </a:p>
          <a:p>
            <a:endParaRPr lang="en-US" dirty="0"/>
          </a:p>
          <a:p>
            <a:r>
              <a:rPr lang="en-US" dirty="0"/>
              <a:t>The source-to-target model is then trained in a weakly supervised manner to reconstruct the target sequences from the noisy source sequences generated by the target-to-source model, and vice versa.</a:t>
            </a:r>
          </a:p>
          <a:p>
            <a:endParaRPr lang="en-US" dirty="0"/>
          </a:p>
          <a:p>
            <a:r>
              <a:rPr lang="en-US" dirty="0"/>
              <a:t>The two models are trained in parallel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366655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DA3D-BA45-4401-AA02-28B6D209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7C12-A39D-40E8-AD36-421AA737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Training data: </a:t>
            </a:r>
          </a:p>
          <a:p>
            <a:r>
              <a:rPr lang="en-US" dirty="0"/>
              <a:t>GitHub public dataset available on Google </a:t>
            </a:r>
            <a:r>
              <a:rPr lang="en-US" dirty="0" err="1"/>
              <a:t>BigQuery</a:t>
            </a:r>
            <a:r>
              <a:rPr lang="en-US" dirty="0"/>
              <a:t> is used as dataset. </a:t>
            </a:r>
          </a:p>
          <a:p>
            <a:r>
              <a:rPr lang="en-US" dirty="0"/>
              <a:t>C++, Java, and Python project files are selected.</a:t>
            </a:r>
          </a:p>
          <a:p>
            <a:r>
              <a:rPr lang="en-US" dirty="0"/>
              <a:t>‘</a:t>
            </a:r>
            <a:r>
              <a:rPr lang="en-US" dirty="0" err="1"/>
              <a:t>TransCoder</a:t>
            </a:r>
            <a:r>
              <a:rPr lang="en-US" dirty="0"/>
              <a:t>’ translates at function level.</a:t>
            </a:r>
          </a:p>
          <a:p>
            <a:r>
              <a:rPr lang="en-US" dirty="0"/>
              <a:t>‘</a:t>
            </a:r>
            <a:r>
              <a:rPr lang="en-US" dirty="0" err="1"/>
              <a:t>TransCoder</a:t>
            </a:r>
            <a:r>
              <a:rPr lang="en-US" dirty="0"/>
              <a:t>’ pretrains on all source code available, and train the denoising auto-encoding and back-translation objectives on functions only.</a:t>
            </a:r>
          </a:p>
          <a:p>
            <a:r>
              <a:rPr lang="en-US" dirty="0"/>
              <a:t>Comments in the source code increases the number of anchor points across languages, which results in a better overall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2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7220-01AC-4F77-918F-B525212C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Preprocessing: </a:t>
            </a:r>
          </a:p>
          <a:p>
            <a:r>
              <a:rPr lang="en-US" dirty="0"/>
              <a:t>Unlike multilingual natural language processing, universal tokenizer would be suboptimal in translation of programming languages, as different languages use different patterns and keywords. </a:t>
            </a:r>
          </a:p>
          <a:p>
            <a:r>
              <a:rPr lang="en-US" dirty="0"/>
              <a:t>The logical operators &amp;&amp; and || exist in C++ where they should be tokenized as a single token, but not in Python.</a:t>
            </a:r>
          </a:p>
          <a:p>
            <a:r>
              <a:rPr lang="en-US" dirty="0"/>
              <a:t>The indentations are critical in Python as they define the code structure, but have no meaning in languages like C++ or Java. </a:t>
            </a:r>
          </a:p>
          <a:p>
            <a:r>
              <a:rPr lang="en-US" dirty="0"/>
              <a:t>Tokenizer used:</a:t>
            </a:r>
          </a:p>
          <a:p>
            <a:pPr lvl="1"/>
            <a:r>
              <a:rPr lang="en-US" dirty="0"/>
              <a:t>javalang5 tokenizer for Java</a:t>
            </a:r>
          </a:p>
          <a:p>
            <a:pPr lvl="1"/>
            <a:r>
              <a:rPr lang="en-US" dirty="0"/>
              <a:t>Python6 tokenizer for Python</a:t>
            </a:r>
          </a:p>
          <a:p>
            <a:pPr lvl="1"/>
            <a:r>
              <a:rPr lang="en-US" dirty="0"/>
              <a:t>clang7 tokenizer for C++</a:t>
            </a:r>
          </a:p>
        </p:txBody>
      </p:sp>
    </p:spTree>
    <p:extLst>
      <p:ext uri="{BB962C8B-B14F-4D97-AF65-F5344CB8AC3E}">
        <p14:creationId xmlns:p14="http://schemas.microsoft.com/office/powerpoint/2010/main" val="141699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AF25-C910-4B30-AC35-CDC446BF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79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Evaluation: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Coding problems and solutions in several programming languages from ‘</a:t>
            </a:r>
            <a:r>
              <a:rPr lang="en-US" dirty="0" err="1"/>
              <a:t>GeeksforGeeks</a:t>
            </a:r>
            <a:r>
              <a:rPr lang="en-US" dirty="0"/>
              <a:t>’ are extracted, to create validation and test sets. </a:t>
            </a:r>
          </a:p>
          <a:p>
            <a:endParaRPr lang="en-US" dirty="0"/>
          </a:p>
          <a:p>
            <a:r>
              <a:rPr lang="en-US" dirty="0"/>
              <a:t>These functions not only return the same output, but also compute the result with similar algorithm.</a:t>
            </a:r>
          </a:p>
        </p:txBody>
      </p:sp>
    </p:spTree>
    <p:extLst>
      <p:ext uri="{BB962C8B-B14F-4D97-AF65-F5344CB8AC3E}">
        <p14:creationId xmlns:p14="http://schemas.microsoft.com/office/powerpoint/2010/main" val="112960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0806-4770-4384-A08D-EA434253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86900"/>
          </a:xfrm>
        </p:spPr>
        <p:txBody>
          <a:bodyPr/>
          <a:lstStyle/>
          <a:p>
            <a:r>
              <a:rPr lang="en-US" sz="4000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6EDF-BB1A-4235-B47E-46984062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545"/>
            <a:ext cx="10515600" cy="4460705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TransCoder</a:t>
            </a:r>
            <a:r>
              <a:rPr lang="en-US" dirty="0"/>
              <a:t>’ successfully understands the syntax specific to each language, learns data structures and their methods, and correctly aligns libraries across programming languages.</a:t>
            </a:r>
          </a:p>
          <a:p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TransCoder</a:t>
            </a:r>
            <a:r>
              <a:rPr lang="en-US" dirty="0"/>
              <a:t>’ successfully map tokens with similar meaning to the same latent representation, regardless of their languages.</a:t>
            </a:r>
          </a:p>
          <a:p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TransCoder</a:t>
            </a:r>
            <a:r>
              <a:rPr lang="en-US" dirty="0"/>
              <a:t>’ can adapt to small modifications.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4E9-4E0F-4042-8F67-6B1E47FE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11" y="74238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 err="1">
                <a:latin typeface="+mn-lt"/>
                <a:ea typeface="+mn-ea"/>
                <a:cs typeface="+mn-cs"/>
              </a:rPr>
              <a:t>Transcompiler</a:t>
            </a:r>
            <a:r>
              <a:rPr lang="en-US" sz="2800" dirty="0">
                <a:latin typeface="+mn-lt"/>
                <a:ea typeface="+mn-ea"/>
                <a:cs typeface="+mn-cs"/>
              </a:rPr>
              <a:t> is a system that converts source code from one high-level programming language (such as C++ or Python) to another.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DD2AD0-17D8-4DC4-AD45-0CFCC6F9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3" y="2067951"/>
            <a:ext cx="8299937" cy="38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0683-58F5-4F1D-BB96-BF93FA32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TransCoder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3FEFF2-068A-40B4-AD72-3690B5A12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48" y="1130229"/>
            <a:ext cx="3953022" cy="23467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4814A-E852-4CCF-BB3F-CEB7507F1989}"/>
              </a:ext>
            </a:extLst>
          </p:cNvPr>
          <p:cNvSpPr txBox="1"/>
          <p:nvPr/>
        </p:nvSpPr>
        <p:spPr>
          <a:xfrm>
            <a:off x="838200" y="1833441"/>
            <a:ext cx="6105377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TransCoder</a:t>
            </a:r>
            <a:r>
              <a:rPr lang="en-US" sz="2800" dirty="0"/>
              <a:t> is a sequence-to-sequence (seq2seq) model with attention [2], composed of an encoder and a decoder with a transformer architecture.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EAB1E-9365-4158-A51E-27B227445DC3}"/>
              </a:ext>
            </a:extLst>
          </p:cNvPr>
          <p:cNvSpPr txBox="1"/>
          <p:nvPr/>
        </p:nvSpPr>
        <p:spPr>
          <a:xfrm>
            <a:off x="964809" y="4242072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A single shared model is used for all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5834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A88F-3B91-4D0C-A2B3-AA2B1DE1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‘</a:t>
            </a:r>
            <a:r>
              <a:rPr lang="en-US" sz="2800" b="1" dirty="0" err="1"/>
              <a:t>TransCoder</a:t>
            </a:r>
            <a:r>
              <a:rPr lang="en-US" sz="2800" b="1" dirty="0"/>
              <a:t>’ is trained using 3 principles of unsupervised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94C5-5DF1-40D2-89FA-AFB9E5FB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305"/>
            <a:ext cx="10515600" cy="38276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Cross Programming Language Model pretraining (Initialization)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Denoising auto-encoding (Language modeling)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Back-translation</a:t>
            </a:r>
          </a:p>
        </p:txBody>
      </p:sp>
    </p:spTree>
    <p:extLst>
      <p:ext uri="{BB962C8B-B14F-4D97-AF65-F5344CB8AC3E}">
        <p14:creationId xmlns:p14="http://schemas.microsoft.com/office/powerpoint/2010/main" val="372858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F7DB-A99D-48D8-A951-0E33A90F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26"/>
            <a:ext cx="10515600" cy="874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Cross Programming Language Model pretraining (Initialization)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1B09-2913-41D7-8B22-F95D3571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425"/>
            <a:ext cx="10515600" cy="4010538"/>
          </a:xfrm>
        </p:spPr>
        <p:txBody>
          <a:bodyPr/>
          <a:lstStyle/>
          <a:p>
            <a:r>
              <a:rPr lang="en-US" dirty="0"/>
              <a:t>The first principle initializes the model with cross-lingual masked language model pretraining.</a:t>
            </a:r>
          </a:p>
          <a:p>
            <a:endParaRPr lang="en-US" dirty="0"/>
          </a:p>
          <a:p>
            <a:r>
              <a:rPr lang="en-US" dirty="0"/>
              <a:t>Pretraining is a key ingredient of unsupervised machine translation.</a:t>
            </a:r>
          </a:p>
          <a:p>
            <a:endParaRPr lang="en-US" dirty="0"/>
          </a:p>
          <a:p>
            <a:r>
              <a:rPr lang="en-US" dirty="0"/>
              <a:t> It ensures that sequences with a similar meaning are mapped to the same latent representation, regardless of their languages.</a:t>
            </a:r>
          </a:p>
        </p:txBody>
      </p:sp>
    </p:spTree>
    <p:extLst>
      <p:ext uri="{BB962C8B-B14F-4D97-AF65-F5344CB8AC3E}">
        <p14:creationId xmlns:p14="http://schemas.microsoft.com/office/powerpoint/2010/main" val="40566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D704-0419-4404-AC24-2771D02E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r>
              <a:rPr lang="en-US" dirty="0"/>
              <a:t>The cross-lingual nature of the resulting model comes from the significant number of common tokens (anchor points) that exist across languages.</a:t>
            </a:r>
          </a:p>
          <a:p>
            <a:endParaRPr lang="en-US" dirty="0"/>
          </a:p>
          <a:p>
            <a:r>
              <a:rPr lang="en-US" dirty="0"/>
              <a:t>In the context of English-French translation, the ‘anchor point’ consists essentially of digits and city and people names.</a:t>
            </a:r>
          </a:p>
          <a:p>
            <a:endParaRPr lang="en-US" dirty="0"/>
          </a:p>
          <a:p>
            <a:r>
              <a:rPr lang="en-US" dirty="0"/>
              <a:t>In programming languages, these ‘anchor points’ come from common keywords (e.g. for, while, if, try), and also digits, mathematical operators, and English strings that appear in the source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4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1D45-7394-438F-B2C2-69215E50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671"/>
            <a:ext cx="10515600" cy="520629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TransCoder</a:t>
            </a:r>
            <a:r>
              <a:rPr lang="en-US" dirty="0"/>
              <a:t>’ follows the pretraining strategy where a Cross-lingual Language Model (XLM) is pretrained with a masked language modeling objective on monolingual source code datasets.</a:t>
            </a:r>
          </a:p>
          <a:p>
            <a:endParaRPr lang="en-US" dirty="0"/>
          </a:p>
          <a:p>
            <a:r>
              <a:rPr lang="en-US" dirty="0"/>
              <a:t>For the masked language modeling (MLM) objective, at each iteration we consider an input stream of source code sequences, randomly mask out some of the tokens, and train ‘</a:t>
            </a:r>
            <a:r>
              <a:rPr lang="en-US" dirty="0" err="1"/>
              <a:t>TransCoder</a:t>
            </a:r>
            <a:r>
              <a:rPr lang="en-US" dirty="0"/>
              <a:t>’ to predict the tokens that have been masked out based on their contexts.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9E003-1114-483F-AD91-2AA277F1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60" y="4505520"/>
            <a:ext cx="10073679" cy="17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0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300F-3CE1-4CCE-8387-5D33E5BA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2. Denoising auto-encoding (Language 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1B44-41D2-4949-860F-E0E5F3DF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 auto-encoding, the second principle, trains the decoder to always generate valid sequences, even when fed with noisy data, and increases the encoder robustness to input noise.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XLM pretraining allows the Encoder-Decoder model to generate high quality representations of input sequences. </a:t>
            </a:r>
          </a:p>
        </p:txBody>
      </p:sp>
    </p:spTree>
    <p:extLst>
      <p:ext uri="{BB962C8B-B14F-4D97-AF65-F5344CB8AC3E}">
        <p14:creationId xmlns:p14="http://schemas.microsoft.com/office/powerpoint/2010/main" val="348924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1DDC-EF40-454A-8662-1A4C5F16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267"/>
            <a:ext cx="10515600" cy="3419695"/>
          </a:xfrm>
        </p:spPr>
        <p:txBody>
          <a:bodyPr/>
          <a:lstStyle/>
          <a:p>
            <a:r>
              <a:rPr lang="en-US" dirty="0"/>
              <a:t>Model is trained to encode and decode sequences with a Denoising Auto-Encoding (DAE) objective. </a:t>
            </a:r>
          </a:p>
          <a:p>
            <a:endParaRPr lang="en-US" dirty="0"/>
          </a:p>
          <a:p>
            <a:r>
              <a:rPr lang="en-US" dirty="0"/>
              <a:t>DAE objective operates like a supervised machine translation algorithm, where the model is trained to predict a sequence of tokens given a corrupted version of that sequence.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11A3F-DF2F-483B-B0AE-13EDCB78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0" y="681038"/>
            <a:ext cx="9684328" cy="17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827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Unsupervised Translation of Programming Languages</vt:lpstr>
      <vt:lpstr>Transcompiler is a system that converts source code from one high-level programming language (such as C++ or Python) to another.</vt:lpstr>
      <vt:lpstr>TransCoder</vt:lpstr>
      <vt:lpstr>‘TransCoder’ is trained using 3 principles of unsupervised machine translation</vt:lpstr>
      <vt:lpstr>1. Cross Programming Language Model pretraining (Initialization) </vt:lpstr>
      <vt:lpstr>PowerPoint Presentation</vt:lpstr>
      <vt:lpstr>PowerPoint Presentation</vt:lpstr>
      <vt:lpstr>2. Denoising auto-encoding (Language modeling)</vt:lpstr>
      <vt:lpstr>PowerPoint Presentation</vt:lpstr>
      <vt:lpstr>3. Back-translation</vt:lpstr>
      <vt:lpstr>PowerPoint Presentation</vt:lpstr>
      <vt:lpstr>Experiments</vt:lpstr>
      <vt:lpstr>PowerPoint Presentation</vt:lpstr>
      <vt:lpstr>PowerPoint Presentation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Translation of Programming Languages</dc:title>
  <dc:creator>Checkout</dc:creator>
  <cp:lastModifiedBy>Checkout</cp:lastModifiedBy>
  <cp:revision>14</cp:revision>
  <dcterms:created xsi:type="dcterms:W3CDTF">2021-11-30T14:58:23Z</dcterms:created>
  <dcterms:modified xsi:type="dcterms:W3CDTF">2021-11-30T17:24:22Z</dcterms:modified>
</cp:coreProperties>
</file>