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89" r:id="rId3"/>
    <p:sldId id="257" r:id="rId4"/>
    <p:sldId id="305" r:id="rId5"/>
    <p:sldId id="262" r:id="rId6"/>
    <p:sldId id="267" r:id="rId7"/>
    <p:sldId id="290" r:id="rId8"/>
    <p:sldId id="268" r:id="rId9"/>
    <p:sldId id="270" r:id="rId10"/>
    <p:sldId id="271" r:id="rId11"/>
    <p:sldId id="274" r:id="rId12"/>
    <p:sldId id="275" r:id="rId13"/>
    <p:sldId id="276" r:id="rId14"/>
    <p:sldId id="291" r:id="rId15"/>
    <p:sldId id="292" r:id="rId17"/>
    <p:sldId id="293" r:id="rId18"/>
    <p:sldId id="29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979" initials="9"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7B6"/>
    <a:srgbClr val="ABC0E4"/>
    <a:srgbClr val="F2F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33" autoAdjust="0"/>
  </p:normalViewPr>
  <p:slideViewPr>
    <p:cSldViewPr snapToGrid="0">
      <p:cViewPr varScale="1">
        <p:scale>
          <a:sx n="82" d="100"/>
          <a:sy n="82" d="100"/>
        </p:scale>
        <p:origin x="672" y="72"/>
      </p:cViewPr>
      <p:guideLst/>
    </p:cSldViewPr>
  </p:slideViewPr>
  <p:outlineViewPr>
    <p:cViewPr>
      <p:scale>
        <a:sx n="33" d="100"/>
        <a:sy n="33" d="100"/>
      </p:scale>
      <p:origin x="0" y="-3883"/>
    </p:cViewPr>
  </p:outlin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680F2-BB7B-4EC1-AEC6-CB5B5446AD8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7E4BD-4B5C-4AB1-9E7E-570B5E520788}"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246C424-DFE5-49BB-B34F-61CC3A7CF63A}"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3C8988E-9E3A-4028-BCA0-CC0685140558}"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246C424-DFE5-49BB-B34F-61CC3A7CF63A}"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83C8988E-9E3A-4028-BCA0-CC0685140558}"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246C424-DFE5-49BB-B34F-61CC3A7CF63A}"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83C8988E-9E3A-4028-BCA0-CC0685140558}"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246C424-DFE5-49BB-B34F-61CC3A7CF63A}"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83C8988E-9E3A-4028-BCA0-CC0685140558}"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A246C424-DFE5-49BB-B34F-61CC3A7CF63A}"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83C8988E-9E3A-4028-BCA0-CC0685140558}"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A246C424-DFE5-49BB-B34F-61CC3A7CF63A}"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83C8988E-9E3A-4028-BCA0-CC0685140558}"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A246C424-DFE5-49BB-B34F-61CC3A7CF63A}"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83C8988E-9E3A-4028-BCA0-CC0685140558}"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A246C424-DFE5-49BB-B34F-61CC3A7CF63A}"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3C8988E-9E3A-4028-BCA0-CC0685140558}"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A246C424-DFE5-49BB-B34F-61CC3A7CF63A}"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83C8988E-9E3A-4028-BCA0-CC0685140558}"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246C424-DFE5-49BB-B34F-61CC3A7CF63A}"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83C8988E-9E3A-4028-BCA0-CC0685140558}"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246C424-DFE5-49BB-B34F-61CC3A7CF63A}"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83C8988E-9E3A-4028-BCA0-CC0685140558}"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246C424-DFE5-49BB-B34F-61CC3A7CF63A}"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83C8988E-9E3A-4028-BCA0-CC068514055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0800"/>
            <a:ext cx="10972800" cy="773430"/>
          </a:xfrm>
        </p:spPr>
        <p:txBody>
          <a:bodyPr>
            <a:normAutofit fontScale="90000"/>
          </a:bodyPr>
          <a:p>
            <a:pPr algn="ctr">
              <a:lnSpc>
                <a:spcPct val="123000"/>
              </a:lnSpc>
              <a:spcBef>
                <a:spcPts val="0"/>
              </a:spcBef>
              <a:spcAft>
                <a:spcPts val="0"/>
              </a:spcAft>
            </a:pPr>
            <a:br>
              <a:rPr lang="en-US" sz="222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br>
            <a:br>
              <a:rPr lang="en-US" sz="27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br>
            <a:r>
              <a:rPr lang="en-US" sz="27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PANIMALAR ENGINEERING COLLEGE</a:t>
            </a:r>
            <a:br>
              <a:rPr lang="en-US" sz="222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br>
            <a:r>
              <a:rPr lang="en-US" sz="222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 </a:t>
            </a:r>
            <a:br>
              <a:rPr lang="en-US" sz="222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1800" b="1" dirty="0">
                <a:effectLst/>
                <a:latin typeface="Arial" panose="020B0604020202020204" pitchFamily="34" charset="0"/>
                <a:cs typeface="Arial" panose="020B0604020202020204" pitchFamily="34" charset="0"/>
                <a:sym typeface="+mn-ea"/>
              </a:rPr>
              <a:t>B.E. COMPUTER SCIENCE AND ENGINEERING</a:t>
            </a:r>
            <a:br>
              <a:rPr lang="en-US" sz="1800" b="1" dirty="0">
                <a:solidFill>
                  <a:schemeClr val="tx1"/>
                </a:solidFill>
                <a:effectLst/>
                <a:latin typeface="Arial" panose="020B0604020202020204" pitchFamily="34" charset="0"/>
                <a:cs typeface="Arial" panose="020B0604020202020204" pitchFamily="34" charset="0"/>
              </a:rPr>
            </a:br>
            <a:r>
              <a:rPr lang="en-US" sz="1800" b="1" dirty="0">
                <a:effectLst/>
                <a:latin typeface="Arial" panose="020B0604020202020204" pitchFamily="34" charset="0"/>
                <a:cs typeface="Arial" panose="020B0604020202020204" pitchFamily="34" charset="0"/>
                <a:sym typeface="+mn-ea"/>
              </a:rPr>
              <a:t>21CS1512 – SOCIALLY RELEVANT MINI PROJECT</a:t>
            </a:r>
            <a:endParaRPr lang="en-US" sz="1800" b="1" dirty="0">
              <a:effectLst/>
              <a:latin typeface="Arial" panose="020B0604020202020204" pitchFamily="34" charset="0"/>
              <a:cs typeface="Arial" panose="020B0604020202020204" pitchFamily="34" charset="0"/>
              <a:sym typeface="+mn-ea"/>
            </a:endParaRPr>
          </a:p>
        </p:txBody>
      </p:sp>
      <p:sp>
        <p:nvSpPr>
          <p:cNvPr id="3" name="Content Placeholder 2"/>
          <p:cNvSpPr>
            <a:spLocks noGrp="1"/>
          </p:cNvSpPr>
          <p:nvPr>
            <p:ph idx="1"/>
          </p:nvPr>
        </p:nvSpPr>
        <p:spPr>
          <a:xfrm>
            <a:off x="838200" y="2171065"/>
            <a:ext cx="10515600" cy="1846580"/>
          </a:xfrm>
        </p:spPr>
        <p:txBody>
          <a:bodyPr/>
          <a:p>
            <a:pPr marL="0" indent="0" algn="ctr">
              <a:lnSpc>
                <a:spcPct val="100000"/>
              </a:lnSpc>
              <a:buNone/>
            </a:pPr>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DOMAIN: </a:t>
            </a:r>
            <a:r>
              <a:rPr lang="en-IN" alt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Web</a:t>
            </a:r>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 Development</a:t>
            </a:r>
            <a:endParaRPr lang="en-US" sz="24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lgn="ctr">
              <a:lnSpc>
                <a:spcPct val="100000"/>
              </a:lnSpc>
              <a:buNone/>
            </a:pPr>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TITLE:</a:t>
            </a:r>
            <a:r>
              <a:rPr lang="en-IN" alt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 Website Creation For Automotive Sector</a:t>
            </a:r>
            <a:endParaRPr lang="en-IN" alt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endParaRPr>
          </a:p>
          <a:p>
            <a:pPr marL="0" indent="0" algn="ctr">
              <a:lnSpc>
                <a:spcPct val="100000"/>
              </a:lnSpc>
              <a:buNone/>
            </a:pPr>
            <a:endParaRPr lang="en-IN" alt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endParaRPr>
          </a:p>
          <a:p>
            <a:pPr marL="0" indent="0" algn="ctr">
              <a:lnSpc>
                <a:spcPct val="100000"/>
              </a:lnSpc>
              <a:buNone/>
            </a:pPr>
            <a:r>
              <a:rPr lang="en-US" altLang="en-IN"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GUIDE:Mr.A.SATHEESH</a:t>
            </a:r>
            <a:endParaRPr lang="en-US" altLang="en-IN"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endParaRPr>
          </a:p>
          <a:p>
            <a:pPr marL="0" indent="0" algn="ctr">
              <a:lnSpc>
                <a:spcPct val="100000"/>
              </a:lnSpc>
              <a:buNone/>
            </a:pPr>
            <a:r>
              <a:rPr lang="en-US" altLang="en-IN"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(ASSISTANT PROFESSOR)</a:t>
            </a:r>
            <a:endParaRPr lang="en-IN" alt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endParaRPr>
          </a:p>
          <a:p>
            <a:pPr marL="0" indent="0" algn="ctr">
              <a:lnSpc>
                <a:spcPct val="100000"/>
              </a:lnSpc>
              <a:buNone/>
            </a:pPr>
            <a:endParaRPr lang="en-US" sz="2400" b="1">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ext Box 3"/>
          <p:cNvSpPr txBox="1"/>
          <p:nvPr/>
        </p:nvSpPr>
        <p:spPr>
          <a:xfrm>
            <a:off x="6522720" y="4958715"/>
            <a:ext cx="4831080" cy="1520825"/>
          </a:xfrm>
          <a:prstGeom prst="rect">
            <a:avLst/>
          </a:prstGeom>
          <a:noFill/>
        </p:spPr>
        <p:txBody>
          <a:bodyPr wrap="square" rtlCol="0">
            <a:noAutofit/>
          </a:bodyPr>
          <a:p>
            <a:pPr algn="l"/>
            <a:r>
              <a:rPr lang="en-IN" altLang="en-US" dirty="0">
                <a:effectLst>
                  <a:outerShdw blurRad="38100" dist="38100" dir="2700000" algn="tl">
                    <a:srgbClr val="000000">
                      <a:alpha val="43137"/>
                    </a:srgbClr>
                  </a:outerShdw>
                </a:effectLst>
                <a:sym typeface="+mn-ea"/>
              </a:rPr>
              <a:t>By: PRIYANKA</a:t>
            </a:r>
            <a:r>
              <a:rPr lang="en-US" altLang="en-IN" dirty="0">
                <a:effectLst>
                  <a:outerShdw blurRad="38100" dist="38100" dir="2700000" algn="tl">
                    <a:srgbClr val="000000">
                      <a:alpha val="43137"/>
                    </a:srgbClr>
                  </a:outerShdw>
                </a:effectLst>
                <a:sym typeface="+mn-ea"/>
              </a:rPr>
              <a:t> D </a:t>
            </a:r>
            <a:r>
              <a:rPr lang="en-IN" altLang="en-US" dirty="0">
                <a:effectLst>
                  <a:outerShdw blurRad="38100" dist="38100" dir="2700000" algn="tl">
                    <a:srgbClr val="000000">
                      <a:alpha val="43137"/>
                    </a:srgbClr>
                  </a:outerShdw>
                </a:effectLst>
                <a:sym typeface="+mn-ea"/>
              </a:rPr>
              <a:t>[Regno:211422104361]</a:t>
            </a:r>
            <a:endParaRPr lang="en-IN" altLang="en-US" dirty="0">
              <a:solidFill>
                <a:schemeClr val="tx1"/>
              </a:solidFill>
              <a:effectLst>
                <a:outerShdw blurRad="38100" dist="38100" dir="2700000" algn="tl">
                  <a:srgbClr val="000000">
                    <a:alpha val="43137"/>
                  </a:srgbClr>
                </a:outerShdw>
              </a:effectLst>
            </a:endParaRPr>
          </a:p>
          <a:p>
            <a:pPr algn="l"/>
            <a:r>
              <a:rPr lang="en-IN" altLang="en-US" dirty="0">
                <a:effectLst>
                  <a:outerShdw blurRad="38100" dist="38100" dir="2700000" algn="tl">
                    <a:srgbClr val="000000">
                      <a:alpha val="43137"/>
                    </a:srgbClr>
                  </a:outerShdw>
                </a:effectLst>
                <a:sym typeface="+mn-ea"/>
              </a:rPr>
              <a:t>      SATHVIKA M</a:t>
            </a:r>
            <a:r>
              <a:rPr lang="en-US" altLang="en-IN" dirty="0">
                <a:effectLst>
                  <a:outerShdw blurRad="38100" dist="38100" dir="2700000" algn="tl">
                    <a:srgbClr val="000000">
                      <a:alpha val="43137"/>
                    </a:srgbClr>
                  </a:outerShdw>
                </a:effectLst>
                <a:sym typeface="+mn-ea"/>
              </a:rPr>
              <a:t> </a:t>
            </a:r>
            <a:r>
              <a:rPr lang="en-IN" altLang="en-US" dirty="0">
                <a:effectLst>
                  <a:outerShdw blurRad="38100" dist="38100" dir="2700000" algn="tl">
                    <a:srgbClr val="000000">
                      <a:alpha val="43137"/>
                    </a:srgbClr>
                  </a:outerShdw>
                </a:effectLst>
                <a:sym typeface="+mn-ea"/>
              </a:rPr>
              <a:t>[Reg no:211</a:t>
            </a:r>
            <a:r>
              <a:rPr lang="en-US" altLang="en-IN" dirty="0">
                <a:effectLst>
                  <a:outerShdw blurRad="38100" dist="38100" dir="2700000" algn="tl">
                    <a:srgbClr val="000000">
                      <a:alpha val="43137"/>
                    </a:srgbClr>
                  </a:outerShdw>
                </a:effectLst>
                <a:sym typeface="+mn-ea"/>
              </a:rPr>
              <a:t>4</a:t>
            </a:r>
            <a:r>
              <a:rPr lang="en-IN" altLang="en-US" dirty="0">
                <a:effectLst>
                  <a:outerShdw blurRad="38100" dist="38100" dir="2700000" algn="tl">
                    <a:srgbClr val="000000">
                      <a:alpha val="43137"/>
                    </a:srgbClr>
                  </a:outerShdw>
                </a:effectLst>
                <a:sym typeface="+mn-ea"/>
              </a:rPr>
              <a:t>22104446]</a:t>
            </a:r>
            <a:endParaRPr lang="en-IN" altLang="en-US" dirty="0">
              <a:effectLst>
                <a:outerShdw blurRad="38100" dist="38100" dir="2700000" algn="tl">
                  <a:srgbClr val="000000">
                    <a:alpha val="43137"/>
                  </a:srgbClr>
                </a:outerShdw>
              </a:effectLst>
              <a:sym typeface="+mn-ea"/>
            </a:endParaRPr>
          </a:p>
          <a:p>
            <a:pPr algn="l"/>
            <a:r>
              <a:rPr lang="en-IN" altLang="en-US" dirty="0">
                <a:effectLst>
                  <a:outerShdw blurRad="38100" dist="38100" dir="2700000" algn="tl">
                    <a:srgbClr val="000000">
                      <a:alpha val="43137"/>
                    </a:srgbClr>
                  </a:outerShdw>
                </a:effectLst>
                <a:sym typeface="+mn-ea"/>
              </a:rPr>
              <a:t>  </a:t>
            </a:r>
            <a:r>
              <a:rPr lang="en-US" altLang="en-IN" dirty="0">
                <a:effectLst>
                  <a:outerShdw blurRad="38100" dist="38100" dir="2700000" algn="tl">
                    <a:srgbClr val="000000">
                      <a:alpha val="43137"/>
                    </a:srgbClr>
                  </a:outerShdw>
                </a:effectLst>
                <a:sym typeface="+mn-ea"/>
              </a:rPr>
              <a:t>                       </a:t>
            </a:r>
            <a:r>
              <a:rPr lang="en-IN" altLang="en-US" dirty="0">
                <a:effectLst>
                  <a:outerShdw blurRad="38100" dist="38100" dir="2700000" algn="tl">
                    <a:srgbClr val="000000">
                      <a:alpha val="43137"/>
                    </a:srgbClr>
                  </a:outerShdw>
                </a:effectLst>
                <a:sym typeface="+mn-ea"/>
              </a:rPr>
              <a:t>III CSE</a:t>
            </a:r>
            <a:r>
              <a:rPr lang="en-US" altLang="en-IN" dirty="0">
                <a:effectLst>
                  <a:outerShdw blurRad="38100" dist="38100" dir="2700000" algn="tl">
                    <a:srgbClr val="000000">
                      <a:alpha val="43137"/>
                    </a:srgbClr>
                  </a:outerShdw>
                </a:effectLst>
                <a:sym typeface="+mn-ea"/>
              </a:rPr>
              <a:t>-</a:t>
            </a:r>
            <a:r>
              <a:rPr lang="en-IN" altLang="en-US" dirty="0">
                <a:effectLst>
                  <a:outerShdw blurRad="38100" dist="38100" dir="2700000" algn="tl">
                    <a:srgbClr val="000000">
                      <a:alpha val="43137"/>
                    </a:srgbClr>
                  </a:outerShdw>
                </a:effectLst>
                <a:sym typeface="+mn-ea"/>
              </a:rPr>
              <a:t> C</a:t>
            </a:r>
            <a:endParaRPr lang="en-IN" altLang="en-US" dirty="0">
              <a:effectLst>
                <a:outerShdw blurRad="38100" dist="38100" dir="2700000" algn="tl">
                  <a:srgbClr val="000000">
                    <a:alpha val="43137"/>
                  </a:srgbClr>
                </a:outerShdw>
              </a:effectLst>
              <a:sym typeface="+mn-ea"/>
            </a:endParaRPr>
          </a:p>
          <a:p>
            <a:pPr algn="l"/>
            <a:endParaRPr lang="en-IN" altLang="en-US" dirty="0">
              <a:effectLst>
                <a:outerShdw blurRad="38100" dist="38100" dir="2700000" algn="tl">
                  <a:srgbClr val="000000">
                    <a:alpha val="43137"/>
                  </a:srgbClr>
                </a:outerShdw>
              </a:effectLst>
            </a:endParaRPr>
          </a:p>
          <a:p>
            <a:pPr algn="l"/>
            <a:r>
              <a:rPr lang="en-IN" altLang="en-US" dirty="0">
                <a:effectLst>
                  <a:outerShdw blurRad="38100" dist="38100" dir="2700000" algn="tl">
                    <a:srgbClr val="000000">
                      <a:alpha val="43137"/>
                    </a:srgbClr>
                  </a:outerShdw>
                </a:effectLst>
                <a:sym typeface="+mn-ea"/>
              </a:rPr>
              <a:t>       </a:t>
            </a:r>
            <a:endParaRPr lang="en-US">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49" y="274638"/>
            <a:ext cx="11293151" cy="602440"/>
          </a:xfrm>
        </p:spPr>
        <p:txBody>
          <a:bodyPr/>
          <a:lstStyle/>
          <a:p>
            <a:pPr algn="l"/>
            <a:r>
              <a:rPr lang="en-US" sz="2800" b="1" u="sng" dirty="0">
                <a:effectLst>
                  <a:outerShdw blurRad="38100" dist="38100" dir="2700000" algn="tl">
                    <a:srgbClr val="000000">
                      <a:alpha val="43137"/>
                    </a:srgbClr>
                  </a:outerShdw>
                </a:effectLst>
                <a:latin typeface="Times New Roman" panose="02020603050405020304" charset="0"/>
                <a:cs typeface="Times New Roman" panose="02020603050405020304" charset="0"/>
              </a:rPr>
              <a:t>ACTIVITY DIAGRAM:</a:t>
            </a:r>
            <a:endParaRPr lang="en-US" sz="2800" b="1" u="sng"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6159500" y="1113790"/>
            <a:ext cx="5181600" cy="5342890"/>
          </a:xfrm>
        </p:spPr>
        <p:txBody>
          <a:bodyPr>
            <a:normAutofit fontScale="80000"/>
          </a:bodyPr>
          <a:lstStyle/>
          <a:p>
            <a:pPr algn="just">
              <a:lnSpc>
                <a:spcPct val="150000"/>
              </a:lnSpc>
              <a:buFont typeface="Wingdings" panose="05000000000000000000" charset="0"/>
              <a:buChar char="Ø"/>
            </a:pPr>
            <a:r>
              <a:rPr lang="en-US" sz="2665" dirty="0">
                <a:effectLst>
                  <a:outerShdw blurRad="38100" dist="38100" dir="2700000" algn="tl">
                    <a:srgbClr val="000000">
                      <a:alpha val="43137"/>
                    </a:srgbClr>
                  </a:outerShdw>
                </a:effectLst>
                <a:latin typeface="Times New Roman" panose="02020603050405020304" charset="0"/>
                <a:cs typeface="Times New Roman" panose="02020603050405020304" charset="0"/>
              </a:rPr>
              <a:t>An activity diagram for an automobile manufacturing website maps out the workflow  of  processes   and   tasks, showing  how activities are executed and decisions are made.</a:t>
            </a:r>
            <a:endParaRPr lang="en-US" sz="2665"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just">
              <a:lnSpc>
                <a:spcPct val="150000"/>
              </a:lnSpc>
              <a:buFont typeface="Wingdings" panose="05000000000000000000" charset="0"/>
              <a:buNone/>
            </a:pPr>
            <a:endParaRPr lang="en-US" sz="2665"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665" dirty="0">
                <a:effectLst>
                  <a:outerShdw blurRad="38100" dist="38100" dir="2700000" algn="tl">
                    <a:srgbClr val="000000">
                      <a:alpha val="43137"/>
                    </a:srgbClr>
                  </a:outerShdw>
                </a:effectLst>
                <a:latin typeface="Times New Roman" panose="02020603050405020304" charset="0"/>
                <a:cs typeface="Times New Roman" panose="02020603050405020304" charset="0"/>
              </a:rPr>
              <a:t> It   highlights  the  sequence   and branching of actions, ensuring that complex    processes   are   clearly understood and managed effectively.</a:t>
            </a:r>
            <a:endParaRPr lang="en-US" sz="2665"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3" name="Content Placeholder 2"/>
          <p:cNvPicPr>
            <a:picLocks noGrp="1" noChangeAspect="1"/>
          </p:cNvPicPr>
          <p:nvPr>
            <p:ph sz="half" idx="1"/>
          </p:nvPr>
        </p:nvPicPr>
        <p:blipFill>
          <a:blip r:embed="rId1"/>
          <a:stretch>
            <a:fillRect/>
          </a:stretch>
        </p:blipFill>
        <p:spPr>
          <a:xfrm>
            <a:off x="354563" y="1101012"/>
            <a:ext cx="5470218" cy="5482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02" y="391887"/>
            <a:ext cx="10515600" cy="494521"/>
          </a:xfrm>
        </p:spPr>
        <p:txBody>
          <a:bodyPr>
            <a:normAutofit/>
          </a:bodyPr>
          <a:lstStyle/>
          <a:p>
            <a:r>
              <a:rPr lang="en-US" sz="2800" b="1" u="sng" dirty="0">
                <a:latin typeface="Times New Roman" panose="02020603050405020304" charset="0"/>
                <a:cs typeface="Times New Roman" panose="02020603050405020304" charset="0"/>
              </a:rPr>
              <a:t>DOMAIN MODEL:</a:t>
            </a:r>
            <a:endParaRPr lang="en-US" sz="2800" b="1" u="sng" dirty="0">
              <a:latin typeface="Times New Roman" panose="02020603050405020304" charset="0"/>
              <a:cs typeface="Times New Roman" panose="02020603050405020304" charset="0"/>
            </a:endParaRPr>
          </a:p>
        </p:txBody>
      </p:sp>
      <p:pic>
        <p:nvPicPr>
          <p:cNvPr id="5" name="Content Placeholder 4"/>
          <p:cNvPicPr>
            <a:picLocks noGrp="1" noChangeAspect="1"/>
          </p:cNvPicPr>
          <p:nvPr>
            <p:ph sz="half" idx="1"/>
          </p:nvPr>
        </p:nvPicPr>
        <p:blipFill>
          <a:blip r:embed="rId1"/>
          <a:stretch>
            <a:fillRect/>
          </a:stretch>
        </p:blipFill>
        <p:spPr>
          <a:xfrm>
            <a:off x="335902" y="1156996"/>
            <a:ext cx="6186196" cy="5439747"/>
          </a:xfrm>
          <a:prstGeom prst="rect">
            <a:avLst/>
          </a:prstGeom>
        </p:spPr>
      </p:pic>
      <p:sp>
        <p:nvSpPr>
          <p:cNvPr id="4" name="Content Placeholder 3"/>
          <p:cNvSpPr>
            <a:spLocks noGrp="1"/>
          </p:cNvSpPr>
          <p:nvPr>
            <p:ph sz="half" idx="2"/>
          </p:nvPr>
        </p:nvSpPr>
        <p:spPr>
          <a:xfrm>
            <a:off x="6951306" y="1156995"/>
            <a:ext cx="4402494" cy="5439747"/>
          </a:xfrm>
        </p:spPr>
        <p:txBody>
          <a:bodyPr>
            <a:normAutofit/>
          </a:bodyPr>
          <a:lstStyle/>
          <a:p>
            <a:pPr algn="just">
              <a:lnSpc>
                <a:spcPct val="123000"/>
              </a:lnSpc>
              <a:buFont typeface="Wingdings" panose="05000000000000000000" charset="0"/>
              <a:buChar char="Ø"/>
            </a:pPr>
            <a:r>
              <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rPr>
              <a:t>This domain model diagram represents the key entities of the website: Product, Customer, Admin, and Inquiry. Customers submit inquiries about products, while admins manage product details. Each inquiry links to a specific product, and admins handle product management.</a:t>
            </a:r>
            <a:endParaRPr lang="en-IN" sz="24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869" y="365126"/>
            <a:ext cx="10905931" cy="549274"/>
          </a:xfrm>
        </p:spPr>
        <p:txBody>
          <a:bodyPr>
            <a:normAutofit/>
          </a:bodyPr>
          <a:lstStyle/>
          <a:p>
            <a:r>
              <a:rPr lang="en-US" sz="2800" b="1" u="sng" dirty="0">
                <a:effectLst>
                  <a:outerShdw blurRad="38100" dist="38100" dir="2700000" algn="tl">
                    <a:srgbClr val="000000">
                      <a:alpha val="43137"/>
                    </a:srgbClr>
                  </a:outerShdw>
                </a:effectLst>
                <a:latin typeface="Times New Roman" panose="02020603050405020304" charset="0"/>
                <a:cs typeface="Times New Roman" panose="02020603050405020304" charset="0"/>
              </a:rPr>
              <a:t>STATE DIAGRAM:</a:t>
            </a:r>
            <a:endParaRPr lang="en-IN" sz="2800" b="1" u="sng"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5" name="Content Placeholder 4"/>
          <p:cNvPicPr>
            <a:picLocks noGrp="1" noChangeAspect="1"/>
          </p:cNvPicPr>
          <p:nvPr>
            <p:ph sz="half" idx="1"/>
          </p:nvPr>
        </p:nvPicPr>
        <p:blipFill>
          <a:blip r:embed="rId1"/>
          <a:stretch>
            <a:fillRect/>
          </a:stretch>
        </p:blipFill>
        <p:spPr>
          <a:xfrm>
            <a:off x="195943" y="1035698"/>
            <a:ext cx="5747657" cy="5654351"/>
          </a:xfrm>
          <a:prstGeom prst="rect">
            <a:avLst/>
          </a:prstGeom>
        </p:spPr>
      </p:pic>
      <p:sp>
        <p:nvSpPr>
          <p:cNvPr id="4" name="Content Placeholder 3"/>
          <p:cNvSpPr>
            <a:spLocks noGrp="1"/>
          </p:cNvSpPr>
          <p:nvPr>
            <p:ph sz="half" idx="2"/>
          </p:nvPr>
        </p:nvSpPr>
        <p:spPr>
          <a:xfrm>
            <a:off x="6592570" y="654685"/>
            <a:ext cx="4710430" cy="5521325"/>
          </a:xfrm>
        </p:spPr>
        <p:txBody>
          <a:bodyPr>
            <a:normAutofit fontScale="80000"/>
          </a:bodyPr>
          <a:lstStyle/>
          <a:p>
            <a:pPr algn="just">
              <a:lnSpc>
                <a:spcPct val="150000"/>
              </a:lnSpc>
            </a:pPr>
            <a:r>
              <a:rPr lang="en-US" dirty="0">
                <a:effectLst>
                  <a:outerShdw blurRad="38100" dist="38100" dir="2700000" algn="tl">
                    <a:srgbClr val="000000">
                      <a:alpha val="43137"/>
                    </a:srgbClr>
                  </a:outerShdw>
                </a:effectLst>
                <a:latin typeface="Times New Roman" panose="02020603050405020304" charset="0"/>
                <a:cs typeface="Times New Roman" panose="02020603050405020304" charset="0"/>
              </a:rPr>
              <a:t>This diagram represents the website’s states from browsing products to admin actions like managing inventory and updating content. </a:t>
            </a:r>
            <a:endParaRPr lang="en-US"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algn="just">
              <a:lnSpc>
                <a:spcPct val="150000"/>
              </a:lnSpc>
            </a:pPr>
            <a:r>
              <a:rPr lang="en-US" dirty="0">
                <a:effectLst>
                  <a:outerShdw blurRad="38100" dist="38100" dir="2700000" algn="tl">
                    <a:srgbClr val="000000">
                      <a:alpha val="43137"/>
                    </a:srgbClr>
                  </a:outerShdw>
                </a:effectLst>
                <a:latin typeface="Times New Roman" panose="02020603050405020304" charset="0"/>
                <a:cs typeface="Times New Roman" panose="02020603050405020304" charset="0"/>
              </a:rPr>
              <a:t>Users transition through various actions depending on their role.</a:t>
            </a:r>
            <a:endParaRPr lang="en-US"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87325"/>
            <a:ext cx="10515600" cy="964565"/>
          </a:xfrm>
        </p:spPr>
        <p:txBody>
          <a:bodyPr/>
          <a:p>
            <a:r>
              <a:rPr lang="en-US" sz="2800" b="1" u="sng">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SOFTWARE ENVIRONMENT:</a:t>
            </a:r>
            <a:endParaRPr lang="en-US" sz="2800" b="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952500" y="1341120"/>
            <a:ext cx="10515600" cy="5008245"/>
          </a:xfrm>
        </p:spPr>
        <p:txBody>
          <a:bodyPr>
            <a:normAutofit fontScale="90000"/>
          </a:bodyPr>
          <a:p>
            <a:pPr>
              <a:lnSpc>
                <a:spcPct val="120000"/>
              </a:lnSpc>
              <a:spcAft>
                <a:spcPts val="0"/>
              </a:spcAft>
              <a:buFont typeface="Wingdings" panose="05000000000000000000" charset="0"/>
              <a:buChar char="Ø"/>
            </a:pPr>
            <a:r>
              <a:rPr lang="en-US">
                <a:effectLst>
                  <a:outerShdw blurRad="38100" dist="38100" dir="2700000" algn="tl">
                    <a:srgbClr val="000000">
                      <a:alpha val="43137"/>
                    </a:srgbClr>
                  </a:outerShdw>
                </a:effectLst>
                <a:latin typeface="Times New Roman" panose="02020603050405020304" charset="0"/>
                <a:cs typeface="Times New Roman" panose="02020603050405020304" charset="0"/>
              </a:rPr>
              <a:t>Operating System</a:t>
            </a:r>
            <a:r>
              <a:rPr lang="en-US">
                <a:latin typeface="Times New Roman" panose="02020603050405020304" charset="0"/>
                <a:cs typeface="Times New Roman" panose="02020603050405020304" charset="0"/>
              </a:rPr>
              <a:t>: Developed on Windows OS for reliability.</a:t>
            </a:r>
            <a:endParaRPr lang="en-US">
              <a:latin typeface="Times New Roman" panose="02020603050405020304" charset="0"/>
              <a:cs typeface="Times New Roman" panose="02020603050405020304" charset="0"/>
            </a:endParaRPr>
          </a:p>
          <a:p>
            <a:pPr>
              <a:lnSpc>
                <a:spcPct val="120000"/>
              </a:lnSpc>
              <a:spcAft>
                <a:spcPts val="0"/>
              </a:spcAft>
              <a:buFont typeface="Wingdings" panose="05000000000000000000" charset="0"/>
              <a:buChar char="Ø"/>
            </a:pPr>
            <a:r>
              <a:rPr lang="en-US">
                <a:effectLst>
                  <a:outerShdw blurRad="38100" dist="38100" dir="2700000" algn="tl">
                    <a:srgbClr val="000000">
                      <a:alpha val="43137"/>
                    </a:srgbClr>
                  </a:outerShdw>
                </a:effectLst>
                <a:latin typeface="Times New Roman" panose="02020603050405020304" charset="0"/>
                <a:cs typeface="Times New Roman" panose="02020603050405020304" charset="0"/>
              </a:rPr>
              <a:t>Development Environment</a:t>
            </a:r>
            <a:r>
              <a:rPr lang="en-US">
                <a:latin typeface="Times New Roman" panose="02020603050405020304" charset="0"/>
                <a:cs typeface="Times New Roman" panose="02020603050405020304" charset="0"/>
              </a:rPr>
              <a:t>: Utilizes Visual Studio Code for effective coding.</a:t>
            </a:r>
            <a:endParaRPr lang="en-US">
              <a:latin typeface="Times New Roman" panose="02020603050405020304" charset="0"/>
              <a:cs typeface="Times New Roman" panose="02020603050405020304" charset="0"/>
            </a:endParaRPr>
          </a:p>
          <a:p>
            <a:pPr>
              <a:lnSpc>
                <a:spcPct val="120000"/>
              </a:lnSpc>
              <a:spcAft>
                <a:spcPts val="0"/>
              </a:spcAft>
              <a:buFont typeface="Wingdings" panose="05000000000000000000" charset="0"/>
              <a:buChar char="Ø"/>
            </a:pPr>
            <a:r>
              <a:rPr lang="en-US">
                <a:effectLst>
                  <a:outerShdw blurRad="38100" dist="38100" dir="2700000" algn="tl">
                    <a:srgbClr val="000000">
                      <a:alpha val="43137"/>
                    </a:srgbClr>
                  </a:outerShdw>
                </a:effectLst>
                <a:latin typeface="Times New Roman" panose="02020603050405020304" charset="0"/>
                <a:cs typeface="Times New Roman" panose="02020603050405020304" charset="0"/>
              </a:rPr>
              <a:t>Programming Languages</a:t>
            </a:r>
            <a:r>
              <a:rPr lang="en-US">
                <a:latin typeface="Times New Roman" panose="02020603050405020304" charset="0"/>
                <a:cs typeface="Times New Roman" panose="02020603050405020304" charset="0"/>
              </a:rPr>
              <a:t>: Core technologies include HTML, CSS, and JavaScript for front-end development.</a:t>
            </a:r>
            <a:endParaRPr lang="en-US">
              <a:latin typeface="Times New Roman" panose="02020603050405020304" charset="0"/>
              <a:cs typeface="Times New Roman" panose="02020603050405020304" charset="0"/>
            </a:endParaRPr>
          </a:p>
          <a:p>
            <a:pPr>
              <a:lnSpc>
                <a:spcPct val="120000"/>
              </a:lnSpc>
              <a:spcAft>
                <a:spcPts val="0"/>
              </a:spcAft>
              <a:buFont typeface="Wingdings" panose="05000000000000000000" charset="0"/>
              <a:buChar char="Ø"/>
            </a:pPr>
            <a:r>
              <a:rPr lang="en-US">
                <a:effectLst>
                  <a:outerShdw blurRad="38100" dist="38100" dir="2700000" algn="tl">
                    <a:srgbClr val="000000">
                      <a:alpha val="43137"/>
                    </a:srgbClr>
                  </a:outerShdw>
                </a:effectLst>
                <a:latin typeface="Times New Roman" panose="02020603050405020304" charset="0"/>
                <a:cs typeface="Times New Roman" panose="02020603050405020304" charset="0"/>
              </a:rPr>
              <a:t>Backend Service</a:t>
            </a:r>
            <a:r>
              <a:rPr lang="en-US">
                <a:latin typeface="Times New Roman" panose="02020603050405020304" charset="0"/>
                <a:cs typeface="Times New Roman" panose="02020603050405020304" charset="0"/>
              </a:rPr>
              <a:t>: Form handling is managed by Web3Forms, allowing secure inquiry processing without a traditional backend.</a:t>
            </a:r>
            <a:endParaRPr lang="en-US">
              <a:latin typeface="Times New Roman" panose="02020603050405020304" charset="0"/>
              <a:cs typeface="Times New Roman" panose="02020603050405020304" charset="0"/>
            </a:endParaRPr>
          </a:p>
          <a:p>
            <a:pPr>
              <a:lnSpc>
                <a:spcPct val="120000"/>
              </a:lnSpc>
              <a:spcAft>
                <a:spcPts val="0"/>
              </a:spcAft>
              <a:buFont typeface="Wingdings" panose="05000000000000000000" charset="0"/>
              <a:buChar char="Ø"/>
            </a:pPr>
            <a:r>
              <a:rPr lang="en-US">
                <a:effectLst>
                  <a:outerShdw blurRad="38100" dist="38100" dir="2700000" algn="tl">
                    <a:srgbClr val="000000">
                      <a:alpha val="43137"/>
                    </a:srgbClr>
                  </a:outerShdw>
                </a:effectLst>
                <a:latin typeface="Times New Roman" panose="02020603050405020304" charset="0"/>
                <a:cs typeface="Times New Roman" panose="02020603050405020304" charset="0"/>
              </a:rPr>
              <a:t>Email Configuration</a:t>
            </a:r>
            <a:r>
              <a:rPr lang="en-US">
                <a:latin typeface="Times New Roman" panose="02020603050405020304" charset="0"/>
                <a:cs typeface="Times New Roman" panose="02020603050405020304" charset="0"/>
              </a:rPr>
              <a:t>: Automated email notifications.</a:t>
            </a:r>
            <a:endParaRPr lang="en-US">
              <a:latin typeface="Times New Roman" panose="02020603050405020304" charset="0"/>
              <a:cs typeface="Times New Roman" panose="02020603050405020304" charset="0"/>
            </a:endParaRPr>
          </a:p>
          <a:p>
            <a:pPr marL="0" indent="0">
              <a:lnSpc>
                <a:spcPct val="120000"/>
              </a:lnSpc>
              <a:spcAft>
                <a:spcPts val="0"/>
              </a:spcAft>
              <a:buFont typeface="Wingdings" panose="05000000000000000000" charset="0"/>
              <a:buNone/>
            </a:pP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5500" y="200025"/>
            <a:ext cx="10515600" cy="854710"/>
          </a:xfrm>
        </p:spPr>
        <p:txBody>
          <a:bodyPr/>
          <a:p>
            <a:r>
              <a:rPr lang="en-US" sz="3000" b="1" u="sng">
                <a:effectLst>
                  <a:outerShdw blurRad="38100" dist="38100" dir="2700000" algn="tl">
                    <a:srgbClr val="000000">
                      <a:alpha val="43137"/>
                    </a:srgbClr>
                  </a:outerShdw>
                </a:effectLst>
              </a:rPr>
              <a:t>MODULE DESIGN SPECIFICATION:</a:t>
            </a:r>
            <a:endParaRPr lang="en-US" sz="3000" b="1" u="sng">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838200" y="1069340"/>
            <a:ext cx="10515600" cy="5480050"/>
          </a:xfrm>
        </p:spPr>
        <p:txBody>
          <a:bodyPr>
            <a:noAutofit/>
          </a:bodyPr>
          <a:p>
            <a:pPr algn="l">
              <a:lnSpc>
                <a:spcPct val="130000"/>
              </a:lnSpc>
              <a:spcAft>
                <a:spcPts val="0"/>
              </a:spcAft>
              <a:buFont typeface="Wingdings" panose="05000000000000000000" charset="0"/>
              <a:buChar char="Ø"/>
            </a:pPr>
            <a:r>
              <a:rPr 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Home Module</a:t>
            </a:r>
            <a:r>
              <a:rPr lang="en-US" sz="2400">
                <a:latin typeface="Times New Roman" panose="02020603050405020304" charset="0"/>
                <a:cs typeface="Times New Roman" panose="02020603050405020304" charset="0"/>
              </a:rPr>
              <a:t>: Provides an overview of the company, featuring the logo and easy navigation, and highlights products.</a:t>
            </a:r>
            <a:endParaRPr lang="en-US" sz="2400">
              <a:latin typeface="Times New Roman" panose="02020603050405020304" charset="0"/>
              <a:cs typeface="Times New Roman" panose="02020603050405020304" charset="0"/>
            </a:endParaRPr>
          </a:p>
          <a:p>
            <a:pPr algn="l">
              <a:lnSpc>
                <a:spcPct val="130000"/>
              </a:lnSpc>
              <a:spcAft>
                <a:spcPts val="0"/>
              </a:spcAft>
              <a:buFont typeface="Wingdings" panose="05000000000000000000" charset="0"/>
              <a:buChar char="Ø"/>
            </a:pPr>
            <a:r>
              <a:rPr 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Products Module</a:t>
            </a:r>
            <a:r>
              <a:rPr lang="en-US" sz="2400">
                <a:latin typeface="Times New Roman" panose="02020603050405020304" charset="0"/>
                <a:cs typeface="Times New Roman" panose="02020603050405020304" charset="0"/>
              </a:rPr>
              <a:t>: Displays a categorized showcase of sealing products with specifications and images for easy browsing.</a:t>
            </a:r>
            <a:endParaRPr lang="en-US" sz="2400">
              <a:latin typeface="Times New Roman" panose="02020603050405020304" charset="0"/>
              <a:cs typeface="Times New Roman" panose="02020603050405020304" charset="0"/>
            </a:endParaRPr>
          </a:p>
          <a:p>
            <a:pPr algn="l">
              <a:lnSpc>
                <a:spcPct val="130000"/>
              </a:lnSpc>
              <a:spcAft>
                <a:spcPts val="0"/>
              </a:spcAft>
              <a:buFont typeface="Wingdings" panose="05000000000000000000" charset="0"/>
              <a:buChar char="Ø"/>
            </a:pPr>
            <a:r>
              <a:rPr 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About Us Module</a:t>
            </a:r>
            <a:r>
              <a:rPr lang="en-US" sz="2400">
                <a:latin typeface="Times New Roman" panose="02020603050405020304" charset="0"/>
                <a:cs typeface="Times New Roman" panose="02020603050405020304" charset="0"/>
              </a:rPr>
              <a:t>: Shares company details, including its mission and infrastructure.</a:t>
            </a:r>
            <a:endParaRPr lang="en-US" sz="2400">
              <a:latin typeface="Times New Roman" panose="02020603050405020304" charset="0"/>
              <a:cs typeface="Times New Roman" panose="02020603050405020304" charset="0"/>
            </a:endParaRPr>
          </a:p>
          <a:p>
            <a:pPr algn="l">
              <a:lnSpc>
                <a:spcPct val="130000"/>
              </a:lnSpc>
              <a:spcAft>
                <a:spcPts val="0"/>
              </a:spcAft>
              <a:buFont typeface="Wingdings" panose="05000000000000000000" charset="0"/>
              <a:buChar char="Ø"/>
            </a:pPr>
            <a:r>
              <a:rPr 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Certifications Module</a:t>
            </a:r>
            <a:r>
              <a:rPr lang="en-US" sz="2400">
                <a:latin typeface="Times New Roman" panose="02020603050405020304" charset="0"/>
                <a:cs typeface="Times New Roman" panose="02020603050405020304" charset="0"/>
              </a:rPr>
              <a:t>: Highlights the company’s quality standards and certifications, boosting credibility.</a:t>
            </a:r>
            <a:endParaRPr lang="en-US" sz="2400">
              <a:latin typeface="Times New Roman" panose="02020603050405020304" charset="0"/>
              <a:cs typeface="Times New Roman" panose="02020603050405020304" charset="0"/>
            </a:endParaRPr>
          </a:p>
          <a:p>
            <a:pPr algn="l">
              <a:lnSpc>
                <a:spcPct val="130000"/>
              </a:lnSpc>
              <a:spcAft>
                <a:spcPts val="0"/>
              </a:spcAft>
              <a:buFont typeface="Wingdings" panose="05000000000000000000" charset="0"/>
              <a:buChar char="Ø"/>
            </a:pPr>
            <a:r>
              <a:rPr 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Contact Us Module</a:t>
            </a:r>
            <a:r>
              <a:rPr lang="en-US" sz="2400">
                <a:latin typeface="Times New Roman" panose="02020603050405020304" charset="0"/>
                <a:cs typeface="Times New Roman" panose="02020603050405020304" charset="0"/>
              </a:rPr>
              <a:t>: Allows users to submit inquiries through a secure, validated form with email notifications.</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63525"/>
            <a:ext cx="10515600" cy="613410"/>
          </a:xfrm>
        </p:spPr>
        <p:txBody>
          <a:bodyPr>
            <a:normAutofit/>
          </a:bodyPr>
          <a:p>
            <a:r>
              <a:rPr lang="en-US" sz="3110" b="1" u="sng">
                <a:effectLst>
                  <a:outerShdw blurRad="38100" dist="38100" dir="2700000" algn="tl">
                    <a:srgbClr val="000000">
                      <a:alpha val="43137"/>
                    </a:srgbClr>
                  </a:outerShdw>
                </a:effectLst>
                <a:latin typeface="Times New Roman" panose="02020603050405020304" charset="0"/>
                <a:cs typeface="Times New Roman" panose="02020603050405020304" charset="0"/>
              </a:rPr>
              <a:t>FUTURE ENHANCEMENT</a:t>
            </a:r>
            <a:r>
              <a:rPr lang="en-US" sz="3110" u="sng">
                <a:effectLst>
                  <a:outerShdw blurRad="38100" dist="38100" dir="2700000" algn="tl">
                    <a:srgbClr val="000000">
                      <a:alpha val="43137"/>
                    </a:srgbClr>
                  </a:outerShdw>
                </a:effectLst>
                <a:latin typeface="Times New Roman" panose="02020603050405020304" charset="0"/>
                <a:cs typeface="Times New Roman" panose="02020603050405020304" charset="0"/>
              </a:rPr>
              <a:t>:</a:t>
            </a:r>
            <a:endParaRPr lang="en-US" sz="3110"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041400"/>
            <a:ext cx="10515600" cy="5669280"/>
          </a:xfrm>
        </p:spPr>
        <p:txBody>
          <a:bodyPr>
            <a:normAutofit fontScale="90000"/>
          </a:bodyPr>
          <a:p>
            <a:pPr>
              <a:lnSpc>
                <a:spcPct val="117000"/>
              </a:lnSpc>
              <a:spcAft>
                <a:spcPts val="0"/>
              </a:spcAft>
              <a:buFont typeface="Wingdings" panose="05000000000000000000" charset="0"/>
              <a:buChar char="Ø"/>
            </a:pPr>
            <a:r>
              <a:rPr lang="en-US">
                <a:effectLst>
                  <a:outerShdw blurRad="38100" dist="38100" dir="2700000" algn="tl">
                    <a:srgbClr val="000000">
                      <a:alpha val="43137"/>
                    </a:srgbClr>
                  </a:outerShdw>
                </a:effectLst>
                <a:latin typeface="Times New Roman" panose="02020603050405020304" charset="0"/>
                <a:cs typeface="Times New Roman" panose="02020603050405020304" charset="0"/>
              </a:rPr>
              <a:t>AI Chatbots</a:t>
            </a:r>
            <a:r>
              <a:rPr lang="en-US">
                <a:latin typeface="Times New Roman" panose="02020603050405020304" charset="0"/>
                <a:cs typeface="Times New Roman" panose="02020603050405020304" charset="0"/>
              </a:rPr>
              <a:t>: Implement AI-driven chatbots for real-time customer support and to assist with product inquiries.</a:t>
            </a:r>
            <a:endParaRPr lang="en-US">
              <a:latin typeface="Times New Roman" panose="02020603050405020304" charset="0"/>
              <a:cs typeface="Times New Roman" panose="02020603050405020304" charset="0"/>
            </a:endParaRPr>
          </a:p>
          <a:p>
            <a:pPr>
              <a:lnSpc>
                <a:spcPct val="117000"/>
              </a:lnSpc>
              <a:spcAft>
                <a:spcPts val="0"/>
              </a:spcAft>
              <a:buFont typeface="Wingdings" panose="05000000000000000000" charset="0"/>
              <a:buChar char="Ø"/>
            </a:pPr>
            <a:r>
              <a:rPr lang="en-US">
                <a:effectLst>
                  <a:outerShdw blurRad="38100" dist="38100" dir="2700000" algn="tl">
                    <a:srgbClr val="000000">
                      <a:alpha val="43137"/>
                    </a:srgbClr>
                  </a:outerShdw>
                </a:effectLst>
                <a:latin typeface="Times New Roman" panose="02020603050405020304" charset="0"/>
                <a:cs typeface="Times New Roman" panose="02020603050405020304" charset="0"/>
              </a:rPr>
              <a:t>Search Engine Optimization (SEO)</a:t>
            </a:r>
            <a:r>
              <a:rPr lang="en-US">
                <a:latin typeface="Times New Roman" panose="02020603050405020304" charset="0"/>
                <a:cs typeface="Times New Roman" panose="02020603050405020304" charset="0"/>
              </a:rPr>
              <a:t>: Strengthen SEO strategies to boost search engine visibility and attract more organic traffic.</a:t>
            </a:r>
            <a:endParaRPr lang="en-US">
              <a:latin typeface="Times New Roman" panose="02020603050405020304" charset="0"/>
              <a:cs typeface="Times New Roman" panose="02020603050405020304" charset="0"/>
            </a:endParaRPr>
          </a:p>
          <a:p>
            <a:pPr>
              <a:lnSpc>
                <a:spcPct val="117000"/>
              </a:lnSpc>
              <a:spcAft>
                <a:spcPts val="0"/>
              </a:spcAft>
              <a:buFont typeface="Wingdings" panose="05000000000000000000" charset="0"/>
              <a:buChar char="Ø"/>
            </a:pPr>
            <a:r>
              <a:rPr lang="en-US">
                <a:effectLst>
                  <a:outerShdw blurRad="38100" dist="38100" dir="2700000" algn="tl">
                    <a:srgbClr val="000000">
                      <a:alpha val="43137"/>
                    </a:srgbClr>
                  </a:outerShdw>
                </a:effectLst>
                <a:latin typeface="Times New Roman" panose="02020603050405020304" charset="0"/>
                <a:cs typeface="Times New Roman" panose="02020603050405020304" charset="0"/>
              </a:rPr>
              <a:t>E-Commerce Integration</a:t>
            </a:r>
            <a:r>
              <a:rPr lang="en-US">
                <a:latin typeface="Times New Roman" panose="02020603050405020304" charset="0"/>
                <a:cs typeface="Times New Roman" panose="02020603050405020304" charset="0"/>
              </a:rPr>
              <a:t>: Add features for direct online transactions, enabling customers to buy products directly.</a:t>
            </a:r>
            <a:endParaRPr lang="en-US">
              <a:latin typeface="Times New Roman" panose="02020603050405020304" charset="0"/>
              <a:cs typeface="Times New Roman" panose="02020603050405020304" charset="0"/>
            </a:endParaRPr>
          </a:p>
          <a:p>
            <a:pPr>
              <a:lnSpc>
                <a:spcPct val="117000"/>
              </a:lnSpc>
              <a:spcAft>
                <a:spcPts val="0"/>
              </a:spcAft>
              <a:buFont typeface="Wingdings" panose="05000000000000000000" charset="0"/>
              <a:buChar char="Ø"/>
            </a:pPr>
            <a:r>
              <a:rPr lang="en-US">
                <a:effectLst>
                  <a:outerShdw blurRad="38100" dist="38100" dir="2700000" algn="tl">
                    <a:srgbClr val="000000">
                      <a:alpha val="43137"/>
                    </a:srgbClr>
                  </a:outerShdw>
                </a:effectLst>
                <a:latin typeface="Times New Roman" panose="02020603050405020304" charset="0"/>
                <a:cs typeface="Times New Roman" panose="02020603050405020304" charset="0"/>
              </a:rPr>
              <a:t>Mobile Optimization</a:t>
            </a:r>
            <a:r>
              <a:rPr lang="en-US">
                <a:latin typeface="Times New Roman" panose="02020603050405020304" charset="0"/>
                <a:cs typeface="Times New Roman" panose="02020603050405020304" charset="0"/>
              </a:rPr>
              <a:t>: Further optimize mobile responsiveness for a seamless experience across devices.</a:t>
            </a:r>
            <a:endParaRPr lang="en-US">
              <a:latin typeface="Times New Roman" panose="02020603050405020304" charset="0"/>
              <a:cs typeface="Times New Roman" panose="02020603050405020304" charset="0"/>
            </a:endParaRPr>
          </a:p>
          <a:p>
            <a:pPr>
              <a:lnSpc>
                <a:spcPct val="117000"/>
              </a:lnSpc>
              <a:spcAft>
                <a:spcPts val="0"/>
              </a:spcAft>
              <a:buFont typeface="Wingdings" panose="05000000000000000000" charset="0"/>
              <a:buChar char="Ø"/>
            </a:pPr>
            <a:r>
              <a:rPr lang="en-US">
                <a:effectLst>
                  <a:outerShdw blurRad="38100" dist="38100" dir="2700000" algn="tl">
                    <a:srgbClr val="000000">
                      <a:alpha val="43137"/>
                    </a:srgbClr>
                  </a:outerShdw>
                </a:effectLst>
                <a:latin typeface="Times New Roman" panose="02020603050405020304" charset="0"/>
                <a:cs typeface="Times New Roman" panose="02020603050405020304" charset="0"/>
              </a:rPr>
              <a:t>Client Portals</a:t>
            </a:r>
            <a:r>
              <a:rPr lang="en-US">
                <a:latin typeface="Times New Roman" panose="02020603050405020304" charset="0"/>
                <a:cs typeface="Times New Roman" panose="02020603050405020304" charset="0"/>
              </a:rPr>
              <a:t>: Introduce personalized client portals for order tracking and exclusive content access</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85510"/>
          </a:xfrm>
        </p:spPr>
        <p:txBody>
          <a:bodyPr/>
          <a:p>
            <a:r>
              <a:rPr lang="en-US" sz="5400">
                <a:ln>
                  <a:solidFill>
                    <a:srgbClr val="ABC0E4"/>
                  </a:solidFill>
                </a:ln>
                <a:effectLst>
                  <a:glow rad="63500">
                    <a:schemeClr val="accent1">
                      <a:satMod val="175000"/>
                      <a:alpha val="40000"/>
                    </a:schemeClr>
                  </a:glow>
                </a:effectLst>
                <a:latin typeface="Bradley Hand ITC" panose="03070402050302030203" charset="0"/>
                <a:cs typeface="Bradley Hand ITC" panose="03070402050302030203" charset="0"/>
              </a:rPr>
              <a:t>                 </a:t>
            </a:r>
            <a:r>
              <a:rPr lang="en-US" sz="5400" b="1">
                <a:solidFill>
                  <a:schemeClr val="tx1"/>
                </a:solidFill>
                <a:effectLst>
                  <a:glow rad="63500">
                    <a:schemeClr val="accent1">
                      <a:satMod val="175000"/>
                      <a:alpha val="40000"/>
                    </a:schemeClr>
                  </a:glow>
                  <a:outerShdw blurRad="38100" dist="38100" dir="2700000" algn="tl">
                    <a:srgbClr val="000000">
                      <a:alpha val="43137"/>
                    </a:srgbClr>
                  </a:outerShdw>
                </a:effectLst>
                <a:latin typeface="Bradley Hand ITC" panose="03070402050302030203" charset="0"/>
                <a:cs typeface="Bradley Hand ITC" panose="03070402050302030203" charset="0"/>
              </a:rPr>
              <a:t>THANK YOU !!</a:t>
            </a:r>
            <a:br>
              <a:rPr lang="en-US" sz="5400" b="1">
                <a:solidFill>
                  <a:schemeClr val="tx1"/>
                </a:solidFill>
                <a:effectLst>
                  <a:glow rad="63500">
                    <a:schemeClr val="accent1">
                      <a:satMod val="175000"/>
                      <a:alpha val="40000"/>
                    </a:schemeClr>
                  </a:glow>
                  <a:outerShdw blurRad="38100" dist="38100" dir="2700000" algn="tl">
                    <a:srgbClr val="000000">
                      <a:alpha val="43137"/>
                    </a:srgbClr>
                  </a:outerShdw>
                </a:effectLst>
                <a:latin typeface="Bradley Hand ITC" panose="03070402050302030203" charset="0"/>
                <a:cs typeface="Bradley Hand ITC" panose="03070402050302030203" charset="0"/>
              </a:rPr>
            </a:br>
            <a:endParaRPr lang="en-US" sz="5400" b="1">
              <a:solidFill>
                <a:schemeClr val="tx1"/>
              </a:solidFill>
              <a:effectLst>
                <a:glow rad="63500">
                  <a:schemeClr val="accent1">
                    <a:satMod val="175000"/>
                    <a:alpha val="40000"/>
                  </a:schemeClr>
                </a:glow>
                <a:outerShdw blurRad="38100" dist="38100" dir="2700000" algn="tl">
                  <a:srgbClr val="000000">
                    <a:alpha val="43137"/>
                  </a:srgbClr>
                </a:outerShdw>
              </a:effectLst>
              <a:latin typeface="Bradley Hand ITC" panose="03070402050302030203" charset="0"/>
              <a:cs typeface="Bradley Hand ITC" panose="03070402050302030203" charset="0"/>
            </a:endParaRPr>
          </a:p>
        </p:txBody>
      </p:sp>
      <p:sp>
        <p:nvSpPr>
          <p:cNvPr id="5" name="Text Box 4"/>
          <p:cNvSpPr txBox="1"/>
          <p:nvPr/>
        </p:nvSpPr>
        <p:spPr>
          <a:xfrm>
            <a:off x="5492115" y="2825115"/>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995" y="427990"/>
            <a:ext cx="11565255" cy="5749290"/>
          </a:xfrm>
        </p:spPr>
        <p:txBody>
          <a:bodyPr>
            <a:normAutofit lnSpcReduction="20000"/>
          </a:bodyPr>
          <a:lstStyle/>
          <a:p>
            <a:pPr marL="0" indent="0">
              <a:lnSpc>
                <a:spcPct val="160000"/>
              </a:lnSpc>
              <a:buNone/>
            </a:pPr>
            <a:r>
              <a:rPr lang="en-US" sz="3200" b="1" u="sng" dirty="0">
                <a:effectLst>
                  <a:outerShdw blurRad="38100" dist="38100" dir="2700000" algn="tl">
                    <a:srgbClr val="000000">
                      <a:alpha val="43137"/>
                    </a:srgbClr>
                  </a:outerShdw>
                </a:effectLst>
                <a:latin typeface="Times New Roman" panose="02020603050405020304" charset="0"/>
                <a:cs typeface="Times New Roman" panose="02020603050405020304" charset="0"/>
              </a:rPr>
              <a:t>ABSTRACT :</a:t>
            </a:r>
            <a:endParaRPr lang="en-US" sz="3200" b="1" u="sng"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nSpc>
                <a:spcPct val="160000"/>
              </a:lnSpc>
              <a:buNone/>
            </a:pPr>
            <a:endParaRPr lang="en-IN"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just">
              <a:lnSpc>
                <a:spcPct val="130000"/>
              </a:lnSpc>
              <a:buNone/>
            </a:pPr>
            <a:r>
              <a:rPr lang="en-IN" dirty="0">
                <a:latin typeface="Times New Roman" panose="02020603050405020304" charset="0"/>
                <a:cs typeface="Times New Roman" panose="02020603050405020304" charset="0"/>
              </a:rPr>
              <a:t>This project will create a responsive website for A</a:t>
            </a:r>
            <a:r>
              <a:rPr lang="en-US" altLang="en-IN" dirty="0">
                <a:latin typeface="Times New Roman" panose="02020603050405020304" charset="0"/>
                <a:cs typeface="Times New Roman" panose="02020603050405020304" charset="0"/>
              </a:rPr>
              <a:t>utomotive sector</a:t>
            </a:r>
            <a:r>
              <a:rPr lang="en-IN" dirty="0">
                <a:latin typeface="Times New Roman" panose="02020603050405020304" charset="0"/>
                <a:cs typeface="Times New Roman" panose="02020603050405020304" charset="0"/>
              </a:rPr>
              <a:t>, a leader in polymer-based sealing products for the automotive sector. The site will showcase products with detailed descriptions and images to engage users and include an "About Us" section to foster trust. Features like contact forms will enhance customer interaction. The website will prioritize fast loading, mobile responsiveness, and strong security</a:t>
            </a:r>
            <a:r>
              <a:rPr lang="en-US" altLang="en-IN" dirty="0">
                <a:latin typeface="Times New Roman" panose="02020603050405020304" charset="0"/>
                <a:cs typeface="Times New Roman" panose="02020603050405020304" charset="0"/>
              </a:rPr>
              <a:t>,</a:t>
            </a:r>
            <a:r>
              <a:rPr lang="en-IN" dirty="0">
                <a:latin typeface="Times New Roman" panose="02020603050405020304" charset="0"/>
                <a:cs typeface="Times New Roman" panose="02020603050405020304" charset="0"/>
              </a:rPr>
              <a:t> ensuring scalability for future growth.</a:t>
            </a:r>
            <a:endParaRPr lang="en-IN" dirty="0">
              <a:latin typeface="Times New Roman" panose="02020603050405020304" charset="0"/>
              <a:cs typeface="Times New Roman" panose="02020603050405020304" charset="0"/>
            </a:endParaRPr>
          </a:p>
        </p:txBody>
      </p:sp>
      <p:sp>
        <p:nvSpPr>
          <p:cNvPr id="4" name="Rectangle 3"/>
          <p:cNvSpPr/>
          <p:nvPr/>
        </p:nvSpPr>
        <p:spPr>
          <a:xfrm>
            <a:off x="234891" y="201335"/>
            <a:ext cx="11778144" cy="64427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320" y="294005"/>
            <a:ext cx="10952480" cy="5883275"/>
          </a:xfrm>
        </p:spPr>
        <p:txBody>
          <a:bodyPr>
            <a:normAutofit/>
          </a:bodyPr>
          <a:lstStyle/>
          <a:p>
            <a:pPr marL="0" indent="0">
              <a:buNone/>
            </a:pPr>
            <a:endParaRPr lang="en-US" u="sng" dirty="0"/>
          </a:p>
          <a:p>
            <a:pPr marL="0" indent="0">
              <a:buNone/>
            </a:pPr>
            <a:endParaRPr lang="en-US" u="sng" dirty="0"/>
          </a:p>
          <a:p>
            <a:pPr marL="0" indent="0" algn="l">
              <a:buNone/>
            </a:pPr>
            <a:endParaRPr lang="en-IN" dirty="0">
              <a:latin typeface="Times New Roman" panose="02020603050405020304" charset="0"/>
              <a:cs typeface="Times New Roman" panose="02020603050405020304" charset="0"/>
            </a:endParaRPr>
          </a:p>
          <a:p>
            <a:pPr marL="0" indent="0" algn="l">
              <a:buNone/>
            </a:pPr>
            <a:endParaRPr lang="en-IN" dirty="0">
              <a:latin typeface="Times New Roman" panose="02020603050405020304" charset="0"/>
              <a:cs typeface="Times New Roman" panose="02020603050405020304" charset="0"/>
            </a:endParaRPr>
          </a:p>
        </p:txBody>
      </p:sp>
      <p:sp>
        <p:nvSpPr>
          <p:cNvPr id="4" name="Rectangle 3"/>
          <p:cNvSpPr/>
          <p:nvPr/>
        </p:nvSpPr>
        <p:spPr>
          <a:xfrm>
            <a:off x="234891" y="201335"/>
            <a:ext cx="11778144" cy="64427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Box 4"/>
          <p:cNvSpPr txBox="1"/>
          <p:nvPr/>
        </p:nvSpPr>
        <p:spPr>
          <a:xfrm>
            <a:off x="519430" y="581660"/>
            <a:ext cx="11065510" cy="5882005"/>
          </a:xfrm>
          <a:prstGeom prst="rect">
            <a:avLst/>
          </a:prstGeom>
          <a:noFill/>
        </p:spPr>
        <p:txBody>
          <a:bodyPr wrap="square" rtlCol="0">
            <a:noAutofit/>
          </a:bodyPr>
          <a:lstStyle/>
          <a:p>
            <a:r>
              <a:rPr lang="en-IN" altLang="en-US" sz="3600" b="1" u="sng" dirty="0">
                <a:effectLst>
                  <a:outerShdw blurRad="38100" dist="38100" dir="2700000" algn="tl">
                    <a:srgbClr val="000000">
                      <a:alpha val="43137"/>
                    </a:srgbClr>
                  </a:outerShdw>
                </a:effectLst>
                <a:latin typeface="Times New Roman" panose="02020603050405020304" charset="0"/>
                <a:cs typeface="Times New Roman" panose="02020603050405020304" charset="0"/>
              </a:rPr>
              <a:t>ASP SEALING PRODUCTS LTD</a:t>
            </a:r>
            <a:endParaRPr lang="en-IN" altLang="en-US" sz="3600" b="1" u="sng"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en-IN" altLang="en-US" sz="3200" dirty="0">
                <a:latin typeface="Times New Roman" panose="02020603050405020304" charset="0"/>
                <a:cs typeface="Times New Roman" panose="02020603050405020304" charset="0"/>
              </a:rPr>
              <a:t>ASP </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Sealing </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Products </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Ltd, </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part </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of </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the</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 ASP </a:t>
            </a:r>
            <a:endParaRPr lang="en-IN" altLang="en-US" sz="3200" dirty="0">
              <a:latin typeface="Times New Roman" panose="02020603050405020304" charset="0"/>
              <a:cs typeface="Times New Roman" panose="02020603050405020304" charset="0"/>
            </a:endParaRPr>
          </a:p>
          <a:p>
            <a:pPr algn="just">
              <a:lnSpc>
                <a:spcPct val="120000"/>
              </a:lnSpc>
            </a:pPr>
            <a:r>
              <a:rPr lang="en-IN" altLang="en-US" sz="3200" dirty="0">
                <a:latin typeface="Times New Roman" panose="02020603050405020304" charset="0"/>
                <a:cs typeface="Times New Roman" panose="02020603050405020304" charset="0"/>
              </a:rPr>
              <a:t>Group</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 since</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 1989, </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makes </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EPDM</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 rubber </a:t>
            </a:r>
            <a:endParaRPr lang="en-IN" altLang="en-US" sz="3200" dirty="0">
              <a:latin typeface="Times New Roman" panose="02020603050405020304" charset="0"/>
              <a:cs typeface="Times New Roman" panose="02020603050405020304" charset="0"/>
            </a:endParaRPr>
          </a:p>
          <a:p>
            <a:pPr algn="just">
              <a:lnSpc>
                <a:spcPct val="120000"/>
              </a:lnSpc>
            </a:pPr>
            <a:r>
              <a:rPr lang="en-IN" altLang="en-US" sz="3200" dirty="0">
                <a:latin typeface="Times New Roman" panose="02020603050405020304" charset="0"/>
                <a:cs typeface="Times New Roman" panose="02020603050405020304" charset="0"/>
              </a:rPr>
              <a:t>weatherstrips </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and </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other </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sealing </a:t>
            </a:r>
            <a:r>
              <a:rPr lang="en-US" altLang="en-IN" sz="3200" dirty="0">
                <a:latin typeface="Times New Roman" panose="02020603050405020304" charset="0"/>
                <a:cs typeface="Times New Roman" panose="02020603050405020304" charset="0"/>
              </a:rPr>
              <a:t> </a:t>
            </a:r>
            <a:r>
              <a:rPr lang="en-IN" altLang="en-US" sz="3200" dirty="0">
                <a:latin typeface="Times New Roman" panose="02020603050405020304" charset="0"/>
                <a:cs typeface="Times New Roman" panose="02020603050405020304" charset="0"/>
              </a:rPr>
              <a:t>products.</a:t>
            </a:r>
            <a:endParaRPr lang="en-IN" altLang="en-US" sz="3200" dirty="0">
              <a:latin typeface="Times New Roman" panose="02020603050405020304" charset="0"/>
              <a:cs typeface="Times New Roman" panose="02020603050405020304" charset="0"/>
            </a:endParaRPr>
          </a:p>
          <a:p>
            <a:pPr algn="just">
              <a:lnSpc>
                <a:spcPct val="120000"/>
              </a:lnSpc>
            </a:pPr>
            <a:r>
              <a:rPr lang="en-IN" altLang="en-US" sz="3200" dirty="0">
                <a:latin typeface="Times New Roman" panose="02020603050405020304" charset="0"/>
                <a:cs typeface="Times New Roman" panose="02020603050405020304" charset="0"/>
              </a:rPr>
              <a:t> A top supplier to major vehicle manufacturers</a:t>
            </a:r>
            <a:endParaRPr lang="en-IN" altLang="en-US" sz="3200" dirty="0">
              <a:latin typeface="Times New Roman" panose="02020603050405020304" charset="0"/>
              <a:cs typeface="Times New Roman" panose="02020603050405020304" charset="0"/>
            </a:endParaRPr>
          </a:p>
          <a:p>
            <a:pPr algn="just">
              <a:lnSpc>
                <a:spcPct val="120000"/>
              </a:lnSpc>
            </a:pPr>
            <a:r>
              <a:rPr lang="en-IN" altLang="en-US" sz="3200" dirty="0">
                <a:latin typeface="Times New Roman" panose="02020603050405020304" charset="0"/>
                <a:cs typeface="Times New Roman" panose="02020603050405020304" charset="0"/>
              </a:rPr>
              <a:t> in India, covering heavy, medium, and light commercial vehicles. Products are also exported to over 40 countries. Known for quality and reliability, with over 300 customers in the aftermarket. Dedicated to innovation and constantly improving through global partnerships.</a:t>
            </a:r>
            <a:endParaRPr lang="en-IN" altLang="en-US" sz="3200" dirty="0">
              <a:latin typeface="Times New Roman" panose="02020603050405020304" charset="0"/>
              <a:cs typeface="Times New Roman" panose="02020603050405020304" charset="0"/>
            </a:endParaRPr>
          </a:p>
          <a:p>
            <a:pPr algn="just">
              <a:lnSpc>
                <a:spcPct val="120000"/>
              </a:lnSpc>
            </a:pPr>
            <a:endParaRPr lang="en-IN" altLang="en-US" sz="3600" b="1" dirty="0">
              <a:latin typeface="Arial Rounded MT Bold" panose="020F0704030504030204" charset="0"/>
              <a:cs typeface="Arial Rounded MT Bold" panose="020F0704030504030204" charset="0"/>
            </a:endParaRPr>
          </a:p>
          <a:p>
            <a:pPr algn="l">
              <a:lnSpc>
                <a:spcPct val="120000"/>
              </a:lnSpc>
            </a:pPr>
            <a:endParaRPr lang="en-IN" altLang="en-US" sz="3600" b="1" dirty="0">
              <a:latin typeface="Arial Rounded MT Bold" panose="020F0704030504030204" charset="0"/>
              <a:cs typeface="Arial Rounded MT Bold" panose="020F0704030504030204" charset="0"/>
            </a:endParaRPr>
          </a:p>
          <a:p>
            <a:pPr algn="l">
              <a:lnSpc>
                <a:spcPct val="120000"/>
              </a:lnSpc>
            </a:pPr>
            <a:endParaRPr lang="en-IN" altLang="en-US" sz="3600" b="1" dirty="0">
              <a:latin typeface="Arial Rounded MT Bold" panose="020F0704030504030204" charset="0"/>
              <a:cs typeface="Arial Rounded MT Bold" panose="020F0704030504030204" charset="0"/>
            </a:endParaRPr>
          </a:p>
          <a:p>
            <a:pPr algn="l">
              <a:lnSpc>
                <a:spcPct val="120000"/>
              </a:lnSpc>
            </a:pPr>
            <a:endParaRPr lang="en-IN" altLang="en-US" sz="3600" b="1" dirty="0">
              <a:latin typeface="Arial Rounded MT Bold" panose="020F0704030504030204" charset="0"/>
              <a:cs typeface="Arial Rounded MT Bold" panose="020F0704030504030204" charset="0"/>
            </a:endParaRPr>
          </a:p>
          <a:p>
            <a:pPr algn="l">
              <a:lnSpc>
                <a:spcPct val="120000"/>
              </a:lnSpc>
            </a:pPr>
            <a:endParaRPr lang="en-IN" altLang="en-US" sz="3600" b="1" dirty="0">
              <a:latin typeface="Arial Rounded MT Bold" panose="020F0704030504030204" charset="0"/>
              <a:cs typeface="Arial Rounded MT Bold" panose="020F0704030504030204" charset="0"/>
            </a:endParaRPr>
          </a:p>
          <a:p>
            <a:pPr algn="l">
              <a:lnSpc>
                <a:spcPct val="120000"/>
              </a:lnSpc>
            </a:pPr>
            <a:endParaRPr lang="en-IN" altLang="en-US" sz="3600" b="1" dirty="0">
              <a:latin typeface="Arial Rounded MT Bold" panose="020F0704030504030204" charset="0"/>
              <a:cs typeface="Arial Rounded MT Bold" panose="020F0704030504030204" charset="0"/>
            </a:endParaRPr>
          </a:p>
          <a:p>
            <a:pPr algn="l">
              <a:lnSpc>
                <a:spcPct val="120000"/>
              </a:lnSpc>
            </a:pPr>
            <a:endParaRPr lang="en-IN" altLang="en-US" sz="3600" b="1" dirty="0">
              <a:latin typeface="Arial Rounded MT Bold" panose="020F0704030504030204" charset="0"/>
              <a:cs typeface="Arial Rounded MT Bold" panose="020F0704030504030204" charset="0"/>
            </a:endParaRPr>
          </a:p>
          <a:p>
            <a:endParaRPr lang="en-IN" altLang="en-US" sz="3600" b="1" dirty="0">
              <a:latin typeface="Arial Rounded MT Bold" panose="020F0704030504030204" charset="0"/>
              <a:cs typeface="Arial Rounded MT Bold" panose="020F0704030504030204" charset="0"/>
            </a:endParaRPr>
          </a:p>
          <a:p>
            <a:endParaRPr lang="en-IN" altLang="en-US" sz="3600" b="1" dirty="0">
              <a:latin typeface="Arial Rounded MT Bold" panose="020F0704030504030204" charset="0"/>
              <a:cs typeface="Arial Rounded MT Bold" panose="020F0704030504030204" charset="0"/>
            </a:endParaRPr>
          </a:p>
          <a:p>
            <a:endParaRPr lang="en-IN" altLang="en-US" sz="3600" b="1" dirty="0">
              <a:latin typeface="Arial Rounded MT Bold" panose="020F0704030504030204" charset="0"/>
              <a:cs typeface="Arial Rounded MT Bold" panose="020F0704030504030204" charset="0"/>
            </a:endParaRPr>
          </a:p>
          <a:p>
            <a:endParaRPr lang="en-IN" altLang="en-US" sz="3600" b="1" dirty="0">
              <a:latin typeface="Arial Rounded MT Bold" panose="020F0704030504030204" charset="0"/>
              <a:cs typeface="Arial Rounded MT Bold" panose="020F0704030504030204" charset="0"/>
            </a:endParaRPr>
          </a:p>
        </p:txBody>
      </p:sp>
      <p:pic>
        <p:nvPicPr>
          <p:cNvPr id="7" name="Picture 6" descr="asp logo"/>
          <p:cNvPicPr>
            <a:picLocks noChangeAspect="1"/>
          </p:cNvPicPr>
          <p:nvPr/>
        </p:nvPicPr>
        <p:blipFill>
          <a:blip r:embed="rId1"/>
          <a:stretch>
            <a:fillRect/>
          </a:stretch>
        </p:blipFill>
        <p:spPr>
          <a:xfrm>
            <a:off x="8346440" y="638175"/>
            <a:ext cx="3075305" cy="2780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995" y="427990"/>
            <a:ext cx="11565255" cy="5749290"/>
          </a:xfrm>
        </p:spPr>
        <p:txBody>
          <a:bodyPr>
            <a:normAutofit fontScale="25000"/>
          </a:bodyPr>
          <a:lstStyle/>
          <a:p>
            <a:pPr marL="0" indent="0" algn="just">
              <a:buNone/>
            </a:pPr>
            <a:r>
              <a:rPr lang="en-IN" altLang="en-US" sz="10400" b="1" u="sng" dirty="0">
                <a:effectLst>
                  <a:outerShdw blurRad="38100" dist="38100" dir="2700000" algn="tl">
                    <a:srgbClr val="000000">
                      <a:alpha val="43137"/>
                    </a:srgbClr>
                  </a:outerShdw>
                </a:effectLst>
                <a:latin typeface="Times New Roman" panose="02020603050405020304" charset="0"/>
                <a:cs typeface="Times New Roman" panose="02020603050405020304" charset="0"/>
              </a:rPr>
              <a:t>E</a:t>
            </a:r>
            <a:r>
              <a:rPr lang="en-IN" altLang="en-US" sz="10400" b="1" u="sng" dirty="0">
                <a:effectLst>
                  <a:outerShdw blurRad="38100" dist="38100" dir="2700000" algn="tl">
                    <a:srgbClr val="000000">
                      <a:alpha val="43137"/>
                    </a:srgbClr>
                  </a:outerShdw>
                </a:effectLst>
                <a:latin typeface="Times New Roman" panose="02020603050405020304" charset="0"/>
                <a:cs typeface="Times New Roman" panose="02020603050405020304" charset="0"/>
              </a:rPr>
              <a:t>XISTING SYSTEM:</a:t>
            </a:r>
            <a:endParaRPr lang="en-IN" sz="9335"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just">
              <a:lnSpc>
                <a:spcPct val="130000"/>
              </a:lnSpc>
              <a:spcAft>
                <a:spcPts val="0"/>
              </a:spcAft>
              <a:buNone/>
            </a:pPr>
            <a:r>
              <a:rPr lang="en-IN" sz="9335" dirty="0">
                <a:latin typeface="Times New Roman" panose="02020603050405020304" charset="0"/>
                <a:cs typeface="Times New Roman" panose="02020603050405020304" charset="0"/>
              </a:rPr>
              <a:t>ASP Group, a prominent </a:t>
            </a:r>
            <a:r>
              <a:rPr lang="en-IN" sz="9200" dirty="0">
                <a:latin typeface="Times New Roman" panose="02020603050405020304" charset="0"/>
                <a:cs typeface="Times New Roman" panose="02020603050405020304" charset="0"/>
              </a:rPr>
              <a:t>automobile </a:t>
            </a:r>
            <a:r>
              <a:rPr lang="en-IN" sz="9335" dirty="0">
                <a:latin typeface="Times New Roman" panose="02020603050405020304" charset="0"/>
                <a:cs typeface="Times New Roman" panose="02020603050405020304" charset="0"/>
              </a:rPr>
              <a:t>manufacturer, lacks a modern website to</a:t>
            </a:r>
            <a:r>
              <a:rPr lang="en-US" altLang="en-IN" sz="9335" dirty="0">
                <a:latin typeface="Times New Roman" panose="02020603050405020304" charset="0"/>
                <a:cs typeface="Times New Roman" panose="02020603050405020304" charset="0"/>
              </a:rPr>
              <a:t> </a:t>
            </a:r>
            <a:r>
              <a:rPr lang="en-IN" sz="9335" dirty="0">
                <a:latin typeface="Times New Roman" panose="02020603050405020304" charset="0"/>
                <a:cs typeface="Times New Roman" panose="02020603050405020304" charset="0"/>
              </a:rPr>
              <a:t>showcase its products and services, hindering customer engagement and brand</a:t>
            </a:r>
            <a:r>
              <a:rPr lang="en-US" altLang="en-IN" sz="9335" dirty="0">
                <a:latin typeface="Times New Roman" panose="02020603050405020304" charset="0"/>
                <a:cs typeface="Times New Roman" panose="02020603050405020304" charset="0"/>
              </a:rPr>
              <a:t> </a:t>
            </a:r>
            <a:r>
              <a:rPr lang="en-IN" sz="9335" dirty="0">
                <a:latin typeface="Times New Roman" panose="02020603050405020304" charset="0"/>
                <a:cs typeface="Times New Roman" panose="02020603050405020304" charset="0"/>
              </a:rPr>
              <a:t>visibility. This project aims to develop an attractive,</a:t>
            </a:r>
            <a:r>
              <a:rPr lang="en-US" altLang="en-IN" sz="9335" dirty="0">
                <a:latin typeface="Times New Roman" panose="02020603050405020304" charset="0"/>
                <a:cs typeface="Times New Roman" panose="02020603050405020304" charset="0"/>
              </a:rPr>
              <a:t> </a:t>
            </a:r>
            <a:r>
              <a:rPr lang="en-IN" sz="9335" dirty="0">
                <a:latin typeface="Times New Roman" panose="02020603050405020304" charset="0"/>
                <a:cs typeface="Times New Roman" panose="02020603050405020304" charset="0"/>
              </a:rPr>
              <a:t>user-friendly website to</a:t>
            </a:r>
            <a:r>
              <a:rPr lang="en-US" altLang="en-IN" sz="9335" dirty="0">
                <a:latin typeface="Times New Roman" panose="02020603050405020304" charset="0"/>
                <a:cs typeface="Times New Roman" panose="02020603050405020304" charset="0"/>
              </a:rPr>
              <a:t> </a:t>
            </a:r>
            <a:r>
              <a:rPr lang="en-IN" sz="9335" dirty="0">
                <a:latin typeface="Times New Roman" panose="02020603050405020304" charset="0"/>
                <a:cs typeface="Times New Roman" panose="02020603050405020304" charset="0"/>
              </a:rPr>
              <a:t>enhance ASP Group's online presence. </a:t>
            </a:r>
            <a:endParaRPr lang="en-IN" sz="9335" dirty="0">
              <a:latin typeface="Times New Roman" panose="02020603050405020304" charset="0"/>
              <a:cs typeface="Times New Roman" panose="02020603050405020304" charset="0"/>
            </a:endParaRPr>
          </a:p>
          <a:p>
            <a:pPr marL="0" indent="0" algn="just">
              <a:lnSpc>
                <a:spcPct val="130000"/>
              </a:lnSpc>
              <a:spcAft>
                <a:spcPts val="0"/>
              </a:spcAft>
              <a:buNone/>
            </a:pPr>
            <a:r>
              <a:rPr lang="en-IN" sz="9335" u="sng" dirty="0">
                <a:effectLst>
                  <a:outerShdw blurRad="38100" dist="38100" dir="2700000" algn="tl">
                    <a:srgbClr val="000000">
                      <a:alpha val="43137"/>
                    </a:srgbClr>
                  </a:outerShdw>
                </a:effectLst>
                <a:latin typeface="Times New Roman" panose="02020603050405020304" charset="0"/>
                <a:cs typeface="Times New Roman" panose="02020603050405020304" charset="0"/>
              </a:rPr>
              <a:t>CHALLENGES</a:t>
            </a:r>
            <a:r>
              <a:rPr lang="en-US" altLang="en-IN" sz="9335" u="sng" dirty="0">
                <a:effectLst>
                  <a:outerShdw blurRad="38100" dist="38100" dir="2700000" algn="tl">
                    <a:srgbClr val="000000">
                      <a:alpha val="43137"/>
                    </a:srgbClr>
                  </a:outerShdw>
                </a:effectLst>
                <a:latin typeface="Times New Roman" panose="02020603050405020304" charset="0"/>
                <a:cs typeface="Times New Roman" panose="02020603050405020304" charset="0"/>
              </a:rPr>
              <a:t>:</a:t>
            </a:r>
            <a:endParaRPr lang="en-IN" sz="9335"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algn="just">
              <a:lnSpc>
                <a:spcPct val="130000"/>
              </a:lnSpc>
              <a:spcAft>
                <a:spcPts val="0"/>
              </a:spcAft>
              <a:buFont typeface="Wingdings" panose="05000000000000000000" charset="0"/>
              <a:buChar char="Ø"/>
            </a:pPr>
            <a:r>
              <a:rPr lang="en-IN" sz="9335" dirty="0">
                <a:latin typeface="Times New Roman" panose="02020603050405020304" charset="0"/>
                <a:cs typeface="Times New Roman" panose="02020603050405020304" charset="0"/>
              </a:rPr>
              <a:t> </a:t>
            </a:r>
            <a:r>
              <a:rPr lang="en-IN" sz="9335" dirty="0">
                <a:effectLst>
                  <a:outerShdw blurRad="38100" dist="38100" dir="2700000" algn="tl">
                    <a:srgbClr val="000000">
                      <a:alpha val="43137"/>
                    </a:srgbClr>
                  </a:outerShdw>
                </a:effectLst>
                <a:latin typeface="Times New Roman" panose="02020603050405020304" charset="0"/>
                <a:cs typeface="Times New Roman" panose="02020603050405020304" charset="0"/>
              </a:rPr>
              <a:t>User Experience Design</a:t>
            </a:r>
            <a:r>
              <a:rPr lang="en-IN" sz="9335" dirty="0">
                <a:latin typeface="Times New Roman" panose="02020603050405020304" charset="0"/>
                <a:cs typeface="Times New Roman" panose="02020603050405020304" charset="0"/>
              </a:rPr>
              <a:t>: Creating an intuitive navigation structure. </a:t>
            </a:r>
            <a:endParaRPr lang="en-IN" sz="9335" dirty="0">
              <a:latin typeface="Times New Roman" panose="02020603050405020304" charset="0"/>
              <a:cs typeface="Times New Roman" panose="02020603050405020304" charset="0"/>
            </a:endParaRPr>
          </a:p>
          <a:p>
            <a:pPr algn="just">
              <a:lnSpc>
                <a:spcPct val="130000"/>
              </a:lnSpc>
              <a:spcAft>
                <a:spcPts val="0"/>
              </a:spcAft>
              <a:buFont typeface="Wingdings" panose="05000000000000000000" charset="0"/>
              <a:buChar char="Ø"/>
            </a:pPr>
            <a:r>
              <a:rPr lang="en-IN" sz="9335" dirty="0">
                <a:latin typeface="Times New Roman" panose="02020603050405020304" charset="0"/>
                <a:cs typeface="Times New Roman" panose="02020603050405020304" charset="0"/>
              </a:rPr>
              <a:t> </a:t>
            </a:r>
            <a:r>
              <a:rPr lang="en-IN" sz="9335" dirty="0">
                <a:effectLst>
                  <a:outerShdw blurRad="38100" dist="38100" dir="2700000" algn="tl">
                    <a:srgbClr val="000000">
                      <a:alpha val="43137"/>
                    </a:srgbClr>
                  </a:outerShdw>
                </a:effectLst>
                <a:latin typeface="Times New Roman" panose="02020603050405020304" charset="0"/>
                <a:cs typeface="Times New Roman" panose="02020603050405020304" charset="0"/>
              </a:rPr>
              <a:t>Content Management</a:t>
            </a:r>
            <a:r>
              <a:rPr lang="en-IN" sz="9335" dirty="0">
                <a:latin typeface="Times New Roman" panose="02020603050405020304" charset="0"/>
                <a:cs typeface="Times New Roman" panose="02020603050405020304" charset="0"/>
              </a:rPr>
              <a:t>: Developing relevant and accurate content. </a:t>
            </a:r>
            <a:endParaRPr lang="en-IN" sz="9335" dirty="0">
              <a:latin typeface="Times New Roman" panose="02020603050405020304" charset="0"/>
              <a:cs typeface="Times New Roman" panose="02020603050405020304" charset="0"/>
            </a:endParaRPr>
          </a:p>
          <a:p>
            <a:pPr algn="just">
              <a:lnSpc>
                <a:spcPct val="130000"/>
              </a:lnSpc>
              <a:spcAft>
                <a:spcPts val="0"/>
              </a:spcAft>
              <a:buFont typeface="Wingdings" panose="05000000000000000000" charset="0"/>
              <a:buChar char="Ø"/>
            </a:pPr>
            <a:r>
              <a:rPr lang="en-IN" sz="9335" dirty="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Feature Integration: </a:t>
            </a:r>
            <a:r>
              <a:rPr lang="en-IN" sz="9335" dirty="0">
                <a:latin typeface="Times New Roman" panose="02020603050405020304" charset="0"/>
                <a:cs typeface="Times New Roman" panose="02020603050405020304" charset="0"/>
                <a:sym typeface="+mn-ea"/>
              </a:rPr>
              <a:t>Adding features like contact forms and product</a:t>
            </a:r>
            <a:r>
              <a:rPr lang="en-US" altLang="en-IN" sz="9335" dirty="0">
                <a:latin typeface="Times New Roman" panose="02020603050405020304" charset="0"/>
                <a:cs typeface="Times New Roman" panose="02020603050405020304" charset="0"/>
                <a:sym typeface="+mn-ea"/>
              </a:rPr>
              <a:t> </a:t>
            </a:r>
            <a:r>
              <a:rPr lang="en-IN" sz="9335" dirty="0">
                <a:latin typeface="Times New Roman" panose="02020603050405020304" charset="0"/>
                <a:cs typeface="Times New Roman" panose="02020603050405020304" charset="0"/>
                <a:sym typeface="+mn-ea"/>
              </a:rPr>
              <a:t>catalogs.</a:t>
            </a:r>
            <a:endParaRPr lang="en-IN" sz="9335" dirty="0">
              <a:latin typeface="Times New Roman" panose="02020603050405020304" charset="0"/>
              <a:cs typeface="Times New Roman" panose="02020603050405020304" charset="0"/>
            </a:endParaRPr>
          </a:p>
          <a:p>
            <a:pPr algn="just">
              <a:lnSpc>
                <a:spcPct val="130000"/>
              </a:lnSpc>
              <a:spcAft>
                <a:spcPts val="0"/>
              </a:spcAft>
              <a:buFont typeface="Wingdings" panose="05000000000000000000" charset="0"/>
              <a:buChar char="Ø"/>
            </a:pPr>
            <a:r>
              <a:rPr lang="en-IN" sz="9335" dirty="0">
                <a:effectLst>
                  <a:outerShdw blurRad="38100" dist="38100" dir="2700000" algn="tl">
                    <a:srgbClr val="000000">
                      <a:alpha val="43137"/>
                    </a:srgbClr>
                  </a:outerShdw>
                </a:effectLst>
                <a:latin typeface="Times New Roman" panose="02020603050405020304" charset="0"/>
                <a:cs typeface="Times New Roman" panose="02020603050405020304" charset="0"/>
              </a:rPr>
              <a:t> Responsive Design:</a:t>
            </a:r>
            <a:r>
              <a:rPr lang="en-IN" sz="9335" dirty="0">
                <a:latin typeface="Times New Roman" panose="02020603050405020304" charset="0"/>
                <a:cs typeface="Times New Roman" panose="02020603050405020304" charset="0"/>
              </a:rPr>
              <a:t> Ensuring compatibility across devices</a:t>
            </a:r>
            <a:r>
              <a:rPr lang="en-US" altLang="en-IN" sz="9335" dirty="0">
                <a:latin typeface="Times New Roman" panose="02020603050405020304" charset="0"/>
                <a:cs typeface="Times New Roman" panose="02020603050405020304" charset="0"/>
              </a:rPr>
              <a:t>.It fits to any type of screen size.</a:t>
            </a:r>
            <a:endParaRPr lang="en-US" altLang="en-IN" sz="9335" dirty="0">
              <a:latin typeface="Times New Roman" panose="02020603050405020304" charset="0"/>
              <a:cs typeface="Times New Roman" panose="02020603050405020304" charset="0"/>
            </a:endParaRPr>
          </a:p>
          <a:p>
            <a:pPr marL="0" indent="0" algn="just">
              <a:lnSpc>
                <a:spcPct val="130000"/>
              </a:lnSpc>
              <a:spcAft>
                <a:spcPts val="0"/>
              </a:spcAft>
              <a:buFont typeface="Wingdings" panose="05000000000000000000" charset="0"/>
              <a:buNone/>
            </a:pPr>
            <a:r>
              <a:rPr lang="en-IN" sz="9335" dirty="0">
                <a:latin typeface="Times New Roman" panose="02020603050405020304" charset="0"/>
                <a:cs typeface="Times New Roman" panose="02020603050405020304" charset="0"/>
              </a:rPr>
              <a:t>Finally, the existing system </a:t>
            </a:r>
            <a:r>
              <a:rPr lang="en-US" altLang="en-IN" sz="9335" dirty="0">
                <a:latin typeface="Times New Roman" panose="02020603050405020304" charset="0"/>
                <a:cs typeface="Times New Roman" panose="02020603050405020304" charset="0"/>
              </a:rPr>
              <a:t>lacks</a:t>
            </a:r>
            <a:r>
              <a:rPr lang="en-IN" sz="9335" dirty="0">
                <a:latin typeface="Times New Roman" panose="02020603050405020304" charset="0"/>
                <a:cs typeface="Times New Roman" panose="02020603050405020304" charset="0"/>
              </a:rPr>
              <a:t> feedback mechanisms, making it difficult to track visitor interactions</a:t>
            </a:r>
            <a:r>
              <a:rPr lang="en-US" altLang="en-IN" sz="9335" dirty="0">
                <a:latin typeface="Times New Roman" panose="02020603050405020304" charset="0"/>
                <a:cs typeface="Times New Roman" panose="02020603050405020304" charset="0"/>
              </a:rPr>
              <a:t>.</a:t>
            </a:r>
            <a:endParaRPr lang="en-IN" sz="9335" dirty="0">
              <a:latin typeface="Times New Roman" panose="02020603050405020304" charset="0"/>
              <a:cs typeface="Times New Roman" panose="02020603050405020304" charset="0"/>
            </a:endParaRPr>
          </a:p>
          <a:p>
            <a:pPr marL="0" indent="0" algn="just">
              <a:lnSpc>
                <a:spcPct val="130000"/>
              </a:lnSpc>
              <a:spcAft>
                <a:spcPts val="0"/>
              </a:spcAft>
              <a:buFont typeface="Wingdings" panose="05000000000000000000" charset="0"/>
              <a:buNone/>
            </a:pPr>
            <a:endParaRPr lang="en-IN" sz="9335" dirty="0">
              <a:latin typeface="Times New Roman" panose="02020603050405020304" charset="0"/>
              <a:cs typeface="Times New Roman" panose="02020603050405020304" charset="0"/>
            </a:endParaRPr>
          </a:p>
        </p:txBody>
      </p:sp>
      <p:sp>
        <p:nvSpPr>
          <p:cNvPr id="4" name="Rectangle 3"/>
          <p:cNvSpPr/>
          <p:nvPr/>
        </p:nvSpPr>
        <p:spPr>
          <a:xfrm>
            <a:off x="234891" y="201335"/>
            <a:ext cx="11778144" cy="64427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950" y="201295"/>
            <a:ext cx="11671300" cy="6442710"/>
          </a:xfrm>
        </p:spPr>
        <p:txBody>
          <a:bodyPr>
            <a:normAutofit lnSpcReduction="10000"/>
          </a:bodyPr>
          <a:lstStyle/>
          <a:p>
            <a:pPr marL="0" indent="0">
              <a:lnSpc>
                <a:spcPct val="150000"/>
              </a:lnSpc>
              <a:buNone/>
            </a:pPr>
            <a:r>
              <a:rPr lang="en-IN" altLang="en-US" sz="3500" b="1" u="sng" dirty="0">
                <a:effectLst>
                  <a:outerShdw blurRad="38100" dist="38100" dir="2700000" algn="tl">
                    <a:srgbClr val="000000">
                      <a:alpha val="43137"/>
                    </a:srgbClr>
                  </a:outerShdw>
                </a:effectLst>
                <a:latin typeface="Times New Roman" panose="02020603050405020304" charset="0"/>
                <a:cs typeface="Times New Roman" panose="02020603050405020304" charset="0"/>
              </a:rPr>
              <a:t>PROPOSED SYSTEM:</a:t>
            </a:r>
            <a:endParaRPr lang="en-IN" sz="35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just">
              <a:lnSpc>
                <a:spcPct val="130000"/>
              </a:lnSpc>
              <a:spcAft>
                <a:spcPts val="0"/>
              </a:spcAft>
              <a:buNone/>
            </a:pPr>
            <a:r>
              <a:rPr lang="en-IN" sz="2400" dirty="0">
                <a:latin typeface="Times New Roman" panose="02020603050405020304" charset="0"/>
                <a:cs typeface="Times New Roman" panose="02020603050405020304" charset="0"/>
              </a:rPr>
              <a:t>The proposed system aims to create a modern, user-friendly website that effectively communicates the company's products, services, and expertise. The website will include a Home Page with a company</a:t>
            </a:r>
            <a:r>
              <a:rPr lang="en-US" altLang="en-IN" sz="2400" dirty="0">
                <a:latin typeface="Times New Roman" panose="02020603050405020304" charset="0"/>
                <a:cs typeface="Times New Roman" panose="02020603050405020304" charset="0"/>
              </a:rPr>
              <a:t> </a:t>
            </a:r>
            <a:r>
              <a:rPr lang="en-IN" sz="2400" dirty="0">
                <a:latin typeface="Times New Roman" panose="02020603050405020304" charset="0"/>
                <a:cs typeface="Times New Roman" panose="02020603050405020304" charset="0"/>
              </a:rPr>
              <a:t>overview, a Products &amp; Services Page featuring detailed product descriptions, and</a:t>
            </a:r>
            <a:r>
              <a:rPr lang="en-US" altLang="en-IN" sz="2400" dirty="0">
                <a:latin typeface="Times New Roman" panose="02020603050405020304" charset="0"/>
                <a:cs typeface="Times New Roman" panose="02020603050405020304" charset="0"/>
              </a:rPr>
              <a:t> </a:t>
            </a:r>
            <a:r>
              <a:rPr lang="en-IN" sz="2400" dirty="0">
                <a:latin typeface="Times New Roman" panose="02020603050405020304" charset="0"/>
                <a:cs typeface="Times New Roman" panose="02020603050405020304" charset="0"/>
              </a:rPr>
              <a:t>a Contact Us Page with an integrated form . The site will use HTML, CSS, JavaScript, and Web3Forms for backend form handling, ensuring security, responsiveness, and ease of navigation across devices</a:t>
            </a:r>
            <a:r>
              <a:rPr lang="en-US" altLang="en-IN" sz="2400" dirty="0">
                <a:latin typeface="Times New Roman" panose="02020603050405020304" charset="0"/>
                <a:cs typeface="Times New Roman" panose="02020603050405020304" charset="0"/>
              </a:rPr>
              <a:t>.</a:t>
            </a:r>
            <a:endParaRPr lang="en-US" altLang="en-IN" sz="2400" dirty="0">
              <a:latin typeface="Times New Roman" panose="02020603050405020304" charset="0"/>
              <a:cs typeface="Times New Roman" panose="02020603050405020304" charset="0"/>
            </a:endParaRPr>
          </a:p>
          <a:p>
            <a:pPr marL="0" indent="0" algn="just">
              <a:lnSpc>
                <a:spcPct val="130000"/>
              </a:lnSpc>
              <a:spcAft>
                <a:spcPts val="0"/>
              </a:spcAft>
              <a:buNone/>
            </a:pPr>
            <a:r>
              <a:rPr lang="en-US" altLang="en-IN" sz="2400" b="1" dirty="0">
                <a:effectLst>
                  <a:outerShdw blurRad="38100" dist="38100" dir="2700000" algn="tl">
                    <a:srgbClr val="000000">
                      <a:alpha val="43137"/>
                    </a:srgbClr>
                  </a:outerShdw>
                </a:effectLst>
                <a:latin typeface="Times New Roman" panose="02020603050405020304" charset="0"/>
                <a:cs typeface="Times New Roman" panose="02020603050405020304" charset="0"/>
              </a:rPr>
              <a:t>ADVANTAGES:</a:t>
            </a:r>
            <a:endParaRPr lang="en-IN" sz="2400" b="1"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just">
              <a:lnSpc>
                <a:spcPct val="130000"/>
              </a:lnSpc>
              <a:spcAft>
                <a:spcPts val="0"/>
              </a:spcAft>
              <a:buNone/>
            </a:pPr>
            <a:r>
              <a:rPr lang="en-US" altLang="en-IN" sz="2400" dirty="0">
                <a:latin typeface="Times New Roman" panose="02020603050405020304" charset="0"/>
                <a:cs typeface="Times New Roman" panose="02020603050405020304" charset="0"/>
              </a:rPr>
              <a:t>1. </a:t>
            </a:r>
            <a:r>
              <a:rPr lang="en-IN" sz="2400" dirty="0">
                <a:latin typeface="Times New Roman" panose="02020603050405020304" charset="0"/>
                <a:cs typeface="Times New Roman" panose="02020603050405020304" charset="0"/>
              </a:rPr>
              <a:t>Enhanced User Experience</a:t>
            </a:r>
            <a:r>
              <a:rPr lang="en-US" altLang="en-IN" sz="2400" dirty="0">
                <a:latin typeface="Times New Roman" panose="02020603050405020304" charset="0"/>
                <a:cs typeface="Times New Roman" panose="02020603050405020304" charset="0"/>
              </a:rPr>
              <a:t>                          2. Detailed Product Showcase</a:t>
            </a:r>
            <a:endParaRPr lang="en-US" altLang="en-IN" sz="2400" dirty="0">
              <a:latin typeface="Times New Roman" panose="02020603050405020304" charset="0"/>
              <a:cs typeface="Times New Roman" panose="02020603050405020304" charset="0"/>
            </a:endParaRPr>
          </a:p>
          <a:p>
            <a:pPr marL="0" indent="0" algn="just">
              <a:lnSpc>
                <a:spcPct val="130000"/>
              </a:lnSpc>
              <a:spcAft>
                <a:spcPts val="0"/>
              </a:spcAft>
              <a:buNone/>
            </a:pPr>
            <a:r>
              <a:rPr lang="en-US" altLang="en-IN" sz="2400" dirty="0">
                <a:latin typeface="Times New Roman" panose="02020603050405020304" charset="0"/>
                <a:cs typeface="Times New Roman" panose="02020603050405020304" charset="0"/>
              </a:rPr>
              <a:t>3. Improved Communication:                         4.  Responsive and Scalable</a:t>
            </a:r>
            <a:endParaRPr lang="en-US" altLang="en-IN" sz="2400" dirty="0">
              <a:latin typeface="Times New Roman" panose="02020603050405020304" charset="0"/>
              <a:cs typeface="Times New Roman" panose="02020603050405020304" charset="0"/>
            </a:endParaRPr>
          </a:p>
          <a:p>
            <a:pPr marL="0" indent="0" algn="just">
              <a:lnSpc>
                <a:spcPct val="130000"/>
              </a:lnSpc>
              <a:spcAft>
                <a:spcPts val="0"/>
              </a:spcAft>
              <a:buNone/>
            </a:pPr>
            <a:r>
              <a:rPr lang="en-US" altLang="en-IN" sz="2400" dirty="0">
                <a:latin typeface="Times New Roman" panose="02020603050405020304" charset="0"/>
                <a:cs typeface="Times New Roman" panose="02020603050405020304" charset="0"/>
              </a:rPr>
              <a:t>5. Maintenance and Security</a:t>
            </a:r>
            <a:endParaRPr lang="en-US" altLang="en-IN" sz="2400" dirty="0">
              <a:latin typeface="Times New Roman" panose="02020603050405020304" charset="0"/>
              <a:cs typeface="Times New Roman" panose="02020603050405020304" charset="0"/>
            </a:endParaRPr>
          </a:p>
        </p:txBody>
      </p:sp>
      <p:sp>
        <p:nvSpPr>
          <p:cNvPr id="4" name="Rectangle 3"/>
          <p:cNvSpPr/>
          <p:nvPr/>
        </p:nvSpPr>
        <p:spPr>
          <a:xfrm>
            <a:off x="234891" y="201335"/>
            <a:ext cx="11778144" cy="64427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u="sng">
                <a:effectLst>
                  <a:outerShdw blurRad="38100" dist="38100" dir="2700000" algn="tl">
                    <a:srgbClr val="000000">
                      <a:alpha val="43137"/>
                    </a:srgbClr>
                  </a:outerShdw>
                </a:effectLst>
                <a:latin typeface="Times New Roman" panose="02020603050405020304" charset="0"/>
                <a:cs typeface="Times New Roman" panose="02020603050405020304" charset="0"/>
              </a:rPr>
              <a:t>SYSTEM ARCHITECTURE:</a:t>
            </a:r>
            <a:endParaRPr lang="en-US" sz="2800" b="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5" name="Content Placeholder 4"/>
          <p:cNvPicPr>
            <a:picLocks noChangeAspect="1"/>
          </p:cNvPicPr>
          <p:nvPr>
            <p:ph sz="half" idx="1"/>
          </p:nvPr>
        </p:nvPicPr>
        <p:blipFill>
          <a:blip r:embed="rId1"/>
          <a:stretch>
            <a:fillRect/>
          </a:stretch>
        </p:blipFill>
        <p:spPr>
          <a:xfrm>
            <a:off x="446405" y="1195070"/>
            <a:ext cx="4648200" cy="4778375"/>
          </a:xfrm>
          <a:prstGeom prst="rect">
            <a:avLst/>
          </a:prstGeom>
        </p:spPr>
      </p:pic>
      <p:sp>
        <p:nvSpPr>
          <p:cNvPr id="4" name="Content Placeholder 3"/>
          <p:cNvSpPr>
            <a:spLocks noGrp="1"/>
          </p:cNvSpPr>
          <p:nvPr>
            <p:ph sz="half" idx="2"/>
          </p:nvPr>
        </p:nvSpPr>
        <p:spPr>
          <a:xfrm>
            <a:off x="5579745" y="1042670"/>
            <a:ext cx="5926455" cy="5224145"/>
          </a:xfrm>
        </p:spPr>
        <p:txBody>
          <a:bodyPr>
            <a:normAutofit fontScale="90000" lnSpcReduction="10000"/>
          </a:bodyPr>
          <a:p>
            <a:pPr algn="just"/>
            <a:r>
              <a:rPr lang="en-US">
                <a:effectLst>
                  <a:outerShdw blurRad="38100" dist="38100" dir="2700000" algn="tl">
                    <a:srgbClr val="000000">
                      <a:alpha val="43137"/>
                    </a:srgbClr>
                  </a:outerShdw>
                </a:effectLst>
                <a:latin typeface="Times New Roman" panose="02020603050405020304" charset="0"/>
                <a:cs typeface="Times New Roman" panose="02020603050405020304" charset="0"/>
              </a:rPr>
              <a:t>The system architecture for the website integrates a front-end built with HTML, CSS, and JavaScript for a responsive user interface.Web3Forms handles form submissions securely without requiring a traditional backend.</a:t>
            </a:r>
            <a:endParaRPr lang="en-US">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just">
              <a:buNone/>
            </a:pPr>
            <a:r>
              <a:rPr lang="en-US">
                <a:effectLst>
                  <a:outerShdw blurRad="38100" dist="38100" dir="2700000" algn="tl">
                    <a:srgbClr val="000000">
                      <a:alpha val="43137"/>
                    </a:srgbClr>
                  </a:outerShdw>
                </a:effectLst>
                <a:latin typeface="Times New Roman" panose="02020603050405020304" charset="0"/>
                <a:cs typeface="Times New Roman" panose="02020603050405020304" charset="0"/>
              </a:rPr>
              <a:t> </a:t>
            </a:r>
            <a:endParaRPr lang="en-US">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algn="just"/>
            <a:r>
              <a:rPr lang="en-US">
                <a:effectLst>
                  <a:outerShdw blurRad="38100" dist="38100" dir="2700000" algn="tl">
                    <a:srgbClr val="000000">
                      <a:alpha val="43137"/>
                    </a:srgbClr>
                  </a:outerShdw>
                </a:effectLst>
                <a:latin typeface="Times New Roman" panose="02020603050405020304" charset="0"/>
                <a:cs typeface="Times New Roman" panose="02020603050405020304" charset="0"/>
              </a:rPr>
              <a:t>This simple,efficient structure ensures smooth user experience while maintaining security through HTTPS and input validation</a:t>
            </a:r>
            <a:endParaRPr lang="en-US">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4891" y="201335"/>
            <a:ext cx="11778144" cy="64427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ontent Placeholder 6"/>
          <p:cNvSpPr>
            <a:spLocks noGrp="1"/>
          </p:cNvSpPr>
          <p:nvPr>
            <p:ph idx="1"/>
          </p:nvPr>
        </p:nvSpPr>
        <p:spPr>
          <a:xfrm>
            <a:off x="327657" y="307352"/>
            <a:ext cx="11347509" cy="5926415"/>
          </a:xfrm>
        </p:spPr>
        <p:txBody>
          <a:bodyPr/>
          <a:lstStyle/>
          <a:p>
            <a:pPr marL="0" indent="0">
              <a:buNone/>
            </a:pPr>
            <a:r>
              <a:rPr lang="en-US" b="1" u="sng" dirty="0">
                <a:effectLst>
                  <a:outerShdw blurRad="38100" dist="38100" dir="2700000" algn="tl">
                    <a:srgbClr val="000000">
                      <a:alpha val="43137"/>
                    </a:srgbClr>
                  </a:outerShdw>
                </a:effectLst>
                <a:latin typeface="Times New Roman" panose="02020603050405020304" charset="0"/>
                <a:cs typeface="Times New Roman" panose="02020603050405020304" charset="0"/>
              </a:rPr>
              <a:t>USE CASE DIAGRAM:</a:t>
            </a:r>
            <a:endParaRPr lang="en-US" b="1" u="sng"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endParaRPr lang="en-US" dirty="0"/>
          </a:p>
          <a:p>
            <a:endParaRPr lang="en-US" dirty="0"/>
          </a:p>
          <a:p>
            <a:endParaRPr lang="en-US" dirty="0"/>
          </a:p>
          <a:p>
            <a:endParaRPr lang="en-US" dirty="0"/>
          </a:p>
          <a:p>
            <a:pPr marL="0" indent="0">
              <a:buNone/>
            </a:pPr>
            <a:endParaRPr lang="en-US" dirty="0"/>
          </a:p>
          <a:p>
            <a:endParaRPr lang="en-US" dirty="0"/>
          </a:p>
          <a:p>
            <a:endParaRPr lang="en-IN" dirty="0"/>
          </a:p>
        </p:txBody>
      </p:sp>
      <p:sp>
        <p:nvSpPr>
          <p:cNvPr id="9" name="Rectangle 8"/>
          <p:cNvSpPr/>
          <p:nvPr/>
        </p:nvSpPr>
        <p:spPr>
          <a:xfrm>
            <a:off x="463827" y="1431372"/>
            <a:ext cx="5367130" cy="4154170"/>
          </a:xfrm>
          <a:prstGeom prst="rect">
            <a:avLst/>
          </a:prstGeom>
        </p:spPr>
        <p:txBody>
          <a:bodyPr wrap="square">
            <a:spAutoFit/>
          </a:bodyPr>
          <a:lstStyle/>
          <a:p>
            <a:pPr marL="342900" indent="-342900" algn="l">
              <a:buFont typeface="Wingdings" panose="05000000000000000000" charset="0"/>
              <a:buChar char="Ø"/>
            </a:pPr>
            <a:r>
              <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rPr>
              <a:t>A Use Case Diagram for a website creation project in the automotive industry visually represents the interactions between various actors and the system's functionalities, such as browsing products and managing inventory. </a:t>
            </a:r>
            <a:endPar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indent="0" algn="l">
              <a:buFont typeface="Wingdings" panose="05000000000000000000" charset="0"/>
              <a:buNone/>
            </a:pPr>
            <a:endPar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342900" indent="-342900" algn="l">
              <a:buFont typeface="Wingdings" panose="05000000000000000000" charset="0"/>
              <a:buChar char="Ø"/>
            </a:pPr>
            <a:r>
              <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rPr>
              <a:t>It helps clarify user requirements and facilitates communication among stakeholders.</a:t>
            </a:r>
            <a:endParaRPr lang="en-IN" sz="24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2" name="AutoShape 2"/>
          <p:cNvSpPr>
            <a:spLocks noChangeAspect="1" noChangeArrowheads="1"/>
          </p:cNvSpPr>
          <p:nvPr/>
        </p:nvSpPr>
        <p:spPr bwMode="auto">
          <a:xfrm>
            <a:off x="5943600" y="624233"/>
            <a:ext cx="3778898" cy="50674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3" name="Picture 2"/>
          <p:cNvPicPr>
            <a:picLocks noChangeAspect="1"/>
          </p:cNvPicPr>
          <p:nvPr/>
        </p:nvPicPr>
        <p:blipFill>
          <a:blip r:embed="rId1"/>
          <a:srcRect l="19457" t="9259" r="11792" b="11010"/>
          <a:stretch>
            <a:fillRect/>
          </a:stretch>
        </p:blipFill>
        <p:spPr>
          <a:xfrm>
            <a:off x="6424596" y="549768"/>
            <a:ext cx="5439747" cy="56839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8600" y="190500"/>
            <a:ext cx="11353800" cy="582930"/>
          </a:xfrm>
        </p:spPr>
        <p:txBody>
          <a:bodyPr/>
          <a:lstStyle/>
          <a:p>
            <a:pPr algn="l"/>
            <a:r>
              <a:rPr lang="en-US" sz="2800" b="1" u="sng" dirty="0">
                <a:latin typeface="Arial Rounded MT Bold" panose="020F0704030504030204" charset="0"/>
                <a:cs typeface="Arial Rounded MT Bold" panose="020F0704030504030204" charset="0"/>
                <a:sym typeface="+mn-ea"/>
              </a:rPr>
              <a:t>CLASS DIAGRAM:</a:t>
            </a:r>
            <a:endParaRPr lang="en-US" sz="2800" b="1" u="sng" dirty="0">
              <a:latin typeface="Arial Rounded MT Bold" panose="020F0704030504030204" charset="0"/>
              <a:cs typeface="Arial Rounded MT Bold" panose="020F0704030504030204" charset="0"/>
              <a:sym typeface="+mn-ea"/>
            </a:endParaRPr>
          </a:p>
        </p:txBody>
      </p:sp>
      <p:sp>
        <p:nvSpPr>
          <p:cNvPr id="13" name="Content Placeholder 12"/>
          <p:cNvSpPr>
            <a:spLocks noGrp="1"/>
          </p:cNvSpPr>
          <p:nvPr>
            <p:ph sz="half" idx="2"/>
          </p:nvPr>
        </p:nvSpPr>
        <p:spPr>
          <a:xfrm>
            <a:off x="6593840" y="1174750"/>
            <a:ext cx="5089525" cy="4965700"/>
          </a:xfrm>
        </p:spPr>
        <p:txBody>
          <a:bodyPr>
            <a:normAutofit lnSpcReduction="20000"/>
          </a:bodyPr>
          <a:lstStyle/>
          <a:p>
            <a:pPr algn="just">
              <a:lnSpc>
                <a:spcPct val="100000"/>
              </a:lnSpc>
              <a:buFont typeface="Wingdings" panose="05000000000000000000" charset="0"/>
              <a:buChar char="Ø"/>
            </a:pPr>
            <a:r>
              <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rPr>
              <a:t>The class diagram for the website project includes four main classes: Product for product details, User for browsing and inquiries, Admin for managing content and inquiries, and Inquiry for capturing user questions. </a:t>
            </a:r>
            <a:endPar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just">
              <a:lnSpc>
                <a:spcPct val="100000"/>
              </a:lnSpc>
              <a:buFont typeface="Wingdings" panose="05000000000000000000" charset="0"/>
              <a:buNone/>
            </a:pPr>
            <a:endPar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just">
              <a:lnSpc>
                <a:spcPct val="100000"/>
              </a:lnSpc>
              <a:buFont typeface="Wingdings" panose="05000000000000000000" charset="0"/>
              <a:buNone/>
            </a:pPr>
            <a:endPar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algn="just">
              <a:lnSpc>
                <a:spcPct val="100000"/>
              </a:lnSpc>
              <a:buFont typeface="Wingdings" panose="05000000000000000000" charset="0"/>
              <a:buChar char="Ø"/>
            </a:pPr>
            <a:r>
              <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rPr>
              <a:t>Relationships indicate user interactions with multiple products and inquiries, while admins manage product details and user communications.</a:t>
            </a:r>
            <a:endPar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4" name="Content Placeholder 3"/>
          <p:cNvPicPr>
            <a:picLocks noGrp="1" noChangeAspect="1"/>
          </p:cNvPicPr>
          <p:nvPr>
            <p:ph sz="half" idx="1"/>
          </p:nvPr>
        </p:nvPicPr>
        <p:blipFill>
          <a:blip r:embed="rId1"/>
          <a:stretch>
            <a:fillRect/>
          </a:stretch>
        </p:blipFill>
        <p:spPr>
          <a:xfrm>
            <a:off x="228600" y="998220"/>
            <a:ext cx="6365240" cy="557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498475"/>
          </a:xfrm>
        </p:spPr>
        <p:txBody>
          <a:bodyPr>
            <a:normAutofit/>
          </a:bodyPr>
          <a:lstStyle/>
          <a:p>
            <a:pPr algn="l"/>
            <a:r>
              <a:rPr lang="en-US" sz="2400" b="1" u="sng" dirty="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SEQUENCE DIAGRAM:</a:t>
            </a:r>
            <a:endParaRPr lang="en-US" sz="2400" b="1" u="sng"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7120890" y="1277620"/>
            <a:ext cx="4767580" cy="4988560"/>
          </a:xfrm>
        </p:spPr>
        <p:txBody>
          <a:bodyPr>
            <a:normAutofit lnSpcReduction="20000"/>
          </a:bodyPr>
          <a:lstStyle/>
          <a:p>
            <a:pPr algn="l">
              <a:lnSpc>
                <a:spcPct val="100000"/>
              </a:lnSpc>
              <a:buFont typeface="Wingdings" panose="05000000000000000000" charset="0"/>
              <a:buChar char="Ø"/>
            </a:pPr>
            <a:r>
              <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rPr>
              <a:t>A sequence diagram for an automobile manufacturing website details the sequence of interactions between system components and users, illustrating how they collaborate to complete specific tasks.</a:t>
            </a:r>
            <a:endPar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l">
              <a:lnSpc>
                <a:spcPct val="100000"/>
              </a:lnSpc>
              <a:buFont typeface="Wingdings" panose="05000000000000000000" charset="0"/>
              <a:buNone/>
            </a:pPr>
            <a:endPar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algn="just">
              <a:lnSpc>
                <a:spcPct val="100000"/>
              </a:lnSpc>
              <a:buFont typeface="Wingdings" panose="05000000000000000000" charset="0"/>
              <a:buChar char="Ø"/>
            </a:pPr>
            <a:r>
              <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rPr>
              <a:t>This sequence diagram outlines interactions between users, admins, the website, and the database, illustrating processes like browsing products, viewing details, contacting support, and updating inventory.</a:t>
            </a:r>
            <a:endPar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237531" y="1124664"/>
            <a:ext cx="6947040" cy="55653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1_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6565</Words>
  <Application>WPS Presentation</Application>
  <PresentationFormat>Widescreen</PresentationFormat>
  <Paragraphs>132</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Times New Roman</vt:lpstr>
      <vt:lpstr>Arial Rounded MT Bold</vt:lpstr>
      <vt:lpstr>Wingdings</vt:lpstr>
      <vt:lpstr>Bradley Hand ITC</vt:lpstr>
      <vt:lpstr>Microsoft YaHei</vt:lpstr>
      <vt:lpstr>Arial Unicode MS</vt:lpstr>
      <vt:lpstr>Calibri</vt:lpstr>
      <vt:lpstr>1_Blue Waves</vt:lpstr>
      <vt:lpstr>  PANIMALAR ENGINEERING COLLEGE   B.E. COMPUTER SCIENCE AND ENGINEERING 21CS1512 – SOCIALLY RELEVANT MINI PROJECT</vt:lpstr>
      <vt:lpstr>PowerPoint 演示文稿</vt:lpstr>
      <vt:lpstr>PowerPoint 演示文稿</vt:lpstr>
      <vt:lpstr>PowerPoint 演示文稿</vt:lpstr>
      <vt:lpstr>PowerPoint 演示文稿</vt:lpstr>
      <vt:lpstr>SYSTEM ARCHITECTURE:</vt:lpstr>
      <vt:lpstr>PowerPoint 演示文稿</vt:lpstr>
      <vt:lpstr>CLASS DIAGRAM:</vt:lpstr>
      <vt:lpstr>SEQUENCE DIAGRAM:</vt:lpstr>
      <vt:lpstr>ACTIVITY DIAGRAM:</vt:lpstr>
      <vt:lpstr>DOMAIN MODEL:</vt:lpstr>
      <vt:lpstr>STATE DIAGRAM:</vt:lpstr>
      <vt:lpstr>SOFTWARE ENVIRONMENT:</vt:lpstr>
      <vt:lpstr>MODULE DESIGN SPECIFICATION:</vt:lpstr>
      <vt:lpstr>FUTURE ENHANCEMENT:</vt:lpstr>
      <vt:lpstr>                 THANK YOU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2022PECCS259</dc:creator>
  <cp:lastModifiedBy>91979</cp:lastModifiedBy>
  <cp:revision>42</cp:revision>
  <dcterms:created xsi:type="dcterms:W3CDTF">2024-07-12T07:30:00Z</dcterms:created>
  <dcterms:modified xsi:type="dcterms:W3CDTF">2024-10-18T06:02:22Z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20F53214984B4221A2905EC56AAE2E1F_12</vt:lpwstr>
  </property>
  <property fmtid="{D5CDD505-2E9C-101B-9397-08002B2CF9AE}" pid="3" name="KSOProductBuildVer">
    <vt:lpwstr>1033-12.2.0.18165</vt:lpwstr>
  </property>
</Properties>
</file>