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60" r:id="rId3"/>
    <p:sldId id="257" r:id="rId4"/>
    <p:sldId id="261" r:id="rId5"/>
    <p:sldId id="262" r:id="rId6"/>
    <p:sldId id="263" r:id="rId7"/>
    <p:sldId id="258" r:id="rId8"/>
    <p:sldId id="265" r:id="rId9"/>
    <p:sldId id="266" r:id="rId10"/>
    <p:sldId id="267" r:id="rId11"/>
    <p:sldId id="268" r:id="rId12"/>
    <p:sldId id="269" r:id="rId13"/>
    <p:sldId id="270" r:id="rId14"/>
    <p:sldId id="271" r:id="rId15"/>
    <p:sldId id="259"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580102" y="1059120"/>
            <a:ext cx="8239433" cy="473975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2800" b="0" i="0" u="none" strike="noStrike" cap="none" dirty="0">
                <a:solidFill>
                  <a:srgbClr val="0070C0"/>
                </a:solidFill>
                <a:latin typeface="Arial"/>
                <a:ea typeface="Arial"/>
                <a:cs typeface="Arial"/>
                <a:sym typeface="Arial"/>
              </a:rPr>
              <a:t>Problem Statement: </a:t>
            </a:r>
            <a:r>
              <a:rPr lang="en-US" sz="2800" b="0" i="0" dirty="0">
                <a:solidFill>
                  <a:schemeClr val="tx1"/>
                </a:solidFill>
                <a:effectLst/>
                <a:latin typeface="Söhne"/>
              </a:rPr>
              <a:t>Explore </a:t>
            </a:r>
            <a:r>
              <a:rPr lang="en-US" sz="2800" dirty="0">
                <a:solidFill>
                  <a:schemeClr val="tx1"/>
                </a:solidFill>
                <a:latin typeface="Söhne"/>
              </a:rPr>
              <a:t>how consumer and loan attributes influence loan default for a consumer finance company. Mitigate the risks associated with loan approval decisions: the risk of losing business by not approving loans from likely </a:t>
            </a:r>
            <a:r>
              <a:rPr lang="en-US" sz="2800" dirty="0" err="1">
                <a:solidFill>
                  <a:schemeClr val="tx1"/>
                </a:solidFill>
                <a:latin typeface="Söhne"/>
              </a:rPr>
              <a:t>repayers</a:t>
            </a:r>
            <a:r>
              <a:rPr lang="en-US" sz="2800" dirty="0">
                <a:solidFill>
                  <a:schemeClr val="tx1"/>
                </a:solidFill>
                <a:latin typeface="Söhne"/>
              </a:rPr>
              <a:t> and the risk of financial loss from defaulters. Utilize EDA techniques to identify patterns and key variables indicating default, enhancing portfolio management, and minimizing credit loss. The goal is to leverage risk analytics to make informed lending decisions, reduce credit loss, and improve overall risk assessment.</a:t>
            </a:r>
            <a:endParaRPr sz="2800" dirty="0">
              <a:solidFill>
                <a:schemeClr val="tx1"/>
              </a:solidFill>
              <a:latin typeface="Söh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228D5-6286-6DA8-B72B-39EAF28B110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6A76C06-EDA7-84DA-1534-C357079C1A9B}"/>
              </a:ext>
            </a:extLst>
          </p:cNvPr>
          <p:cNvSpPr txBox="1"/>
          <p:nvPr/>
        </p:nvSpPr>
        <p:spPr>
          <a:xfrm>
            <a:off x="388374" y="890133"/>
            <a:ext cx="6474542" cy="523220"/>
          </a:xfrm>
          <a:prstGeom prst="rect">
            <a:avLst/>
          </a:prstGeom>
          <a:noFill/>
        </p:spPr>
        <p:txBody>
          <a:bodyPr wrap="square">
            <a:spAutoFit/>
          </a:bodyPr>
          <a:lstStyle/>
          <a:p>
            <a:r>
              <a:rPr lang="en-US" sz="2800" dirty="0">
                <a:solidFill>
                  <a:srgbClr val="0070C0"/>
                </a:solidFill>
              </a:rPr>
              <a:t>Loan Status Distribution by loan term</a:t>
            </a:r>
            <a:endParaRPr lang="en-IN" dirty="0"/>
          </a:p>
        </p:txBody>
      </p:sp>
      <p:sp>
        <p:nvSpPr>
          <p:cNvPr id="8" name="TextBox 7">
            <a:extLst>
              <a:ext uri="{FF2B5EF4-FFF2-40B4-BE49-F238E27FC236}">
                <a16:creationId xmlns:a16="http://schemas.microsoft.com/office/drawing/2014/main" id="{5425D5AC-ACE1-764F-09A6-243309858A32}"/>
              </a:ext>
            </a:extLst>
          </p:cNvPr>
          <p:cNvSpPr txBox="1"/>
          <p:nvPr/>
        </p:nvSpPr>
        <p:spPr>
          <a:xfrm>
            <a:off x="614516" y="5679662"/>
            <a:ext cx="8146025" cy="954107"/>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The loan status distribution by loan term shows that, for both 36-month and 60-month terms, the majority of loans are fully paid. However, the count of charged-off loans is higher for the 60-month term, suggesting a potential higher risk associated with longer-term loans. Additionally, there are current loans only in the 60-month term, indicating ongoing loans with pending status.</a:t>
            </a:r>
          </a:p>
        </p:txBody>
      </p:sp>
      <p:sp>
        <p:nvSpPr>
          <p:cNvPr id="3" name="TextBox 2">
            <a:extLst>
              <a:ext uri="{FF2B5EF4-FFF2-40B4-BE49-F238E27FC236}">
                <a16:creationId xmlns:a16="http://schemas.microsoft.com/office/drawing/2014/main" id="{3EA64AEA-9679-A06C-C348-A52A7260DAEF}"/>
              </a:ext>
            </a:extLst>
          </p:cNvPr>
          <p:cNvSpPr txBox="1"/>
          <p:nvPr/>
        </p:nvSpPr>
        <p:spPr>
          <a:xfrm>
            <a:off x="388374" y="582356"/>
            <a:ext cx="4572000" cy="307777"/>
          </a:xfrm>
          <a:prstGeom prst="rect">
            <a:avLst/>
          </a:prstGeom>
          <a:noFill/>
        </p:spPr>
        <p:txBody>
          <a:bodyPr wrap="square">
            <a:spAutoFit/>
          </a:bodyPr>
          <a:lstStyle/>
          <a:p>
            <a:r>
              <a:rPr lang="en-US" dirty="0">
                <a:solidFill>
                  <a:srgbClr val="0070C0"/>
                </a:solidFill>
              </a:rPr>
              <a:t>Additional Analysis </a:t>
            </a:r>
            <a:endParaRPr lang="en-IN" dirty="0"/>
          </a:p>
        </p:txBody>
      </p:sp>
      <p:pic>
        <p:nvPicPr>
          <p:cNvPr id="8194" name="Picture 2">
            <a:extLst>
              <a:ext uri="{FF2B5EF4-FFF2-40B4-BE49-F238E27FC236}">
                <a16:creationId xmlns:a16="http://schemas.microsoft.com/office/drawing/2014/main" id="{036C8E7F-89B0-B466-1208-1412A4EC0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11" y="1413353"/>
            <a:ext cx="6759063" cy="424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45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5B705-C83A-83D0-F801-FAC9AF62724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69CC99F-A92E-CB31-833C-DB1200783F45}"/>
              </a:ext>
            </a:extLst>
          </p:cNvPr>
          <p:cNvSpPr txBox="1"/>
          <p:nvPr/>
        </p:nvSpPr>
        <p:spPr>
          <a:xfrm>
            <a:off x="388374" y="904778"/>
            <a:ext cx="8046322" cy="523220"/>
          </a:xfrm>
          <a:prstGeom prst="rect">
            <a:avLst/>
          </a:prstGeom>
          <a:noFill/>
        </p:spPr>
        <p:txBody>
          <a:bodyPr wrap="square">
            <a:spAutoFit/>
          </a:bodyPr>
          <a:lstStyle/>
          <a:p>
            <a:r>
              <a:rPr lang="en-US" sz="2800" dirty="0">
                <a:solidFill>
                  <a:srgbClr val="0070C0"/>
                </a:solidFill>
              </a:rPr>
              <a:t>Loan Status Distribution by Employment Length</a:t>
            </a:r>
            <a:endParaRPr lang="en-IN" dirty="0"/>
          </a:p>
        </p:txBody>
      </p:sp>
      <p:sp>
        <p:nvSpPr>
          <p:cNvPr id="8" name="TextBox 7">
            <a:extLst>
              <a:ext uri="{FF2B5EF4-FFF2-40B4-BE49-F238E27FC236}">
                <a16:creationId xmlns:a16="http://schemas.microsoft.com/office/drawing/2014/main" id="{68E7EAD1-0969-0EFE-B37B-330B00796717}"/>
              </a:ext>
            </a:extLst>
          </p:cNvPr>
          <p:cNvSpPr txBox="1"/>
          <p:nvPr/>
        </p:nvSpPr>
        <p:spPr>
          <a:xfrm>
            <a:off x="482161" y="5610173"/>
            <a:ext cx="8146025" cy="1169551"/>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The analysis of loan status distribution by employment length indicates that borrowers with longer employment histories, especially 10+ years, tend to have higher fully paid loan counts. However, even for longer employment lengths, there are instances of charged-off loans, indicating that employment history alone does not guarantee loan repayment. Borrowers with shorter employment lengths, particularly less than 1 year, exhibit higher charged-off counts, suggesting increased risk for default in this category.</a:t>
            </a:r>
          </a:p>
        </p:txBody>
      </p:sp>
      <p:sp>
        <p:nvSpPr>
          <p:cNvPr id="3" name="TextBox 2">
            <a:extLst>
              <a:ext uri="{FF2B5EF4-FFF2-40B4-BE49-F238E27FC236}">
                <a16:creationId xmlns:a16="http://schemas.microsoft.com/office/drawing/2014/main" id="{BA5AD19B-7A93-C276-EAC2-29B210C720EE}"/>
              </a:ext>
            </a:extLst>
          </p:cNvPr>
          <p:cNvSpPr txBox="1"/>
          <p:nvPr/>
        </p:nvSpPr>
        <p:spPr>
          <a:xfrm>
            <a:off x="388374" y="582356"/>
            <a:ext cx="4572000" cy="307777"/>
          </a:xfrm>
          <a:prstGeom prst="rect">
            <a:avLst/>
          </a:prstGeom>
          <a:noFill/>
        </p:spPr>
        <p:txBody>
          <a:bodyPr wrap="square">
            <a:spAutoFit/>
          </a:bodyPr>
          <a:lstStyle/>
          <a:p>
            <a:r>
              <a:rPr lang="en-US" dirty="0">
                <a:solidFill>
                  <a:srgbClr val="0070C0"/>
                </a:solidFill>
              </a:rPr>
              <a:t>Additional Analysis </a:t>
            </a:r>
            <a:endParaRPr lang="en-IN" dirty="0"/>
          </a:p>
        </p:txBody>
      </p:sp>
      <p:pic>
        <p:nvPicPr>
          <p:cNvPr id="7170" name="Picture 2">
            <a:extLst>
              <a:ext uri="{FF2B5EF4-FFF2-40B4-BE49-F238E27FC236}">
                <a16:creationId xmlns:a16="http://schemas.microsoft.com/office/drawing/2014/main" id="{78D1EA83-004E-A138-9988-95D35DCF7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78" y="1427998"/>
            <a:ext cx="7895313" cy="424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15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EADFC-A682-8729-D165-003EB727DA7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F45DAD3-CAFF-1E02-B088-74A294391BF0}"/>
              </a:ext>
            </a:extLst>
          </p:cNvPr>
          <p:cNvSpPr txBox="1"/>
          <p:nvPr/>
        </p:nvSpPr>
        <p:spPr>
          <a:xfrm>
            <a:off x="388374" y="876834"/>
            <a:ext cx="8146025" cy="523220"/>
          </a:xfrm>
          <a:prstGeom prst="rect">
            <a:avLst/>
          </a:prstGeom>
          <a:noFill/>
        </p:spPr>
        <p:txBody>
          <a:bodyPr wrap="square">
            <a:spAutoFit/>
          </a:bodyPr>
          <a:lstStyle/>
          <a:p>
            <a:r>
              <a:rPr lang="en-US" sz="2800" dirty="0">
                <a:solidFill>
                  <a:srgbClr val="0070C0"/>
                </a:solidFill>
              </a:rPr>
              <a:t>Interest Rate distribution by Loan Status</a:t>
            </a:r>
            <a:endParaRPr lang="en-IN" dirty="0"/>
          </a:p>
        </p:txBody>
      </p:sp>
      <p:sp>
        <p:nvSpPr>
          <p:cNvPr id="8" name="TextBox 7">
            <a:extLst>
              <a:ext uri="{FF2B5EF4-FFF2-40B4-BE49-F238E27FC236}">
                <a16:creationId xmlns:a16="http://schemas.microsoft.com/office/drawing/2014/main" id="{7777CC75-292D-9362-30BC-472E17778A7A}"/>
              </a:ext>
            </a:extLst>
          </p:cNvPr>
          <p:cNvSpPr txBox="1"/>
          <p:nvPr/>
        </p:nvSpPr>
        <p:spPr>
          <a:xfrm>
            <a:off x="614516" y="5679662"/>
            <a:ext cx="8146025" cy="738664"/>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The analysis of interest rate distribution by loan status indicates that charged-off loans generally have higher median and maximum interest rates compared to fully paid loans. Current loans show a broader distribution of interest rates.</a:t>
            </a:r>
          </a:p>
        </p:txBody>
      </p:sp>
      <p:sp>
        <p:nvSpPr>
          <p:cNvPr id="3" name="TextBox 2">
            <a:extLst>
              <a:ext uri="{FF2B5EF4-FFF2-40B4-BE49-F238E27FC236}">
                <a16:creationId xmlns:a16="http://schemas.microsoft.com/office/drawing/2014/main" id="{B1D31D9E-4A19-A124-23BE-42AD5A1C18C0}"/>
              </a:ext>
            </a:extLst>
          </p:cNvPr>
          <p:cNvSpPr txBox="1"/>
          <p:nvPr/>
        </p:nvSpPr>
        <p:spPr>
          <a:xfrm>
            <a:off x="388374" y="582356"/>
            <a:ext cx="4572000" cy="307777"/>
          </a:xfrm>
          <a:prstGeom prst="rect">
            <a:avLst/>
          </a:prstGeom>
          <a:noFill/>
        </p:spPr>
        <p:txBody>
          <a:bodyPr wrap="square">
            <a:spAutoFit/>
          </a:bodyPr>
          <a:lstStyle/>
          <a:p>
            <a:r>
              <a:rPr lang="en-US" dirty="0">
                <a:solidFill>
                  <a:srgbClr val="0070C0"/>
                </a:solidFill>
              </a:rPr>
              <a:t>Additional Analysis </a:t>
            </a:r>
            <a:endParaRPr lang="en-IN" dirty="0"/>
          </a:p>
        </p:txBody>
      </p:sp>
      <p:pic>
        <p:nvPicPr>
          <p:cNvPr id="6146" name="Picture 2">
            <a:extLst>
              <a:ext uri="{FF2B5EF4-FFF2-40B4-BE49-F238E27FC236}">
                <a16:creationId xmlns:a16="http://schemas.microsoft.com/office/drawing/2014/main" id="{087DEC75-D421-A40E-BBD2-7487FA7A8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74" y="1436000"/>
            <a:ext cx="7798084" cy="4207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8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79578-BEB0-E797-1993-813AF90294F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E8564D3-F883-15DD-88DA-8859B9404151}"/>
              </a:ext>
            </a:extLst>
          </p:cNvPr>
          <p:cNvSpPr txBox="1"/>
          <p:nvPr/>
        </p:nvSpPr>
        <p:spPr>
          <a:xfrm>
            <a:off x="388374" y="890133"/>
            <a:ext cx="7093974" cy="523220"/>
          </a:xfrm>
          <a:prstGeom prst="rect">
            <a:avLst/>
          </a:prstGeom>
          <a:noFill/>
        </p:spPr>
        <p:txBody>
          <a:bodyPr wrap="square">
            <a:spAutoFit/>
          </a:bodyPr>
          <a:lstStyle/>
          <a:p>
            <a:r>
              <a:rPr lang="en-US" sz="2800" dirty="0">
                <a:solidFill>
                  <a:srgbClr val="0070C0"/>
                </a:solidFill>
              </a:rPr>
              <a:t>Distribution of Debt to Income Ratio</a:t>
            </a:r>
            <a:endParaRPr lang="en-IN" dirty="0"/>
          </a:p>
        </p:txBody>
      </p:sp>
      <p:sp>
        <p:nvSpPr>
          <p:cNvPr id="8" name="TextBox 7">
            <a:extLst>
              <a:ext uri="{FF2B5EF4-FFF2-40B4-BE49-F238E27FC236}">
                <a16:creationId xmlns:a16="http://schemas.microsoft.com/office/drawing/2014/main" id="{F0B9D0CD-9DBA-73E2-0EDA-DEA52A01FEBF}"/>
              </a:ext>
            </a:extLst>
          </p:cNvPr>
          <p:cNvSpPr txBox="1"/>
          <p:nvPr/>
        </p:nvSpPr>
        <p:spPr>
          <a:xfrm>
            <a:off x="614516" y="5679662"/>
            <a:ext cx="8146025" cy="523220"/>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The distribution of debt-to-income (DTI) ratios shows a concentration of counts at lower DTI values, suggesting that many borrowers have lower levels of debt relative to their income.</a:t>
            </a:r>
          </a:p>
        </p:txBody>
      </p:sp>
      <p:sp>
        <p:nvSpPr>
          <p:cNvPr id="3" name="TextBox 2">
            <a:extLst>
              <a:ext uri="{FF2B5EF4-FFF2-40B4-BE49-F238E27FC236}">
                <a16:creationId xmlns:a16="http://schemas.microsoft.com/office/drawing/2014/main" id="{D53442FD-C408-3C6F-2801-4825550453C1}"/>
              </a:ext>
            </a:extLst>
          </p:cNvPr>
          <p:cNvSpPr txBox="1"/>
          <p:nvPr/>
        </p:nvSpPr>
        <p:spPr>
          <a:xfrm>
            <a:off x="388374" y="582356"/>
            <a:ext cx="4572000" cy="307777"/>
          </a:xfrm>
          <a:prstGeom prst="rect">
            <a:avLst/>
          </a:prstGeom>
          <a:noFill/>
        </p:spPr>
        <p:txBody>
          <a:bodyPr wrap="square">
            <a:spAutoFit/>
          </a:bodyPr>
          <a:lstStyle/>
          <a:p>
            <a:r>
              <a:rPr lang="en-US" dirty="0">
                <a:solidFill>
                  <a:srgbClr val="0070C0"/>
                </a:solidFill>
              </a:rPr>
              <a:t>Additional Analysis </a:t>
            </a:r>
            <a:endParaRPr lang="en-IN" dirty="0"/>
          </a:p>
        </p:txBody>
      </p:sp>
      <p:pic>
        <p:nvPicPr>
          <p:cNvPr id="11266" name="Picture 2">
            <a:extLst>
              <a:ext uri="{FF2B5EF4-FFF2-40B4-BE49-F238E27FC236}">
                <a16:creationId xmlns:a16="http://schemas.microsoft.com/office/drawing/2014/main" id="{FA08162E-E33A-121E-E65D-DAA40D133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74" y="1373136"/>
            <a:ext cx="7649725" cy="411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63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7D238-1A5F-165D-C831-C0E9543252C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116471D-925B-AA6A-2920-0AC3944F2120}"/>
              </a:ext>
            </a:extLst>
          </p:cNvPr>
          <p:cNvSpPr txBox="1"/>
          <p:nvPr/>
        </p:nvSpPr>
        <p:spPr>
          <a:xfrm>
            <a:off x="388374" y="876834"/>
            <a:ext cx="7579291" cy="523220"/>
          </a:xfrm>
          <a:prstGeom prst="rect">
            <a:avLst/>
          </a:prstGeom>
          <a:noFill/>
        </p:spPr>
        <p:txBody>
          <a:bodyPr wrap="square">
            <a:spAutoFit/>
          </a:bodyPr>
          <a:lstStyle/>
          <a:p>
            <a:r>
              <a:rPr lang="en-US" sz="2800" dirty="0">
                <a:solidFill>
                  <a:srgbClr val="0070C0"/>
                </a:solidFill>
              </a:rPr>
              <a:t>Loan Status Distribution by DTI Bins</a:t>
            </a:r>
            <a:endParaRPr lang="en-IN" dirty="0"/>
          </a:p>
        </p:txBody>
      </p:sp>
      <p:sp>
        <p:nvSpPr>
          <p:cNvPr id="8" name="TextBox 7">
            <a:extLst>
              <a:ext uri="{FF2B5EF4-FFF2-40B4-BE49-F238E27FC236}">
                <a16:creationId xmlns:a16="http://schemas.microsoft.com/office/drawing/2014/main" id="{8A09A218-FDAB-653E-0EAD-E2E36677E0CD}"/>
              </a:ext>
            </a:extLst>
          </p:cNvPr>
          <p:cNvSpPr txBox="1"/>
          <p:nvPr/>
        </p:nvSpPr>
        <p:spPr>
          <a:xfrm>
            <a:off x="614516" y="5679662"/>
            <a:ext cx="8146025" cy="738664"/>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The insight is that borrowers with lower debt-to-income (DTI) ratios, especially in the 0-10 and 10-20 bins, have a higher likelihood of fully paying off their loans. As DTI increases, the count of fully paid loans decreases, and there is no data available for DTI bins beyond 30-40.</a:t>
            </a:r>
          </a:p>
        </p:txBody>
      </p:sp>
      <p:sp>
        <p:nvSpPr>
          <p:cNvPr id="3" name="TextBox 2">
            <a:extLst>
              <a:ext uri="{FF2B5EF4-FFF2-40B4-BE49-F238E27FC236}">
                <a16:creationId xmlns:a16="http://schemas.microsoft.com/office/drawing/2014/main" id="{EF957C39-6C26-5500-1032-588378672B5A}"/>
              </a:ext>
            </a:extLst>
          </p:cNvPr>
          <p:cNvSpPr txBox="1"/>
          <p:nvPr/>
        </p:nvSpPr>
        <p:spPr>
          <a:xfrm>
            <a:off x="388374" y="582356"/>
            <a:ext cx="4572000" cy="307777"/>
          </a:xfrm>
          <a:prstGeom prst="rect">
            <a:avLst/>
          </a:prstGeom>
          <a:noFill/>
        </p:spPr>
        <p:txBody>
          <a:bodyPr wrap="square">
            <a:spAutoFit/>
          </a:bodyPr>
          <a:lstStyle/>
          <a:p>
            <a:r>
              <a:rPr lang="en-US" dirty="0">
                <a:solidFill>
                  <a:srgbClr val="0070C0"/>
                </a:solidFill>
              </a:rPr>
              <a:t>Additional Analysis </a:t>
            </a:r>
            <a:endParaRPr lang="en-IN" dirty="0"/>
          </a:p>
        </p:txBody>
      </p:sp>
      <p:pic>
        <p:nvPicPr>
          <p:cNvPr id="10242" name="Picture 2">
            <a:extLst>
              <a:ext uri="{FF2B5EF4-FFF2-40B4-BE49-F238E27FC236}">
                <a16:creationId xmlns:a16="http://schemas.microsoft.com/office/drawing/2014/main" id="{9C00343C-3FEC-2B60-979A-EC6C1551F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60" y="1388170"/>
            <a:ext cx="7747818" cy="436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0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Conclusion</a:t>
            </a:r>
            <a:endParaRPr dirty="0"/>
          </a:p>
        </p:txBody>
      </p:sp>
      <p:sp>
        <p:nvSpPr>
          <p:cNvPr id="121" name="Google Shape;121;p4"/>
          <p:cNvSpPr txBox="1"/>
          <p:nvPr/>
        </p:nvSpPr>
        <p:spPr>
          <a:xfrm>
            <a:off x="852482" y="1065179"/>
            <a:ext cx="7439036" cy="5324494"/>
          </a:xfrm>
          <a:prstGeom prst="rect">
            <a:avLst/>
          </a:prstGeom>
          <a:noFill/>
          <a:ln>
            <a:noFill/>
          </a:ln>
        </p:spPr>
        <p:txBody>
          <a:bodyPr spcFirstLastPara="1" wrap="square" lIns="91425" tIns="45700" rIns="91425" bIns="45700" anchor="t" anchorCtr="0">
            <a:spAutoFit/>
          </a:bodyPr>
          <a:lstStyle/>
          <a:p>
            <a:pPr algn="l"/>
            <a:r>
              <a:rPr lang="en-US" b="1" i="0" dirty="0">
                <a:solidFill>
                  <a:schemeClr val="tx1"/>
                </a:solidFill>
                <a:effectLst/>
                <a:latin typeface="Söhne"/>
              </a:rPr>
              <a:t>Risk Mitigation Strategies:</a:t>
            </a:r>
            <a:r>
              <a:rPr lang="en-US" dirty="0">
                <a:solidFill>
                  <a:schemeClr val="tx1"/>
                </a:solidFill>
                <a:latin typeface="Söhne"/>
              </a:rPr>
              <a:t> </a:t>
            </a:r>
            <a:r>
              <a:rPr lang="en-US" b="0" i="0" dirty="0">
                <a:solidFill>
                  <a:schemeClr val="tx1"/>
                </a:solidFill>
                <a:effectLst/>
                <a:latin typeface="Söhne"/>
              </a:rPr>
              <a:t>Implement targeted risk mitigation strategies for loans with higher risk factors, such as those associated with small business, longer loan terms, and specific employment lengths.</a:t>
            </a:r>
          </a:p>
          <a:p>
            <a:pPr algn="l"/>
            <a:r>
              <a:rPr lang="en-US" b="1" i="0" dirty="0">
                <a:solidFill>
                  <a:schemeClr val="tx1"/>
                </a:solidFill>
                <a:effectLst/>
                <a:latin typeface="Söhne"/>
              </a:rPr>
              <a:t>Portfolio Diversification:</a:t>
            </a:r>
            <a:r>
              <a:rPr lang="en-US" dirty="0">
                <a:solidFill>
                  <a:schemeClr val="tx1"/>
                </a:solidFill>
                <a:latin typeface="Söhne"/>
              </a:rPr>
              <a:t> </a:t>
            </a:r>
            <a:r>
              <a:rPr lang="en-US" b="0" i="0" dirty="0">
                <a:solidFill>
                  <a:schemeClr val="tx1"/>
                </a:solidFill>
                <a:effectLst/>
                <a:latin typeface="Söhne"/>
              </a:rPr>
              <a:t>Diversify the loan portfolio to reduce concentration risk. This can involve spreading loans across different purposes, grades, and terms to ensure a more balanced and resilient portfolio.</a:t>
            </a:r>
          </a:p>
          <a:p>
            <a:pPr algn="l"/>
            <a:r>
              <a:rPr lang="en-US" b="1" i="0" dirty="0">
                <a:solidFill>
                  <a:schemeClr val="tx1"/>
                </a:solidFill>
                <a:effectLst/>
                <a:latin typeface="Söhne"/>
              </a:rPr>
              <a:t>Credit Scoring Enhancement:</a:t>
            </a:r>
            <a:r>
              <a:rPr lang="en-US" dirty="0">
                <a:solidFill>
                  <a:schemeClr val="tx1"/>
                </a:solidFill>
                <a:latin typeface="Söhne"/>
              </a:rPr>
              <a:t> </a:t>
            </a:r>
            <a:r>
              <a:rPr lang="en-US" b="0" i="0" dirty="0">
                <a:solidFill>
                  <a:schemeClr val="tx1"/>
                </a:solidFill>
                <a:effectLst/>
                <a:latin typeface="Söhne"/>
              </a:rPr>
              <a:t>Enhance the credit scoring model to better incorporate identified driver variables, such as purpose, grade, and employment length, ensuring a more accurate assessment of borrower risk.</a:t>
            </a:r>
          </a:p>
          <a:p>
            <a:pPr algn="l"/>
            <a:r>
              <a:rPr lang="en-US" b="1" i="0" dirty="0">
                <a:solidFill>
                  <a:schemeClr val="tx1"/>
                </a:solidFill>
                <a:effectLst/>
                <a:latin typeface="Söhne"/>
              </a:rPr>
              <a:t>Targeted Marketing and Education: </a:t>
            </a:r>
            <a:r>
              <a:rPr lang="en-US" b="0" i="0" dirty="0">
                <a:solidFill>
                  <a:schemeClr val="tx1"/>
                </a:solidFill>
                <a:effectLst/>
                <a:latin typeface="Söhne"/>
              </a:rPr>
              <a:t>Conduct targeted marketing and educational campaigns for borrowers in higher-risk categories. This can include providing resources on financial literacy and responsible borrowing practices.</a:t>
            </a:r>
          </a:p>
          <a:p>
            <a:pPr algn="l"/>
            <a:r>
              <a:rPr lang="en-US" b="1" i="0" dirty="0">
                <a:solidFill>
                  <a:schemeClr val="tx1"/>
                </a:solidFill>
                <a:effectLst/>
                <a:latin typeface="Söhne"/>
              </a:rPr>
              <a:t>Continuous Monitoring: </a:t>
            </a:r>
            <a:r>
              <a:rPr lang="en-US" b="0" i="0" dirty="0">
                <a:solidFill>
                  <a:schemeClr val="tx1"/>
                </a:solidFill>
                <a:effectLst/>
                <a:latin typeface="Söhne"/>
              </a:rPr>
              <a:t>Implement a robust system for continuous monitoring of the loan portfolio. Regularly update risk assessments based on changing market conditions, economic indicators, and borrower behavior.</a:t>
            </a:r>
          </a:p>
          <a:p>
            <a:pPr algn="l"/>
            <a:r>
              <a:rPr lang="en-US" b="1" i="0" dirty="0">
                <a:solidFill>
                  <a:schemeClr val="tx1"/>
                </a:solidFill>
                <a:effectLst/>
                <a:latin typeface="Söhne"/>
              </a:rPr>
              <a:t>Customer Support and Assistance: </a:t>
            </a:r>
            <a:r>
              <a:rPr lang="en-US" b="0" i="0" dirty="0">
                <a:solidFill>
                  <a:schemeClr val="tx1"/>
                </a:solidFill>
                <a:effectLst/>
                <a:latin typeface="Söhne"/>
              </a:rPr>
              <a:t>Provide proactive customer support and assistance to borrowers facing financial challenges. Establishing a communication channel can help address issues before they escalate.</a:t>
            </a:r>
          </a:p>
          <a:p>
            <a:pPr algn="l"/>
            <a:endParaRPr lang="en-US" b="0" i="0" dirty="0">
              <a:solidFill>
                <a:schemeClr val="tx1"/>
              </a:solidFill>
              <a:effectLst/>
              <a:latin typeface="Söhne"/>
            </a:endParaRPr>
          </a:p>
          <a:p>
            <a:pPr algn="l"/>
            <a:r>
              <a:rPr lang="en-US" b="0" i="0" dirty="0">
                <a:solidFill>
                  <a:schemeClr val="tx1"/>
                </a:solidFill>
                <a:effectLst/>
                <a:latin typeface="Söhne"/>
              </a:rPr>
              <a:t>By incorporating these solutions, the company can proactively manage and mitigate default risks, enhance the overall health of its loan portfolio, and ensure a sustainable and profitable lending business.</a:t>
            </a:r>
          </a:p>
          <a:p>
            <a:pPr marL="285750" marR="0" lvl="0" indent="-184150" algn="l" rtl="0">
              <a:spcBef>
                <a:spcPts val="0"/>
              </a:spcBef>
              <a:spcAft>
                <a:spcPts val="0"/>
              </a:spcAft>
              <a:buClr>
                <a:schemeClr val="dk1"/>
              </a:buClr>
              <a:buSzPts val="1600"/>
              <a:buFont typeface="Arial"/>
              <a:buNone/>
            </a:pPr>
            <a:endParaRPr sz="1600" dirty="0">
              <a:solidFill>
                <a:schemeClr val="tx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02A4180B-1CDF-2601-7273-E35B3A89226B}"/>
              </a:ext>
            </a:extLst>
          </p:cNvPr>
          <p:cNvSpPr txBox="1"/>
          <p:nvPr/>
        </p:nvSpPr>
        <p:spPr>
          <a:xfrm>
            <a:off x="5451987" y="6020341"/>
            <a:ext cx="4572000" cy="738664"/>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b="1" i="0" dirty="0">
                <a:solidFill>
                  <a:schemeClr val="tx1"/>
                </a:solidFill>
                <a:effectLst/>
                <a:latin typeface="Söhne"/>
              </a:rPr>
              <a:t>Thank you for your time and attention.</a:t>
            </a:r>
          </a:p>
          <a:p>
            <a:pPr marL="0" indent="0" defTabSz="914400" eaLnBrk="0" fontAlgn="base" latinLnBrk="0" hangingPunct="0">
              <a:spcBef>
                <a:spcPts val="0"/>
              </a:spcBef>
              <a:buSzPts val="1600"/>
              <a:buNone/>
              <a:tabLst/>
            </a:pPr>
            <a:r>
              <a:rPr lang="en-US" b="1" i="0" dirty="0">
                <a:solidFill>
                  <a:schemeClr val="tx1"/>
                </a:solidFill>
                <a:effectLst/>
                <a:latin typeface="Söhne"/>
              </a:rPr>
              <a:t>Priyanka </a:t>
            </a:r>
            <a:r>
              <a:rPr lang="en-US" b="1" i="0" dirty="0" err="1">
                <a:solidFill>
                  <a:schemeClr val="tx1"/>
                </a:solidFill>
                <a:effectLst/>
                <a:latin typeface="Söhne"/>
              </a:rPr>
              <a:t>Mukkavilli</a:t>
            </a:r>
            <a:r>
              <a:rPr lang="en-US" b="1" i="0" dirty="0">
                <a:solidFill>
                  <a:schemeClr val="tx1"/>
                </a:solidFill>
                <a:effectLst/>
                <a:latin typeface="Söhne"/>
              </a:rPr>
              <a:t>  </a:t>
            </a:r>
            <a:r>
              <a:rPr lang="en-US" b="0" i="0" dirty="0">
                <a:solidFill>
                  <a:srgbClr val="F9F9F9"/>
                </a:solidFill>
                <a:effectLst/>
                <a:latin typeface="Söhne"/>
              </a:rPr>
              <a:t>a</a:t>
            </a:r>
          </a:p>
          <a:p>
            <a:pPr marL="0" indent="0" defTabSz="914400" eaLnBrk="0" fontAlgn="base" latinLnBrk="0" hangingPunct="0">
              <a:spcBef>
                <a:spcPts val="0"/>
              </a:spcBef>
              <a:buSzPts val="1600"/>
              <a:buNone/>
              <a:tabLst/>
            </a:pPr>
            <a:r>
              <a:rPr lang="en-US" b="1" dirty="0">
                <a:solidFill>
                  <a:schemeClr val="tx1"/>
                </a:solidFill>
                <a:latin typeface="Söhne"/>
              </a:rPr>
              <a:t>Email id: priyankavenkata77@gmail.com</a:t>
            </a:r>
            <a:endParaRPr lang="en-US" altLang="en-US" sz="1400" b="1" dirty="0">
              <a:solidFill>
                <a:schemeClr val="tx1"/>
              </a:solidFill>
              <a:latin typeface="Söh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7A25A2-BCCB-98FD-0EFB-A802B10BCF7B}"/>
              </a:ext>
            </a:extLst>
          </p:cNvPr>
          <p:cNvSpPr txBox="1"/>
          <p:nvPr/>
        </p:nvSpPr>
        <p:spPr>
          <a:xfrm>
            <a:off x="589935" y="1140542"/>
            <a:ext cx="8082117" cy="3970318"/>
          </a:xfrm>
          <a:prstGeom prst="rect">
            <a:avLst/>
          </a:prstGeom>
          <a:noFill/>
        </p:spPr>
        <p:txBody>
          <a:bodyPr wrap="square">
            <a:spAutoFit/>
          </a:bodyPr>
          <a:lstStyle/>
          <a:p>
            <a:pPr>
              <a:buClr>
                <a:srgbClr val="0070C0"/>
              </a:buClr>
              <a:buSzPts val="3200"/>
            </a:pPr>
            <a:r>
              <a:rPr lang="en-US" sz="2800" dirty="0">
                <a:solidFill>
                  <a:srgbClr val="0070C0"/>
                </a:solidFill>
              </a:rPr>
              <a:t>Analysis Approach: </a:t>
            </a:r>
            <a:r>
              <a:rPr lang="en-US" sz="2800" dirty="0">
                <a:solidFill>
                  <a:schemeClr val="tx1"/>
                </a:solidFill>
                <a:latin typeface="Söhne"/>
              </a:rPr>
              <a:t>The analysis approach involves loading and exploring the loan dataset, performing univariate and bivariate analyses, calculating key performance indicators, exploring relationships between variables, and presenting insights through visualizations. The goal is to understand loan status distribution, identify driving factors, and provide business-relevant insights. The results are presented using various plots and metrics.</a:t>
            </a:r>
          </a:p>
        </p:txBody>
      </p:sp>
    </p:spTree>
    <p:extLst>
      <p:ext uri="{BB962C8B-B14F-4D97-AF65-F5344CB8AC3E}">
        <p14:creationId xmlns:p14="http://schemas.microsoft.com/office/powerpoint/2010/main" val="152024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629841" y="216309"/>
            <a:ext cx="6203578" cy="2566220"/>
          </a:xfrm>
          <a:prstGeom prst="rect">
            <a:avLst/>
          </a:prstGeom>
          <a:noFill/>
          <a:ln>
            <a:noFill/>
          </a:ln>
        </p:spPr>
        <p:txBody>
          <a:bodyPr spcFirstLastPara="1" wrap="square" lIns="0" tIns="45700" rIns="0" bIns="45700" anchor="b" anchorCtr="0">
            <a:normAutofit/>
          </a:bodyPr>
          <a:lstStyle/>
          <a:p>
            <a:r>
              <a:rPr lang="en-IN" sz="2800" dirty="0">
                <a:solidFill>
                  <a:srgbClr val="0070C0"/>
                </a:solidFill>
              </a:rPr>
              <a:t>Business Insights from Analysis:</a:t>
            </a:r>
            <a:br>
              <a:rPr lang="en-IN" sz="2800" dirty="0">
                <a:solidFill>
                  <a:srgbClr val="0070C0"/>
                </a:solidFill>
              </a:rPr>
            </a:br>
            <a:br>
              <a:rPr lang="en-IN" sz="2800" dirty="0">
                <a:solidFill>
                  <a:srgbClr val="0070C0"/>
                </a:solidFill>
              </a:rPr>
            </a:br>
            <a:r>
              <a:rPr lang="en-IN" sz="2800" dirty="0">
                <a:solidFill>
                  <a:srgbClr val="0070C0"/>
                </a:solidFill>
              </a:rPr>
              <a:t>Univariate analysis</a:t>
            </a:r>
            <a:br>
              <a:rPr lang="en-IN" sz="2800" dirty="0">
                <a:solidFill>
                  <a:srgbClr val="0070C0"/>
                </a:solidFill>
              </a:rPr>
            </a:br>
            <a:r>
              <a:rPr lang="en-IN" sz="1800" dirty="0">
                <a:solidFill>
                  <a:srgbClr val="0070C0"/>
                </a:solidFill>
              </a:rPr>
              <a:t>Loan Status Distribution. </a:t>
            </a:r>
            <a:br>
              <a:rPr lang="en-IN" sz="2800" dirty="0">
                <a:solidFill>
                  <a:srgbClr val="0070C0"/>
                </a:solidFill>
              </a:rPr>
            </a:br>
            <a:endParaRPr sz="2800" dirty="0">
              <a:solidFill>
                <a:srgbClr val="0070C0"/>
              </a:solidFill>
            </a:endParaRPr>
          </a:p>
        </p:txBody>
      </p:sp>
      <p:sp>
        <p:nvSpPr>
          <p:cNvPr id="105" name="Google Shape;105;p2"/>
          <p:cNvSpPr txBox="1">
            <a:spLocks noGrp="1"/>
          </p:cNvSpPr>
          <p:nvPr>
            <p:ph type="body" idx="2"/>
          </p:nvPr>
        </p:nvSpPr>
        <p:spPr>
          <a:xfrm>
            <a:off x="629841" y="2641191"/>
            <a:ext cx="2663965" cy="28685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b="0" i="0" dirty="0">
                <a:solidFill>
                  <a:schemeClr val="tx1"/>
                </a:solidFill>
                <a:effectLst/>
                <a:latin typeface="Söhne"/>
              </a:rPr>
              <a:t>The loan portfolio is generally healthy, with a high percentage (83%) of loans fully paid. However, there is a notable fraction (14%) marked as charged off, indicating a potential default risk. The company should closely monitor and assess factors contributing to charged-off loans to minimize default rates.</a:t>
            </a:r>
            <a:endParaRPr dirty="0">
              <a:solidFill>
                <a:schemeClr val="tx1"/>
              </a:solidFill>
            </a:endParaRPr>
          </a:p>
        </p:txBody>
      </p:sp>
      <p:sp>
        <p:nvSpPr>
          <p:cNvPr id="2" name="Text Placeholder 1">
            <a:extLst>
              <a:ext uri="{FF2B5EF4-FFF2-40B4-BE49-F238E27FC236}">
                <a16:creationId xmlns:a16="http://schemas.microsoft.com/office/drawing/2014/main" id="{2DFB9F8A-090C-901E-0B63-9AD78DC8CD4B}"/>
              </a:ext>
            </a:extLst>
          </p:cNvPr>
          <p:cNvSpPr>
            <a:spLocks noGrp="1" noChangeArrowheads="1"/>
          </p:cNvSpPr>
          <p:nvPr>
            <p:ph type="body" idx="1"/>
          </p:nvPr>
        </p:nvSpPr>
        <p:spPr bwMode="auto">
          <a:xfrm>
            <a:off x="5560141" y="3595510"/>
            <a:ext cx="233024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defTabSz="914400" eaLnBrk="0" fontAlgn="base" latinLnBrk="0" hangingPunct="0">
              <a:spcBef>
                <a:spcPts val="0"/>
              </a:spcBef>
              <a:buSzPts val="1600"/>
              <a:buNone/>
              <a:tabLst/>
            </a:pPr>
            <a:r>
              <a:rPr lang="en-US" altLang="en-US" sz="1600" b="1" dirty="0">
                <a:solidFill>
                  <a:schemeClr val="tx1"/>
                </a:solidFill>
                <a:latin typeface="Söhne"/>
              </a:rPr>
              <a:t>Loan Status Distribution: loan status </a:t>
            </a:r>
          </a:p>
          <a:p>
            <a:pPr marL="0" indent="0" defTabSz="914400" eaLnBrk="0" fontAlgn="base" latinLnBrk="0" hangingPunct="0">
              <a:spcBef>
                <a:spcPts val="0"/>
              </a:spcBef>
              <a:buSzPts val="1600"/>
              <a:buNone/>
              <a:tabLst/>
            </a:pPr>
            <a:r>
              <a:rPr lang="en-US" altLang="en-US" sz="1600" b="1" dirty="0">
                <a:solidFill>
                  <a:schemeClr val="tx1"/>
                </a:solidFill>
                <a:latin typeface="Söhne"/>
              </a:rPr>
              <a:t>Fully Paid 0.829620 Charged Off 0.141677 Current 0.028703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A9C4-BBD1-CCDC-CEA8-1DD563C30983}"/>
              </a:ext>
            </a:extLst>
          </p:cNvPr>
          <p:cNvSpPr>
            <a:spLocks noGrp="1"/>
          </p:cNvSpPr>
          <p:nvPr>
            <p:ph type="title"/>
          </p:nvPr>
        </p:nvSpPr>
        <p:spPr>
          <a:xfrm>
            <a:off x="588706" y="875070"/>
            <a:ext cx="4455242" cy="934065"/>
          </a:xfrm>
        </p:spPr>
        <p:txBody>
          <a:bodyPr>
            <a:normAutofit/>
          </a:bodyPr>
          <a:lstStyle/>
          <a:p>
            <a:r>
              <a:rPr lang="en-IN" sz="2800" dirty="0">
                <a:solidFill>
                  <a:srgbClr val="0070C0"/>
                </a:solidFill>
              </a:rPr>
              <a:t>Loan Amount Distribution:</a:t>
            </a:r>
            <a:br>
              <a:rPr lang="en-IN" sz="2800" dirty="0">
                <a:solidFill>
                  <a:srgbClr val="0070C0"/>
                </a:solidFill>
              </a:rPr>
            </a:br>
            <a:endParaRPr lang="en-IN" sz="2800" dirty="0">
              <a:solidFill>
                <a:srgbClr val="0070C0"/>
              </a:solidFill>
            </a:endParaRPr>
          </a:p>
        </p:txBody>
      </p:sp>
      <p:pic>
        <p:nvPicPr>
          <p:cNvPr id="2052" name="Picture 4">
            <a:extLst>
              <a:ext uri="{FF2B5EF4-FFF2-40B4-BE49-F238E27FC236}">
                <a16:creationId xmlns:a16="http://schemas.microsoft.com/office/drawing/2014/main" id="{658E0051-B705-5ADE-EC4C-BC901E929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78" y="1344561"/>
            <a:ext cx="7109490" cy="385408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E923275E-EB04-7DCC-BAF1-1EE219EA304B}"/>
              </a:ext>
            </a:extLst>
          </p:cNvPr>
          <p:cNvSpPr>
            <a:spLocks noGrp="1" noChangeArrowheads="1"/>
          </p:cNvSpPr>
          <p:nvPr>
            <p:ph type="body" idx="1"/>
          </p:nvPr>
        </p:nvSpPr>
        <p:spPr bwMode="auto">
          <a:xfrm>
            <a:off x="1066799" y="5100990"/>
            <a:ext cx="7447935" cy="6647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defTabSz="914400" eaLnBrk="0" fontAlgn="base" latinLnBrk="0" hangingPunct="0">
              <a:spcBef>
                <a:spcPts val="0"/>
              </a:spcBef>
              <a:buSzPts val="1600"/>
              <a:buNone/>
              <a:tabLst/>
            </a:pPr>
            <a:r>
              <a:rPr lang="en-US" altLang="en-US" sz="1600" b="1" dirty="0">
                <a:solidFill>
                  <a:schemeClr val="tx1"/>
                </a:solidFill>
                <a:latin typeface="Söhne"/>
              </a:rPr>
              <a:t>The loan distribution peaks at 5000 to 10000, suggesting a preference for smaller loan amounts. Peaks at 5k and 10k indicate common amounts, reflecting specific financial needs.</a:t>
            </a:r>
          </a:p>
        </p:txBody>
      </p:sp>
    </p:spTree>
    <p:extLst>
      <p:ext uri="{BB962C8B-B14F-4D97-AF65-F5344CB8AC3E}">
        <p14:creationId xmlns:p14="http://schemas.microsoft.com/office/powerpoint/2010/main" val="211668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6EB600-77E0-FDAB-F6E9-619A717B3CA7}"/>
              </a:ext>
            </a:extLst>
          </p:cNvPr>
          <p:cNvSpPr txBox="1"/>
          <p:nvPr/>
        </p:nvSpPr>
        <p:spPr>
          <a:xfrm>
            <a:off x="614516" y="985061"/>
            <a:ext cx="4572000" cy="738664"/>
          </a:xfrm>
          <a:prstGeom prst="rect">
            <a:avLst/>
          </a:prstGeom>
          <a:noFill/>
        </p:spPr>
        <p:txBody>
          <a:bodyPr wrap="square">
            <a:spAutoFit/>
          </a:bodyPr>
          <a:lstStyle/>
          <a:p>
            <a:r>
              <a:rPr lang="en-IN" sz="2800" dirty="0">
                <a:solidFill>
                  <a:srgbClr val="0070C0"/>
                </a:solidFill>
              </a:rPr>
              <a:t>Interest Rate Distribution</a:t>
            </a:r>
            <a:r>
              <a:rPr lang="en-IN" sz="1400" dirty="0">
                <a:solidFill>
                  <a:srgbClr val="0070C0"/>
                </a:solidFill>
              </a:rPr>
              <a:t>:</a:t>
            </a:r>
            <a:br>
              <a:rPr lang="en-IN" sz="1400" dirty="0">
                <a:solidFill>
                  <a:srgbClr val="0070C0"/>
                </a:solidFill>
              </a:rPr>
            </a:br>
            <a:endParaRPr lang="en-IN" dirty="0"/>
          </a:p>
        </p:txBody>
      </p:sp>
      <p:pic>
        <p:nvPicPr>
          <p:cNvPr id="3074" name="Picture 2">
            <a:extLst>
              <a:ext uri="{FF2B5EF4-FFF2-40B4-BE49-F238E27FC236}">
                <a16:creationId xmlns:a16="http://schemas.microsoft.com/office/drawing/2014/main" id="{2B9C7AA0-0AD1-B625-431B-C09A31BF5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5" y="1482694"/>
            <a:ext cx="6341808" cy="40236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B3EEC1F-8FB6-6DEE-7E4A-0A0E26315B3C}"/>
              </a:ext>
            </a:extLst>
          </p:cNvPr>
          <p:cNvSpPr txBox="1"/>
          <p:nvPr/>
        </p:nvSpPr>
        <p:spPr>
          <a:xfrm>
            <a:off x="614516" y="5506309"/>
            <a:ext cx="8146025" cy="738664"/>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Analyzing the interest rate distribution helps in understanding the cost of borrowing. The interest rate distribution reveals a higher frequency in the range of 200 to 400, indicating a common interest rate range. As interest rates increase or decrease beyond this range, the frequency gradually decreases.</a:t>
            </a:r>
          </a:p>
        </p:txBody>
      </p:sp>
    </p:spTree>
    <p:extLst>
      <p:ext uri="{BB962C8B-B14F-4D97-AF65-F5344CB8AC3E}">
        <p14:creationId xmlns:p14="http://schemas.microsoft.com/office/powerpoint/2010/main" val="119205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E26F-3C91-5F68-DFE8-16FE17E39A8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C082625-5013-135F-ECF6-522AB61A1D08}"/>
              </a:ext>
            </a:extLst>
          </p:cNvPr>
          <p:cNvSpPr txBox="1"/>
          <p:nvPr/>
        </p:nvSpPr>
        <p:spPr>
          <a:xfrm>
            <a:off x="457200" y="378705"/>
            <a:ext cx="6641690" cy="1680460"/>
          </a:xfrm>
          <a:prstGeom prst="rect">
            <a:avLst/>
          </a:prstGeom>
          <a:noFill/>
        </p:spPr>
        <p:txBody>
          <a:bodyPr wrap="square">
            <a:spAutoFit/>
          </a:bodyPr>
          <a:lstStyle/>
          <a:p>
            <a:pPr>
              <a:lnSpc>
                <a:spcPct val="90000"/>
              </a:lnSpc>
              <a:buClr>
                <a:schemeClr val="dk2"/>
              </a:buClr>
              <a:buSzPts val="3200"/>
            </a:pPr>
            <a:r>
              <a:rPr lang="en-IN" sz="4000" dirty="0">
                <a:solidFill>
                  <a:srgbClr val="0070C0"/>
                </a:solidFill>
              </a:rPr>
              <a:t>Bivariate analysis</a:t>
            </a:r>
            <a:br>
              <a:rPr lang="en-IN" sz="4000" dirty="0">
                <a:solidFill>
                  <a:srgbClr val="0070C0"/>
                </a:solidFill>
              </a:rPr>
            </a:br>
            <a:r>
              <a:rPr lang="en-US" sz="2800" dirty="0">
                <a:solidFill>
                  <a:srgbClr val="0070C0"/>
                </a:solidFill>
              </a:rPr>
              <a:t>Loan Amount vs. Loan Status:</a:t>
            </a:r>
          </a:p>
          <a:p>
            <a:r>
              <a:rPr lang="en-IN" sz="2800" dirty="0">
                <a:solidFill>
                  <a:srgbClr val="0070C0"/>
                </a:solidFill>
              </a:rPr>
              <a:t>.</a:t>
            </a:r>
            <a:br>
              <a:rPr lang="en-IN" sz="1400" dirty="0">
                <a:solidFill>
                  <a:srgbClr val="0070C0"/>
                </a:solidFill>
              </a:rPr>
            </a:br>
            <a:endParaRPr lang="en-IN" dirty="0"/>
          </a:p>
        </p:txBody>
      </p:sp>
      <p:sp>
        <p:nvSpPr>
          <p:cNvPr id="8" name="TextBox 7">
            <a:extLst>
              <a:ext uri="{FF2B5EF4-FFF2-40B4-BE49-F238E27FC236}">
                <a16:creationId xmlns:a16="http://schemas.microsoft.com/office/drawing/2014/main" id="{2038E01C-C446-2524-6B4B-30BFAD686378}"/>
              </a:ext>
            </a:extLst>
          </p:cNvPr>
          <p:cNvSpPr txBox="1"/>
          <p:nvPr/>
        </p:nvSpPr>
        <p:spPr>
          <a:xfrm>
            <a:off x="614516" y="5506309"/>
            <a:ext cx="8146025" cy="954107"/>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A boxplot is used to explore the relationship between loan amounts and loan status. Charged Off loans typically have higher median and maximum loan amounts, indicating potential risk in larger loans. Fully Paid loans tend to have lower median and maximum loan amounts, suggesting successful repayment. Current loans show a broader range of loan amounts, reflecting ongoing variability in amounts.</a:t>
            </a:r>
          </a:p>
        </p:txBody>
      </p:sp>
      <p:pic>
        <p:nvPicPr>
          <p:cNvPr id="4098" name="Picture 2">
            <a:extLst>
              <a:ext uri="{FF2B5EF4-FFF2-40B4-BE49-F238E27FC236}">
                <a16:creationId xmlns:a16="http://schemas.microsoft.com/office/drawing/2014/main" id="{754643B7-1BC2-88EE-D819-0FC5E1487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365" y="1421268"/>
            <a:ext cx="6395269" cy="401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9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Key point Indicators</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4" name="TextBox 3">
            <a:extLst>
              <a:ext uri="{FF2B5EF4-FFF2-40B4-BE49-F238E27FC236}">
                <a16:creationId xmlns:a16="http://schemas.microsoft.com/office/drawing/2014/main" id="{55FD697F-E6DF-7690-359D-312ADE66BF6E}"/>
              </a:ext>
            </a:extLst>
          </p:cNvPr>
          <p:cNvSpPr txBox="1"/>
          <p:nvPr/>
        </p:nvSpPr>
        <p:spPr>
          <a:xfrm>
            <a:off x="673510" y="1129069"/>
            <a:ext cx="8013290" cy="2677656"/>
          </a:xfrm>
          <a:prstGeom prst="rect">
            <a:avLst/>
          </a:prstGeom>
          <a:noFill/>
        </p:spPr>
        <p:txBody>
          <a:bodyPr wrap="square">
            <a:spAutoFit/>
          </a:bodyPr>
          <a:lstStyle/>
          <a:p>
            <a:pPr algn="l">
              <a:buFont typeface="Arial" panose="020B0604020202020204" pitchFamily="34" charset="0"/>
              <a:buChar char="•"/>
            </a:pPr>
            <a:r>
              <a:rPr lang="en-US" b="1" i="0" dirty="0">
                <a:solidFill>
                  <a:schemeClr val="tx1"/>
                </a:solidFill>
                <a:effectLst/>
                <a:latin typeface="Söhne"/>
              </a:rPr>
              <a:t>Loan Approval Rate:</a:t>
            </a:r>
            <a:r>
              <a:rPr lang="en-US" b="0" i="0" dirty="0">
                <a:solidFill>
                  <a:schemeClr val="tx1"/>
                </a:solidFill>
                <a:effectLst/>
                <a:latin typeface="Söhne"/>
              </a:rPr>
              <a:t> 82.96%</a:t>
            </a:r>
          </a:p>
          <a:p>
            <a:pPr algn="l">
              <a:buFont typeface="Arial" panose="020B0604020202020204" pitchFamily="34" charset="0"/>
              <a:buChar char="•"/>
            </a:pPr>
            <a:r>
              <a:rPr lang="en-US" b="1" i="0" dirty="0">
                <a:solidFill>
                  <a:schemeClr val="tx1"/>
                </a:solidFill>
                <a:effectLst/>
                <a:latin typeface="Söhne"/>
              </a:rPr>
              <a:t>Default Rate:</a:t>
            </a:r>
            <a:r>
              <a:rPr lang="en-US" b="0" i="0" dirty="0">
                <a:solidFill>
                  <a:schemeClr val="tx1"/>
                </a:solidFill>
                <a:effectLst/>
                <a:latin typeface="Söhne"/>
              </a:rPr>
              <a:t> 14.17%</a:t>
            </a:r>
          </a:p>
          <a:p>
            <a:pPr algn="l">
              <a:buFont typeface="Arial" panose="020B0604020202020204" pitchFamily="34" charset="0"/>
              <a:buChar char="•"/>
            </a:pPr>
            <a:r>
              <a:rPr lang="en-US" b="1" i="0" dirty="0">
                <a:solidFill>
                  <a:schemeClr val="tx1"/>
                </a:solidFill>
                <a:effectLst/>
                <a:latin typeface="Söhne"/>
              </a:rPr>
              <a:t>Average Loan Amount:</a:t>
            </a:r>
            <a:r>
              <a:rPr lang="en-US" b="0" i="0" dirty="0">
                <a:solidFill>
                  <a:schemeClr val="tx1"/>
                </a:solidFill>
                <a:effectLst/>
                <a:latin typeface="Söhne"/>
              </a:rPr>
              <a:t> $11,219.44</a:t>
            </a:r>
          </a:p>
          <a:p>
            <a:pPr algn="l">
              <a:buFont typeface="Arial" panose="020B0604020202020204" pitchFamily="34" charset="0"/>
              <a:buChar char="•"/>
            </a:pPr>
            <a:r>
              <a:rPr lang="en-US" b="1" i="0" dirty="0">
                <a:solidFill>
                  <a:schemeClr val="tx1"/>
                </a:solidFill>
                <a:effectLst/>
                <a:latin typeface="Söhne"/>
              </a:rPr>
              <a:t>Average Debt-to-Income (DTI) Ratio:</a:t>
            </a:r>
            <a:r>
              <a:rPr lang="en-US" b="0" i="0" dirty="0">
                <a:solidFill>
                  <a:schemeClr val="tx1"/>
                </a:solidFill>
                <a:effectLst/>
                <a:latin typeface="Söhne"/>
              </a:rPr>
              <a:t> 0.02%</a:t>
            </a:r>
          </a:p>
          <a:p>
            <a:pPr algn="l">
              <a:buFont typeface="Arial" panose="020B0604020202020204" pitchFamily="34" charset="0"/>
              <a:buChar char="•"/>
            </a:pPr>
            <a:r>
              <a:rPr lang="en-US" b="1" i="0" dirty="0">
                <a:solidFill>
                  <a:schemeClr val="tx1"/>
                </a:solidFill>
                <a:effectLst/>
                <a:latin typeface="Söhne"/>
              </a:rPr>
              <a:t>Repayment Rate:</a:t>
            </a:r>
            <a:r>
              <a:rPr lang="en-US" b="0" i="0" dirty="0">
                <a:solidFill>
                  <a:schemeClr val="tx1"/>
                </a:solidFill>
                <a:effectLst/>
                <a:latin typeface="Söhne"/>
              </a:rPr>
              <a:t> 82.96%</a:t>
            </a:r>
          </a:p>
          <a:p>
            <a:pPr algn="l">
              <a:buFont typeface="Arial" panose="020B0604020202020204" pitchFamily="34" charset="0"/>
              <a:buChar char="•"/>
            </a:pPr>
            <a:endParaRPr lang="en-US" dirty="0">
              <a:solidFill>
                <a:schemeClr val="tx1"/>
              </a:solidFill>
              <a:latin typeface="Söhne"/>
            </a:endParaRPr>
          </a:p>
          <a:p>
            <a:pPr algn="l">
              <a:buFont typeface="Arial" panose="020B0604020202020204" pitchFamily="34" charset="0"/>
              <a:buChar char="•"/>
            </a:pPr>
            <a:endParaRPr lang="en-US" b="0" i="0" dirty="0">
              <a:solidFill>
                <a:schemeClr val="tx1"/>
              </a:solidFill>
              <a:effectLst/>
              <a:latin typeface="Söhne"/>
            </a:endParaRPr>
          </a:p>
          <a:p>
            <a:pPr algn="l"/>
            <a:endParaRPr lang="en-US" b="0" i="0" dirty="0">
              <a:solidFill>
                <a:schemeClr val="tx1"/>
              </a:solidFill>
              <a:effectLst/>
              <a:latin typeface="Söhne"/>
            </a:endParaRPr>
          </a:p>
          <a:p>
            <a:pPr algn="l"/>
            <a:r>
              <a:rPr lang="en-US" b="1" i="0" dirty="0">
                <a:solidFill>
                  <a:schemeClr val="tx1"/>
                </a:solidFill>
                <a:effectLst/>
                <a:latin typeface="Söhne"/>
              </a:rPr>
              <a:t>Insight:</a:t>
            </a:r>
            <a:r>
              <a:rPr lang="en-US" b="0" i="0" dirty="0">
                <a:solidFill>
                  <a:schemeClr val="tx1"/>
                </a:solidFill>
                <a:effectLst/>
                <a:latin typeface="Söhne"/>
              </a:rPr>
              <a:t> The high loan approval rate and low default rate suggest effective risk assessment and management. The average loan amount provides insights into customer preferences. A low average DTI ratio indicates manageable debt levels for borrowers. The matching repayment and approval rates indicate a consistent performance in loan repayment.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1E8C8-BF8E-F945-A8DE-B2129DD85D6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4C5FB6C-15B0-F554-1E49-A42BD050434F}"/>
              </a:ext>
            </a:extLst>
          </p:cNvPr>
          <p:cNvSpPr txBox="1"/>
          <p:nvPr/>
        </p:nvSpPr>
        <p:spPr>
          <a:xfrm>
            <a:off x="388374" y="837622"/>
            <a:ext cx="6474542" cy="523220"/>
          </a:xfrm>
          <a:prstGeom prst="rect">
            <a:avLst/>
          </a:prstGeom>
          <a:noFill/>
        </p:spPr>
        <p:txBody>
          <a:bodyPr wrap="square">
            <a:spAutoFit/>
          </a:bodyPr>
          <a:lstStyle/>
          <a:p>
            <a:r>
              <a:rPr lang="en-US" sz="2800" dirty="0">
                <a:solidFill>
                  <a:srgbClr val="0070C0"/>
                </a:solidFill>
              </a:rPr>
              <a:t>Distribution of loan status by purpose</a:t>
            </a:r>
            <a:endParaRPr lang="en-IN" dirty="0"/>
          </a:p>
        </p:txBody>
      </p:sp>
      <p:sp>
        <p:nvSpPr>
          <p:cNvPr id="8" name="TextBox 7">
            <a:extLst>
              <a:ext uri="{FF2B5EF4-FFF2-40B4-BE49-F238E27FC236}">
                <a16:creationId xmlns:a16="http://schemas.microsoft.com/office/drawing/2014/main" id="{793F6122-D601-982A-C9BC-6984122B276A}"/>
              </a:ext>
            </a:extLst>
          </p:cNvPr>
          <p:cNvSpPr txBox="1"/>
          <p:nvPr/>
        </p:nvSpPr>
        <p:spPr>
          <a:xfrm>
            <a:off x="614516" y="5679662"/>
            <a:ext cx="8146025" cy="738664"/>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The charged-off rate is highest for small business loans, followed by renewal energy and educational purposes. Current status is highest for small business loans, while fully paid status is highest for wedding, credit card, and car purposes.</a:t>
            </a:r>
          </a:p>
        </p:txBody>
      </p:sp>
      <p:sp>
        <p:nvSpPr>
          <p:cNvPr id="3" name="TextBox 2">
            <a:extLst>
              <a:ext uri="{FF2B5EF4-FFF2-40B4-BE49-F238E27FC236}">
                <a16:creationId xmlns:a16="http://schemas.microsoft.com/office/drawing/2014/main" id="{ACB2515B-9189-9D11-E4A8-6398FC7196AD}"/>
              </a:ext>
            </a:extLst>
          </p:cNvPr>
          <p:cNvSpPr txBox="1"/>
          <p:nvPr/>
        </p:nvSpPr>
        <p:spPr>
          <a:xfrm>
            <a:off x="388374" y="582356"/>
            <a:ext cx="4572000" cy="307777"/>
          </a:xfrm>
          <a:prstGeom prst="rect">
            <a:avLst/>
          </a:prstGeom>
          <a:noFill/>
        </p:spPr>
        <p:txBody>
          <a:bodyPr wrap="square">
            <a:spAutoFit/>
          </a:bodyPr>
          <a:lstStyle/>
          <a:p>
            <a:r>
              <a:rPr lang="en-US" dirty="0">
                <a:solidFill>
                  <a:srgbClr val="0070C0"/>
                </a:solidFill>
              </a:rPr>
              <a:t>Additional Analysis </a:t>
            </a:r>
            <a:endParaRPr lang="en-IN" dirty="0"/>
          </a:p>
        </p:txBody>
      </p:sp>
      <p:pic>
        <p:nvPicPr>
          <p:cNvPr id="5122" name="Picture 2">
            <a:extLst>
              <a:ext uri="{FF2B5EF4-FFF2-40B4-BE49-F238E27FC236}">
                <a16:creationId xmlns:a16="http://schemas.microsoft.com/office/drawing/2014/main" id="{AA1B8E43-7D87-4320-6F47-1B7CB267F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4" y="1386754"/>
            <a:ext cx="8046323" cy="424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22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31F9-FEB8-1DBB-E7C2-67C10C1BB11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7598531-F132-AEF1-AC6E-361E5D60C5A2}"/>
              </a:ext>
            </a:extLst>
          </p:cNvPr>
          <p:cNvSpPr txBox="1"/>
          <p:nvPr/>
        </p:nvSpPr>
        <p:spPr>
          <a:xfrm>
            <a:off x="388374" y="864665"/>
            <a:ext cx="6474542" cy="523220"/>
          </a:xfrm>
          <a:prstGeom prst="rect">
            <a:avLst/>
          </a:prstGeom>
          <a:noFill/>
        </p:spPr>
        <p:txBody>
          <a:bodyPr wrap="square">
            <a:spAutoFit/>
          </a:bodyPr>
          <a:lstStyle/>
          <a:p>
            <a:r>
              <a:rPr lang="en-US" sz="2800" dirty="0">
                <a:solidFill>
                  <a:srgbClr val="0070C0"/>
                </a:solidFill>
              </a:rPr>
              <a:t>Distribution of loan status by Grade</a:t>
            </a:r>
            <a:endParaRPr lang="en-IN" dirty="0"/>
          </a:p>
        </p:txBody>
      </p:sp>
      <p:sp>
        <p:nvSpPr>
          <p:cNvPr id="8" name="TextBox 7">
            <a:extLst>
              <a:ext uri="{FF2B5EF4-FFF2-40B4-BE49-F238E27FC236}">
                <a16:creationId xmlns:a16="http://schemas.microsoft.com/office/drawing/2014/main" id="{38BE913D-9882-1FE8-1D3D-6968B8B9DAA8}"/>
              </a:ext>
            </a:extLst>
          </p:cNvPr>
          <p:cNvSpPr txBox="1"/>
          <p:nvPr/>
        </p:nvSpPr>
        <p:spPr>
          <a:xfrm>
            <a:off x="614516" y="5679662"/>
            <a:ext cx="8146025" cy="738664"/>
          </a:xfrm>
          <a:prstGeom prst="rect">
            <a:avLst/>
          </a:prstGeom>
          <a:noFill/>
        </p:spPr>
        <p:txBody>
          <a:bodyPr wrap="square">
            <a:spAutoFit/>
          </a:bodyPr>
          <a:lstStyle/>
          <a:p>
            <a:pPr marL="0" indent="0" defTabSz="914400" eaLnBrk="0" fontAlgn="base" latinLnBrk="0" hangingPunct="0">
              <a:spcBef>
                <a:spcPts val="0"/>
              </a:spcBef>
              <a:buSzPts val="1600"/>
              <a:buNone/>
              <a:tabLst/>
            </a:pPr>
            <a:r>
              <a:rPr lang="en-US" altLang="en-US" sz="1400" b="1" dirty="0">
                <a:solidFill>
                  <a:schemeClr val="tx1"/>
                </a:solidFill>
                <a:latin typeface="Söhne"/>
              </a:rPr>
              <a:t>Borrowers with higher grades (e.g., Grade A) have a higher likelihood of fully repaying their loans, while those with lower grades (e.g., Grade G) are more likely to default. The distribution patterns suggest a correlation between borrower grades and loan status outcomes.</a:t>
            </a:r>
          </a:p>
        </p:txBody>
      </p:sp>
      <p:pic>
        <p:nvPicPr>
          <p:cNvPr id="9218" name="Picture 2">
            <a:extLst>
              <a:ext uri="{FF2B5EF4-FFF2-40B4-BE49-F238E27FC236}">
                <a16:creationId xmlns:a16="http://schemas.microsoft.com/office/drawing/2014/main" id="{88C381C3-EFAC-E51E-C52A-4DE868E0A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810" y="1337036"/>
            <a:ext cx="6183262" cy="43426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CBE177-27AD-2735-DAA5-1ED8F10868C4}"/>
              </a:ext>
            </a:extLst>
          </p:cNvPr>
          <p:cNvSpPr txBox="1"/>
          <p:nvPr/>
        </p:nvSpPr>
        <p:spPr>
          <a:xfrm>
            <a:off x="388374" y="582356"/>
            <a:ext cx="4572000" cy="307777"/>
          </a:xfrm>
          <a:prstGeom prst="rect">
            <a:avLst/>
          </a:prstGeom>
          <a:noFill/>
        </p:spPr>
        <p:txBody>
          <a:bodyPr wrap="square">
            <a:spAutoFit/>
          </a:bodyPr>
          <a:lstStyle/>
          <a:p>
            <a:r>
              <a:rPr lang="en-US" dirty="0">
                <a:solidFill>
                  <a:srgbClr val="0070C0"/>
                </a:solidFill>
              </a:rPr>
              <a:t>Additional Analysis </a:t>
            </a:r>
            <a:endParaRPr lang="en-IN" dirty="0"/>
          </a:p>
        </p:txBody>
      </p:sp>
    </p:spTree>
    <p:extLst>
      <p:ext uri="{BB962C8B-B14F-4D97-AF65-F5344CB8AC3E}">
        <p14:creationId xmlns:p14="http://schemas.microsoft.com/office/powerpoint/2010/main" val="3702854246"/>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1178</Words>
  <Application>Microsoft Office PowerPoint</Application>
  <PresentationFormat>On-screen Show (4:3)</PresentationFormat>
  <Paragraphs>57</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Söhne</vt:lpstr>
      <vt:lpstr>Office Theme</vt:lpstr>
      <vt:lpstr>PowerPoint Presentation</vt:lpstr>
      <vt:lpstr>PowerPoint Presentation</vt:lpstr>
      <vt:lpstr>Business Insights from Analysis:  Univariate analysis Loan Status Distribution.  </vt:lpstr>
      <vt:lpstr>Loan Amount Distribution: </vt:lpstr>
      <vt:lpstr>PowerPoint Presentation</vt:lpstr>
      <vt:lpstr>PowerPoint Presentation</vt:lpstr>
      <vt:lpstr>Key point Indicators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Priyanka venkata</cp:lastModifiedBy>
  <cp:revision>11</cp:revision>
  <dcterms:created xsi:type="dcterms:W3CDTF">2020-03-26T22:50:15Z</dcterms:created>
  <dcterms:modified xsi:type="dcterms:W3CDTF">2024-02-13T22:28:45Z</dcterms:modified>
</cp:coreProperties>
</file>