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9" r:id="rId1"/>
  </p:sldMasterIdLst>
  <p:sldIdLst>
    <p:sldId id="264" r:id="rId2"/>
    <p:sldId id="256" r:id="rId3"/>
    <p:sldId id="265" r:id="rId4"/>
    <p:sldId id="266" r:id="rId5"/>
    <p:sldId id="268" r:id="rId6"/>
    <p:sldId id="258" r:id="rId7"/>
    <p:sldId id="257" r:id="rId8"/>
    <p:sldId id="259" r:id="rId9"/>
    <p:sldId id="260" r:id="rId10"/>
    <p:sldId id="262" r:id="rId11"/>
    <p:sldId id="26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22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612" y="-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nandinirajeswaran\My%20Documents\Nandini\Winter'17\OMIS2355%20-%20Computer%20based%20decision%20models\Case2_Catalog%20v3.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nandinirajeswaran\My%20Documents\Nandini\Winter'17\OMIS2355%20-%20Computer%20based%20decision%20models\Case2_Catalog%20v3.0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defRPr>
            </a:pPr>
            <a:r>
              <a:rPr lang="en-US" dirty="0" smtClean="0"/>
              <a:t>Varied Purchase </a:t>
            </a:r>
            <a:r>
              <a:rPr lang="en-US" dirty="0"/>
              <a:t>cost Vs Catalog sent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Abadi MT Condensed Extra Bold" charset="0"/>
              <a:ea typeface="Abadi MT Condensed Extra Bold" charset="0"/>
              <a:cs typeface="Abadi MT Condensed Extra Bold" charset="0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v>Total catalogs sent Year1</c:v>
          </c:tx>
          <c:spPr>
            <a:gradFill>
              <a:gsLst>
                <a:gs pos="100000">
                  <a:schemeClr val="accent1">
                    <a:alpha val="0"/>
                  </a:schemeClr>
                </a:gs>
                <a:gs pos="50000">
                  <a:schemeClr val="accent1"/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cat>
            <c:numRef>
              <c:f>[2]Summary!$B$5:$B$17</c:f>
              <c:numCache>
                <c:formatCode>General</c:formatCode>
                <c:ptCount val="13"/>
                <c:pt idx="0">
                  <c:v>10</c:v>
                </c:pt>
                <c:pt idx="1">
                  <c:v>20</c:v>
                </c:pt>
                <c:pt idx="2">
                  <c:v>21</c:v>
                </c:pt>
                <c:pt idx="3">
                  <c:v>30</c:v>
                </c:pt>
                <c:pt idx="4">
                  <c:v>40</c:v>
                </c:pt>
                <c:pt idx="5">
                  <c:v>60</c:v>
                </c:pt>
                <c:pt idx="6">
                  <c:v>80</c:v>
                </c:pt>
                <c:pt idx="7">
                  <c:v>82</c:v>
                </c:pt>
                <c:pt idx="8">
                  <c:v>100</c:v>
                </c:pt>
                <c:pt idx="9">
                  <c:v>101</c:v>
                </c:pt>
                <c:pt idx="10">
                  <c:v>120</c:v>
                </c:pt>
                <c:pt idx="11">
                  <c:v>130</c:v>
                </c:pt>
                <c:pt idx="12">
                  <c:v>140</c:v>
                </c:pt>
              </c:numCache>
            </c:numRef>
          </c:cat>
          <c:val>
            <c:numRef>
              <c:f>[2]Summary!$E$5:$E$17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1000</c:v>
                </c:pt>
                <c:pt idx="3">
                  <c:v>1000</c:v>
                </c:pt>
                <c:pt idx="4">
                  <c:v>1000</c:v>
                </c:pt>
                <c:pt idx="5">
                  <c:v>1000</c:v>
                </c:pt>
                <c:pt idx="6">
                  <c:v>1000</c:v>
                </c:pt>
                <c:pt idx="7">
                  <c:v>11000</c:v>
                </c:pt>
                <c:pt idx="8">
                  <c:v>11000</c:v>
                </c:pt>
                <c:pt idx="9">
                  <c:v>11000</c:v>
                </c:pt>
                <c:pt idx="10">
                  <c:v>11000</c:v>
                </c:pt>
                <c:pt idx="11">
                  <c:v>11000</c:v>
                </c:pt>
                <c:pt idx="12">
                  <c:v>11000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D44-4B7E-AAEC-0A1DFE947CA4}"/>
            </c:ext>
          </c:extLst>
        </c:ser>
        <c:ser>
          <c:idx val="1"/>
          <c:order val="1"/>
          <c:tx>
            <c:v>Total Catalog sent Year2</c:v>
          </c:tx>
          <c:spPr>
            <a:gradFill>
              <a:gsLst>
                <a:gs pos="100000">
                  <a:schemeClr val="accent2">
                    <a:alpha val="0"/>
                  </a:schemeClr>
                </a:gs>
                <a:gs pos="50000">
                  <a:schemeClr val="accent2"/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cat>
            <c:numRef>
              <c:f>[2]Summary!$B$5:$B$17</c:f>
              <c:numCache>
                <c:formatCode>General</c:formatCode>
                <c:ptCount val="13"/>
                <c:pt idx="0">
                  <c:v>10</c:v>
                </c:pt>
                <c:pt idx="1">
                  <c:v>20</c:v>
                </c:pt>
                <c:pt idx="2">
                  <c:v>21</c:v>
                </c:pt>
                <c:pt idx="3">
                  <c:v>30</c:v>
                </c:pt>
                <c:pt idx="4">
                  <c:v>40</c:v>
                </c:pt>
                <c:pt idx="5">
                  <c:v>60</c:v>
                </c:pt>
                <c:pt idx="6">
                  <c:v>80</c:v>
                </c:pt>
                <c:pt idx="7">
                  <c:v>82</c:v>
                </c:pt>
                <c:pt idx="8">
                  <c:v>100</c:v>
                </c:pt>
                <c:pt idx="9">
                  <c:v>101</c:v>
                </c:pt>
                <c:pt idx="10">
                  <c:v>120</c:v>
                </c:pt>
                <c:pt idx="11">
                  <c:v>130</c:v>
                </c:pt>
                <c:pt idx="12">
                  <c:v>140</c:v>
                </c:pt>
              </c:numCache>
            </c:numRef>
          </c:cat>
          <c:val>
            <c:numRef>
              <c:f>[2]Summary!$H$5:$H$17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1300</c:v>
                </c:pt>
                <c:pt idx="3">
                  <c:v>1300</c:v>
                </c:pt>
                <c:pt idx="4">
                  <c:v>1300</c:v>
                </c:pt>
                <c:pt idx="5">
                  <c:v>1300</c:v>
                </c:pt>
                <c:pt idx="6">
                  <c:v>1300</c:v>
                </c:pt>
                <c:pt idx="7">
                  <c:v>1600</c:v>
                </c:pt>
                <c:pt idx="8">
                  <c:v>1600</c:v>
                </c:pt>
                <c:pt idx="9">
                  <c:v>11000</c:v>
                </c:pt>
                <c:pt idx="10">
                  <c:v>11000</c:v>
                </c:pt>
                <c:pt idx="11">
                  <c:v>11000</c:v>
                </c:pt>
                <c:pt idx="12">
                  <c:v>11000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BD44-4B7E-AAEC-0A1DFE947C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gapDepth val="0"/>
        <c:shape val="box"/>
        <c:axId val="354441752"/>
        <c:axId val="354442144"/>
        <c:axId val="0"/>
      </c:bar3DChart>
      <c:catAx>
        <c:axId val="3544417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badi MT Condensed Extra Bold" charset="0"/>
                    <a:ea typeface="Abadi MT Condensed Extra Bold" charset="0"/>
                    <a:cs typeface="Abadi MT Condensed Extra Bold" charset="0"/>
                  </a:defRPr>
                </a:pPr>
                <a:r>
                  <a:rPr lang="en-US"/>
                  <a:t>Purchase Cost in $</a:t>
                </a:r>
              </a:p>
            </c:rich>
          </c:tx>
          <c:layout>
            <c:manualLayout>
              <c:xMode val="edge"/>
              <c:yMode val="edge"/>
              <c:x val="0.46708382487119599"/>
              <c:y val="0.880313233194283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badi MT Condensed Extra Bold" charset="0"/>
                  <a:ea typeface="Abadi MT Condensed Extra Bold" charset="0"/>
                  <a:cs typeface="Abadi MT Condensed Extra Bold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defRPr>
            </a:pPr>
            <a:endParaRPr lang="en-US"/>
          </a:p>
        </c:txPr>
        <c:crossAx val="354442144"/>
        <c:crosses val="autoZero"/>
        <c:auto val="1"/>
        <c:lblAlgn val="ctr"/>
        <c:lblOffset val="100"/>
        <c:noMultiLvlLbl val="1"/>
      </c:catAx>
      <c:valAx>
        <c:axId val="354442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badi MT Condensed Extra Bold" charset="0"/>
                    <a:ea typeface="Abadi MT Condensed Extra Bold" charset="0"/>
                    <a:cs typeface="Abadi MT Condensed Extra Bold" charset="0"/>
                  </a:defRPr>
                </a:pPr>
                <a:r>
                  <a:rPr lang="en-US"/>
                  <a:t>total Number of customers</a:t>
                </a:r>
              </a:p>
            </c:rich>
          </c:tx>
          <c:layout>
            <c:manualLayout>
              <c:xMode val="edge"/>
              <c:yMode val="edge"/>
              <c:x val="2.1984976940266798E-2"/>
              <c:y val="0.300448439604092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badi MT Condensed Extra Bold" charset="0"/>
                  <a:ea typeface="Abadi MT Condensed Extra Bold" charset="0"/>
                  <a:cs typeface="Abadi MT Condensed Extra Bold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defRPr>
            </a:pPr>
            <a:endParaRPr lang="en-US"/>
          </a:p>
        </c:txPr>
        <c:crossAx val="354441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4566486526328599"/>
          <c:y val="0.93743974572476396"/>
          <c:w val="0.32840711449989901"/>
          <c:h val="4.52144374170146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badi MT Condensed Extra Bold" charset="0"/>
              <a:ea typeface="Abadi MT Condensed Extra Bold" charset="0"/>
              <a:cs typeface="Abadi MT Condensed Extra Bold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badi MT Condensed Extra Bold" charset="0"/>
          <a:ea typeface="Abadi MT Condensed Extra Bold" charset="0"/>
          <a:cs typeface="Abadi MT Condensed Extra Bold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defRPr>
            </a:pPr>
            <a:r>
              <a:rPr lang="en-US"/>
              <a:t>Varied Mailing Cost Vs Catalog sent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Abadi MT Condensed Extra Bold" charset="0"/>
              <a:ea typeface="Abadi MT Condensed Extra Bold" charset="0"/>
              <a:cs typeface="Abadi MT Condensed Extra Bold" charset="0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Summary!$H$20:$H$22</c:f>
              <c:strCache>
                <c:ptCount val="3"/>
                <c:pt idx="0">
                  <c:v>Total catalogs sent </c:v>
                </c:pt>
                <c:pt idx="2">
                  <c:v>Year1</c:v>
                </c:pt>
              </c:strCache>
            </c:strRef>
          </c:tx>
          <c:spPr>
            <a:gradFill flip="none" rotWithShape="1">
              <a:gsLst>
                <a:gs pos="0">
                  <a:schemeClr val="accent1"/>
                </a:gs>
                <a:gs pos="75000">
                  <a:schemeClr val="accent1">
                    <a:lumMod val="60000"/>
                    <a:lumOff val="40000"/>
                  </a:schemeClr>
                </a:gs>
                <a:gs pos="51000">
                  <a:schemeClr val="accent1">
                    <a:alpha val="75000"/>
                  </a:schemeClr>
                </a:gs>
                <a:gs pos="100000">
                  <a:schemeClr val="accent1">
                    <a:lumMod val="20000"/>
                    <a:lumOff val="80000"/>
                    <a:alpha val="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badi MT Condensed Extra Bold" charset="0"/>
                    <a:ea typeface="Abadi MT Condensed Extra Bold" charset="0"/>
                    <a:cs typeface="Abadi MT Condensed Extra Bold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Summary!$B$23:$B$29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cat>
          <c:val>
            <c:numRef>
              <c:f>Summary!$H$23:$H$29</c:f>
              <c:numCache>
                <c:formatCode>0</c:formatCode>
                <c:ptCount val="7"/>
                <c:pt idx="0">
                  <c:v>11000</c:v>
                </c:pt>
                <c:pt idx="1">
                  <c:v>1309.278350518186</c:v>
                </c:pt>
                <c:pt idx="2">
                  <c:v>1000</c:v>
                </c:pt>
                <c:pt idx="3">
                  <c:v>1000</c:v>
                </c:pt>
                <c:pt idx="4">
                  <c:v>1000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710-42BF-9594-3B2E0EC29405}"/>
            </c:ext>
          </c:extLst>
        </c:ser>
        <c:ser>
          <c:idx val="1"/>
          <c:order val="1"/>
          <c:tx>
            <c:strRef>
              <c:f>Summary!$I$20:$I$22</c:f>
              <c:strCache>
                <c:ptCount val="3"/>
                <c:pt idx="0">
                  <c:v>Total catalogs sent </c:v>
                </c:pt>
                <c:pt idx="2">
                  <c:v>Year2</c:v>
                </c:pt>
              </c:strCache>
            </c:strRef>
          </c:tx>
          <c:spPr>
            <a:gradFill flip="none" rotWithShape="1">
              <a:gsLst>
                <a:gs pos="0">
                  <a:schemeClr val="accent2"/>
                </a:gs>
                <a:gs pos="75000">
                  <a:schemeClr val="accent2">
                    <a:lumMod val="60000"/>
                    <a:lumOff val="40000"/>
                  </a:schemeClr>
                </a:gs>
                <a:gs pos="51000">
                  <a:schemeClr val="accent2">
                    <a:alpha val="75000"/>
                  </a:schemeClr>
                </a:gs>
                <a:gs pos="100000">
                  <a:schemeClr val="accent2">
                    <a:lumMod val="20000"/>
                    <a:lumOff val="80000"/>
                    <a:alpha val="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badi MT Condensed Extra Bold" charset="0"/>
                    <a:ea typeface="Abadi MT Condensed Extra Bold" charset="0"/>
                    <a:cs typeface="Abadi MT Condensed Extra Bold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Summary!$B$23:$B$29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cat>
          <c:val>
            <c:numRef>
              <c:f>Summary!$I$23:$I$29</c:f>
              <c:numCache>
                <c:formatCode>0</c:formatCode>
                <c:ptCount val="7"/>
                <c:pt idx="0">
                  <c:v>11000</c:v>
                </c:pt>
                <c:pt idx="1">
                  <c:v>1309.2783505155371</c:v>
                </c:pt>
                <c:pt idx="2">
                  <c:v>1300</c:v>
                </c:pt>
                <c:pt idx="3">
                  <c:v>1300</c:v>
                </c:pt>
                <c:pt idx="4">
                  <c:v>1300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8710-42BF-9594-3B2E0EC2940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326"/>
        <c:axId val="354444104"/>
        <c:axId val="354444496"/>
      </c:barChart>
      <c:catAx>
        <c:axId val="35444410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badi MT Condensed Extra Bold" charset="0"/>
                    <a:ea typeface="Abadi MT Condensed Extra Bold" charset="0"/>
                    <a:cs typeface="Abadi MT Condensed Extra Bold" charset="0"/>
                  </a:defRPr>
                </a:pPr>
                <a:r>
                  <a:rPr lang="en-US"/>
                  <a:t>Maiiling cost in $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badi MT Condensed Extra Bold" charset="0"/>
                  <a:ea typeface="Abadi MT Condensed Extra Bold" charset="0"/>
                  <a:cs typeface="Abadi MT Condensed Extra Bold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15000"/>
                <a:lumOff val="8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defRPr>
            </a:pPr>
            <a:endParaRPr lang="en-US"/>
          </a:p>
        </c:txPr>
        <c:crossAx val="354444496"/>
        <c:crosses val="autoZero"/>
        <c:auto val="1"/>
        <c:lblAlgn val="ctr"/>
        <c:lblOffset val="100"/>
        <c:noMultiLvlLbl val="0"/>
      </c:catAx>
      <c:valAx>
        <c:axId val="354444496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99000">
                    <a:schemeClr val="tx1">
                      <a:lumMod val="25000"/>
                      <a:lumOff val="75000"/>
                    </a:schemeClr>
                  </a:gs>
                  <a:gs pos="0">
                    <a:schemeClr val="tx1">
                      <a:lumMod val="15000"/>
                      <a:lumOff val="8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badi MT Condensed Extra Bold" charset="0"/>
                    <a:ea typeface="Abadi MT Condensed Extra Bold" charset="0"/>
                    <a:cs typeface="Abadi MT Condensed Extra Bold" charset="0"/>
                  </a:defRPr>
                </a:pPr>
                <a:r>
                  <a:rPr lang="en-US"/>
                  <a:t>Total number of custmers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badi MT Condensed Extra Bold" charset="0"/>
                  <a:ea typeface="Abadi MT Condensed Extra Bold" charset="0"/>
                  <a:cs typeface="Abadi MT Condensed Extra Bold" charset="0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defRPr>
            </a:pPr>
            <a:endParaRPr lang="en-US"/>
          </a:p>
        </c:txPr>
        <c:crossAx val="354444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badi MT Condensed Extra Bold" charset="0"/>
              <a:ea typeface="Abadi MT Condensed Extra Bold" charset="0"/>
              <a:cs typeface="Abadi MT Condensed Extra Bold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badi MT Condensed Extra Bold" charset="0"/>
          <a:ea typeface="Abadi MT Condensed Extra Bold" charset="0"/>
          <a:cs typeface="Abadi MT Condensed Extra Bold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/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alpha val="0"/>
            </a:schemeClr>
          </a:gs>
          <a:gs pos="50000">
            <a:schemeClr val="phClr"/>
          </a:gs>
        </a:gsLst>
        <a:lin ang="5400000" scaled="0"/>
      </a:gradFill>
      <a:sp3d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10800000" scaled="1"/>
        <a:tileRect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10800000" scaled="1"/>
        <a:tileRect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99000">
              <a:schemeClr val="tx1">
                <a:lumMod val="25000"/>
                <a:lumOff val="75000"/>
              </a:schemeClr>
            </a:gs>
            <a:gs pos="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15000"/>
                <a:lumOff val="85000"/>
              </a:schemeClr>
            </a:gs>
            <a:gs pos="0">
              <a:schemeClr val="tx1">
                <a:lumMod val="5000"/>
                <a:lumOff val="9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smtClean="0"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9144" y="4882896"/>
            <a:ext cx="4050792" cy="1197864"/>
          </a:xfrm>
          <a:noFill/>
        </p:spPr>
        <p:txBody>
          <a:bodyPr wrap="square" rtlCol="0">
            <a:spAutoFit/>
          </a:bodyPr>
          <a:lstStyle>
            <a:lvl1pPr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3/16/2017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3/16/2017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3/16/2017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3/16/2017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3/16/2017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3/16/2017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smtClean="0"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smtClean="0"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smtClean="0"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smtClean="0"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smtClean="0"/>
              <a:t>3/16/2017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smtClean="0"/>
              <a:t>3/16/2017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smtClean="0"/>
              <a:t>3/16/2017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smtClean="0"/>
              <a:t>3/16/2017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smtClean="0"/>
              <a:t>3/16/2017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smtClean="0"/>
              <a:t>3/16/2017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smtClean="0"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126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  <p:sldLayoutId id="2147483971" r:id="rId2"/>
    <p:sldLayoutId id="2147483972" r:id="rId3"/>
    <p:sldLayoutId id="2147483973" r:id="rId4"/>
    <p:sldLayoutId id="2147483974" r:id="rId5"/>
    <p:sldLayoutId id="2147483975" r:id="rId6"/>
    <p:sldLayoutId id="2147483976" r:id="rId7"/>
    <p:sldLayoutId id="2147483977" r:id="rId8"/>
    <p:sldLayoutId id="2147483978" r:id="rId9"/>
    <p:sldLayoutId id="2147483979" r:id="rId10"/>
    <p:sldLayoutId id="2147483980" r:id="rId11"/>
    <p:sldLayoutId id="2147483981" r:id="rId12"/>
    <p:sldLayoutId id="2147483982" r:id="rId13"/>
    <p:sldLayoutId id="2147483983" r:id="rId14"/>
    <p:sldLayoutId id="2147483984" r:id="rId15"/>
    <p:sldLayoutId id="2147483985" r:id="rId16"/>
    <p:sldLayoutId id="21474839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5" r="-2" b="6131"/>
          <a:stretch/>
        </p:blipFill>
        <p:spPr>
          <a:xfrm>
            <a:off x="3465689" y="43502"/>
            <a:ext cx="8161867" cy="6290418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0"/>
            <a:ext cx="3330328" cy="6858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400" dirty="0" err="1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X</a:t>
            </a:r>
            <a:r>
              <a:rPr lang="en-US" dirty="0" err="1"/>
              <a:t>tra</a:t>
            </a:r>
            <a:r>
              <a:rPr lang="en-US" dirty="0">
                <a:latin typeface="Algerian" panose="04020705040A02060702" pitchFamily="82" charset="0"/>
              </a:rPr>
              <a:t> </a:t>
            </a:r>
          </a:p>
          <a:p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Y</a:t>
            </a:r>
            <a:r>
              <a:rPr lang="en-US" dirty="0"/>
              <a:t>ears </a:t>
            </a:r>
          </a:p>
          <a:p>
            <a:r>
              <a:rPr lang="en-US" dirty="0">
                <a:latin typeface="Algerian" panose="04020705040A02060702" pitchFamily="82" charset="0"/>
              </a:rPr>
              <a:t>   </a:t>
            </a:r>
            <a:r>
              <a:rPr lang="en-US" dirty="0"/>
              <a:t>of</a:t>
            </a:r>
          </a:p>
          <a:p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Z</a:t>
            </a:r>
            <a:r>
              <a:rPr lang="en-US" dirty="0"/>
              <a:t>est</a:t>
            </a:r>
            <a:r>
              <a:rPr lang="en-US" dirty="0">
                <a:latin typeface="Algerian" panose="04020705040A02060702" pitchFamily="82" charset="0"/>
              </a:rPr>
              <a:t> </a:t>
            </a:r>
          </a:p>
          <a:p>
            <a:endParaRPr lang="en-US" sz="18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84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110562"/>
              </p:ext>
            </p:extLst>
          </p:nvPr>
        </p:nvGraphicFramePr>
        <p:xfrm>
          <a:off x="1" y="-11"/>
          <a:ext cx="12091914" cy="7954985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410983"/>
                <a:gridCol w="1410983"/>
                <a:gridCol w="1410983"/>
                <a:gridCol w="1131326"/>
                <a:gridCol w="1243961"/>
                <a:gridCol w="1018691"/>
                <a:gridCol w="1137681"/>
                <a:gridCol w="1379615"/>
                <a:gridCol w="1947691"/>
              </a:tblGrid>
              <a:tr h="540661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Purchase Cost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Extra Bold" charset="0"/>
                        <a:ea typeface="Abadi MT Condensed Extra Bold" charset="0"/>
                        <a:cs typeface="Abadi MT Condensed Extra Bold" charset="0"/>
                      </a:endParaRPr>
                    </a:p>
                  </a:txBody>
                  <a:tcPr marL="2875" marR="2875" marT="287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Mailing Cost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Extra Bold" charset="0"/>
                        <a:ea typeface="Abadi MT Condensed Extra Bold" charset="0"/>
                        <a:cs typeface="Abadi MT Condensed Extra Bold" charset="0"/>
                      </a:endParaRPr>
                    </a:p>
                  </a:txBody>
                  <a:tcPr marL="2875" marR="2875" marT="287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endParaRPr lang="en-US" sz="1200" u="none" strike="noStrike" dirty="0" smtClean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Extra Bold" charset="0"/>
                        <a:ea typeface="Abadi MT Condensed Extra Bold" charset="0"/>
                        <a:cs typeface="Abadi MT Condensed Extra Bold" charset="0"/>
                      </a:endParaRPr>
                    </a:p>
                    <a:p>
                      <a:pPr algn="ctr" fontAlgn="b"/>
                      <a:r>
                        <a:rPr lang="en-US" sz="120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Year 1</a:t>
                      </a:r>
                    </a:p>
                    <a:p>
                      <a:pPr algn="ctr" fontAlgn="b"/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Extra Bold" charset="0"/>
                        <a:ea typeface="Abadi MT Condensed Extra Bold" charset="0"/>
                        <a:cs typeface="Abadi MT Condensed Extra Bold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Year </a:t>
                      </a:r>
                      <a:r>
                        <a:rPr lang="en-US" sz="120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2</a:t>
                      </a:r>
                    </a:p>
                    <a:p>
                      <a:pPr algn="ctr" fontAlgn="b"/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Extra Bold" charset="0"/>
                        <a:ea typeface="Abadi MT Condensed Extra Bold" charset="0"/>
                        <a:cs typeface="Abadi MT Condensed Extra Bold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2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 </a:t>
                      </a:r>
                      <a:endParaRPr lang="sk-SK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Extra Bold" charset="0"/>
                        <a:ea typeface="Abadi MT Condensed Extra Bold" charset="0"/>
                        <a:cs typeface="Abadi MT Condensed Extra Bold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440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EC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Extra Bold" charset="0"/>
                        <a:ea typeface="Abadi MT Condensed Extra Bold" charset="0"/>
                        <a:cs typeface="Abadi MT Condensed Extra Bold" charset="0"/>
                      </a:endParaRPr>
                    </a:p>
                  </a:txBody>
                  <a:tcPr marL="2875" marR="2875" marT="287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PC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Extra Bold" charset="0"/>
                        <a:ea typeface="Abadi MT Condensed Extra Bold" charset="0"/>
                        <a:cs typeface="Abadi MT Condensed Extra Bold" charset="0"/>
                      </a:endParaRPr>
                    </a:p>
                  </a:txBody>
                  <a:tcPr marL="2875" marR="2875" marT="287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Total number of customers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Extra Bold" charset="0"/>
                        <a:ea typeface="Abadi MT Condensed Extra Bold" charset="0"/>
                        <a:cs typeface="Abadi MT Condensed Extra Bold" charset="0"/>
                      </a:endParaRPr>
                    </a:p>
                  </a:txBody>
                  <a:tcPr marL="2875" marR="2875" marT="287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EC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Extra Bold" charset="0"/>
                        <a:ea typeface="Abadi MT Condensed Extra Bold" charset="0"/>
                        <a:cs typeface="Abadi MT Condensed Extra Bold" charset="0"/>
                      </a:endParaRPr>
                    </a:p>
                  </a:txBody>
                  <a:tcPr marL="2875" marR="2875" marT="287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PC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Extra Bold" charset="0"/>
                        <a:ea typeface="Abadi MT Condensed Extra Bold" charset="0"/>
                        <a:cs typeface="Abadi MT Condensed Extra Bold" charset="0"/>
                      </a:endParaRPr>
                    </a:p>
                  </a:txBody>
                  <a:tcPr marL="2875" marR="2875" marT="287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Total number of customers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Extra Bold" charset="0"/>
                        <a:ea typeface="Abadi MT Condensed Extra Bold" charset="0"/>
                        <a:cs typeface="Abadi MT Condensed Extra Bold" charset="0"/>
                      </a:endParaRPr>
                    </a:p>
                  </a:txBody>
                  <a:tcPr marL="2875" marR="2875" marT="287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Net Profit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Extra Bold" charset="0"/>
                        <a:ea typeface="Abadi MT Condensed Extra Bold" charset="0"/>
                        <a:cs typeface="Abadi MT Condensed Extra Bold" charset="0"/>
                      </a:endParaRPr>
                    </a:p>
                  </a:txBody>
                  <a:tcPr marL="2875" marR="2875" marT="287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95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$10 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Extra Bold" charset="0"/>
                        <a:ea typeface="Abadi MT Condensed Extra Bold" charset="0"/>
                        <a:cs typeface="Abadi MT Condensed Extra Bold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$1 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Extra Bold" charset="0"/>
                        <a:ea typeface="Abadi MT Condensed Extra Bold" charset="0"/>
                        <a:cs typeface="Abadi MT Condensed Extra Bold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1000</a:t>
                      </a:r>
                      <a:endParaRPr lang="is-IS" sz="1200" b="0" i="0" u="none" strike="noStrike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1000</a:t>
                      </a:r>
                      <a:endParaRPr lang="is-I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1300</a:t>
                      </a:r>
                      <a:endParaRPr lang="is-I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1300</a:t>
                      </a:r>
                      <a:endParaRPr lang="is-I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$10,510.00 </a:t>
                      </a:r>
                      <a:endParaRPr lang="en-US" sz="1200" b="0" i="0" u="none" strike="noStrike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95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$10 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Extra Bold" charset="0"/>
                        <a:ea typeface="Abadi MT Condensed Extra Bold" charset="0"/>
                        <a:cs typeface="Abadi MT Condensed Extra Bold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$2 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Extra Bold" charset="0"/>
                        <a:ea typeface="Abadi MT Condensed Extra Bold" charset="0"/>
                        <a:cs typeface="Abadi MT Condensed Extra Bold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0</a:t>
                      </a:r>
                      <a:endParaRPr lang="en-US" sz="1200" b="0" i="0" u="none" strike="noStrike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0</a:t>
                      </a:r>
                      <a:endParaRPr lang="en-US" sz="1200" b="0" i="0" u="none" strike="noStrike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0</a:t>
                      </a:r>
                      <a:endParaRPr lang="en-US" sz="1200" b="0" i="0" u="none" strike="noStrike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$9,360.00 </a:t>
                      </a:r>
                      <a:endParaRPr lang="en-US" sz="1200" b="0" i="0" u="none" strike="noStrike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5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$20 </a:t>
                      </a: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$1 </a:t>
                      </a: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1000</a:t>
                      </a: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0</a:t>
                      </a: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1000</a:t>
                      </a: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1300</a:t>
                      </a: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0</a:t>
                      </a: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1300</a:t>
                      </a: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$23,320.00 </a:t>
                      </a: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5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$20 </a:t>
                      </a: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$2 </a:t>
                      </a: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1000</a:t>
                      </a: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1300</a:t>
                      </a: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2300</a:t>
                      </a: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0</a:t>
                      </a: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0</a:t>
                      </a: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0</a:t>
                      </a: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$21,020.00 </a:t>
                      </a: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5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$20 </a:t>
                      </a: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$3 </a:t>
                      </a: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0</a:t>
                      </a: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0</a:t>
                      </a: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0</a:t>
                      </a: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0</a:t>
                      </a: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0</a:t>
                      </a: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0</a:t>
                      </a: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$18,720.00 </a:t>
                      </a: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95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$30 </a:t>
                      </a:r>
                      <a:endParaRPr lang="en-US" sz="1200" b="0" i="0" u="none" strike="noStrike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Extra Bold" charset="0"/>
                        <a:ea typeface="Abadi MT Condensed Extra Bold" charset="0"/>
                        <a:cs typeface="Abadi MT Condensed Extra Bold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$1 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Extra Bold" charset="0"/>
                        <a:ea typeface="Abadi MT Condensed Extra Bold" charset="0"/>
                        <a:cs typeface="Abadi MT Condensed Extra Bold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1000</a:t>
                      </a:r>
                      <a:endParaRPr lang="is-IS" sz="1200" b="0" i="0" u="none" strike="noStrike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0</a:t>
                      </a:r>
                      <a:endParaRPr lang="en-US" sz="1200" b="0" i="0" u="none" strike="noStrike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2300</a:t>
                      </a:r>
                      <a:endParaRPr lang="is-IS" sz="1200" b="0" i="0" u="none" strike="noStrike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1300</a:t>
                      </a:r>
                      <a:endParaRPr lang="is-I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1300</a:t>
                      </a:r>
                      <a:endParaRPr lang="is-I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$37,260.00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95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$30 </a:t>
                      </a:r>
                      <a:endParaRPr lang="en-US" sz="1200" b="0" i="0" u="none" strike="noStrike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Extra Bold" charset="0"/>
                        <a:ea typeface="Abadi MT Condensed Extra Bold" charset="0"/>
                        <a:cs typeface="Abadi MT Condensed Extra Bold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$2 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Extra Bold" charset="0"/>
                        <a:ea typeface="Abadi MT Condensed Extra Bold" charset="0"/>
                        <a:cs typeface="Abadi MT Condensed Extra Bold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1000</a:t>
                      </a:r>
                      <a:endParaRPr lang="is-I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0</a:t>
                      </a:r>
                      <a:endParaRPr lang="en-US" sz="1200" b="0" i="0" u="none" strike="noStrike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2300</a:t>
                      </a:r>
                      <a:endParaRPr lang="is-I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1300</a:t>
                      </a:r>
                      <a:endParaRPr lang="is-IS" sz="1200" b="0" i="0" u="none" strike="noStrike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1300</a:t>
                      </a:r>
                      <a:endParaRPr lang="is-IS" sz="1200" b="0" i="0" u="none" strike="noStrike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$33,830.00</a:t>
                      </a:r>
                      <a:endParaRPr lang="en-US" sz="1200" b="0" i="0" u="none" strike="noStrike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95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$30 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Extra Bold" charset="0"/>
                        <a:ea typeface="Abadi MT Condensed Extra Bold" charset="0"/>
                        <a:cs typeface="Abadi MT Condensed Extra Bold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$3 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Extra Bold" charset="0"/>
                        <a:ea typeface="Abadi MT Condensed Extra Bold" charset="0"/>
                        <a:cs typeface="Abadi MT Condensed Extra Bold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1000</a:t>
                      </a:r>
                      <a:endParaRPr lang="is-I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2300</a:t>
                      </a:r>
                      <a:endParaRPr lang="is-I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1300</a:t>
                      </a:r>
                      <a:endParaRPr lang="is-IS" sz="1200" b="0" i="0" u="none" strike="noStrike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0</a:t>
                      </a:r>
                      <a:endParaRPr lang="en-US" sz="1200" b="0" i="0" u="none" strike="noStrike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1300</a:t>
                      </a:r>
                      <a:endParaRPr lang="is-IS" sz="1200" b="0" i="0" u="none" strike="noStrike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$31,530.00 </a:t>
                      </a:r>
                      <a:endParaRPr lang="en-US" sz="1200" b="0" i="0" u="none" strike="noStrike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95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$30 </a:t>
                      </a:r>
                      <a:endParaRPr lang="en-US" sz="1200" b="0" i="0" u="none" strike="noStrike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Extra Bold" charset="0"/>
                        <a:ea typeface="Abadi MT Condensed Extra Bold" charset="0"/>
                        <a:cs typeface="Abadi MT Condensed Extra Bold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$4 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Extra Bold" charset="0"/>
                        <a:ea typeface="Abadi MT Condensed Extra Bold" charset="0"/>
                        <a:cs typeface="Abadi MT Condensed Extra Bold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1000</a:t>
                      </a:r>
                      <a:endParaRPr lang="is-I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0</a:t>
                      </a:r>
                      <a:endParaRPr lang="en-US" sz="1200" b="0" i="0" u="none" strike="noStrike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2300</a:t>
                      </a:r>
                      <a:endParaRPr lang="is-I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1300</a:t>
                      </a:r>
                      <a:endParaRPr lang="is-I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0</a:t>
                      </a:r>
                      <a:endParaRPr lang="en-US" sz="1200" b="0" i="0" u="none" strike="noStrike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1300</a:t>
                      </a:r>
                      <a:endParaRPr lang="is-IS" sz="1200" b="0" i="0" u="none" strike="noStrike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$29,230.00 </a:t>
                      </a:r>
                      <a:endParaRPr lang="en-US" sz="1200" b="0" i="0" u="none" strike="noStrike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95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$30 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Abadi MT Condensed Extra Bold" charset="0"/>
                        <a:ea typeface="Abadi MT Condensed Extra Bold" charset="0"/>
                        <a:cs typeface="Abadi MT Condensed Extra Bold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$5 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Abadi MT Condensed Extra Bold" charset="0"/>
                        <a:ea typeface="Abadi MT Condensed Extra Bold" charset="0"/>
                        <a:cs typeface="Abadi MT Condensed Extra Bold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rgbClr val="FF0000"/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FF0000"/>
                        </a:solidFill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rgbClr val="FF0000"/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FF0000"/>
                        </a:solidFill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$28,080.00 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95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$40 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Extra Bold" charset="0"/>
                        <a:ea typeface="Abadi MT Condensed Extra Bold" charset="0"/>
                        <a:cs typeface="Abadi MT Condensed Extra Bold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$1 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Extra Bold" charset="0"/>
                        <a:ea typeface="Abadi MT Condensed Extra Bold" charset="0"/>
                        <a:cs typeface="Abadi MT Condensed Extra Bold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1000</a:t>
                      </a:r>
                      <a:endParaRPr lang="is-I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10000</a:t>
                      </a:r>
                      <a:endParaRPr lang="is-I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11000</a:t>
                      </a:r>
                      <a:endParaRPr lang="is-I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1600</a:t>
                      </a:r>
                      <a:endParaRPr lang="is-IS" sz="1200" b="0" i="0" u="none" strike="noStrike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9400</a:t>
                      </a:r>
                      <a:endParaRPr lang="cs-CZ" sz="1200" b="0" i="0" u="none" strike="noStrike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11000</a:t>
                      </a:r>
                      <a:endParaRPr lang="is-IS" sz="1200" b="0" i="0" u="none" strike="noStrike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$55,760.00</a:t>
                      </a:r>
                      <a:endParaRPr lang="en-US" sz="1200" b="0" i="0" u="none" strike="noStrike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95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$40 </a:t>
                      </a:r>
                      <a:endParaRPr lang="en-US" sz="1200" b="0" i="0" u="none" strike="noStrike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Extra Bold" charset="0"/>
                        <a:ea typeface="Abadi MT Condensed Extra Bold" charset="0"/>
                        <a:cs typeface="Abadi MT Condensed Extra Bold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$2 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Extra Bold" charset="0"/>
                        <a:ea typeface="Abadi MT Condensed Extra Bold" charset="0"/>
                        <a:cs typeface="Abadi MT Condensed Extra Bold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1000</a:t>
                      </a:r>
                      <a:endParaRPr lang="is-IS" sz="1200" b="0" i="0" u="none" strike="noStrike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1000</a:t>
                      </a:r>
                      <a:endParaRPr lang="is-I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1300</a:t>
                      </a:r>
                      <a:endParaRPr lang="is-IS" sz="1200" b="0" i="0" u="none" strike="noStrike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0</a:t>
                      </a:r>
                      <a:endParaRPr lang="en-US" sz="1200" b="0" i="0" u="none" strike="noStrike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1300</a:t>
                      </a:r>
                      <a:endParaRPr lang="is-IS" sz="1200" b="0" i="0" u="none" strike="noStrike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$46,640.00</a:t>
                      </a:r>
                      <a:endParaRPr lang="en-US" sz="1200" b="0" i="0" u="none" strike="noStrike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95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$40 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Extra Bold" charset="0"/>
                        <a:ea typeface="Abadi MT Condensed Extra Bold" charset="0"/>
                        <a:cs typeface="Abadi MT Condensed Extra Bold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$3 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Extra Bold" charset="0"/>
                        <a:ea typeface="Abadi MT Condensed Extra Bold" charset="0"/>
                        <a:cs typeface="Abadi MT Condensed Extra Bold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1000</a:t>
                      </a:r>
                      <a:endParaRPr lang="is-IS" sz="1200" b="0" i="0" u="none" strike="noStrike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0</a:t>
                      </a:r>
                      <a:endParaRPr lang="en-US" sz="1200" b="0" i="0" u="none" strike="noStrike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1000</a:t>
                      </a:r>
                      <a:endParaRPr lang="is-I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1300</a:t>
                      </a:r>
                      <a:endParaRPr lang="is-IS" sz="1200" b="0" i="0" u="none" strike="noStrike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0</a:t>
                      </a:r>
                      <a:endParaRPr lang="en-US" sz="1200" b="0" i="0" u="none" strike="noStrike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1300</a:t>
                      </a:r>
                      <a:endParaRPr lang="is-IS" sz="1200" b="0" i="0" u="none" strike="noStrike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$44,340.00</a:t>
                      </a:r>
                      <a:endParaRPr lang="en-US" sz="1200" b="0" i="0" u="none" strike="noStrike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95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$40 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Extra Bold" charset="0"/>
                        <a:ea typeface="Abadi MT Condensed Extra Bold" charset="0"/>
                        <a:cs typeface="Abadi MT Condensed Extra Bold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$4 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Extra Bold" charset="0"/>
                        <a:ea typeface="Abadi MT Condensed Extra Bold" charset="0"/>
                        <a:cs typeface="Abadi MT Condensed Extra Bold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1000</a:t>
                      </a:r>
                      <a:endParaRPr lang="is-I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1000</a:t>
                      </a:r>
                      <a:endParaRPr lang="is-IS" sz="1200" b="0" i="0" u="none" strike="noStrike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1300</a:t>
                      </a:r>
                      <a:endParaRPr lang="is-IS" sz="1200" b="0" i="0" u="none" strike="noStrike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0</a:t>
                      </a:r>
                      <a:endParaRPr lang="en-US" sz="1200" b="0" i="0" u="none" strike="noStrike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1300</a:t>
                      </a:r>
                      <a:endParaRPr lang="is-IS" sz="1200" b="0" i="0" u="none" strike="noStrike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$42,040.00</a:t>
                      </a:r>
                      <a:endParaRPr lang="en-US" sz="1200" b="0" i="0" u="none" strike="noStrike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95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$40 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Extra Bold" charset="0"/>
                        <a:ea typeface="Abadi MT Condensed Extra Bold" charset="0"/>
                        <a:cs typeface="Abadi MT Condensed Extra Bold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$5 </a:t>
                      </a:r>
                      <a:endParaRPr lang="en-US" sz="1200" b="0" i="0" u="none" strike="noStrike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Extra Bold" charset="0"/>
                        <a:ea typeface="Abadi MT Condensed Extra Bold" charset="0"/>
                        <a:cs typeface="Abadi MT Condensed Extra Bold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1000</a:t>
                      </a:r>
                      <a:endParaRPr lang="is-IS" sz="1200" b="0" i="0" u="none" strike="noStrike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0</a:t>
                      </a:r>
                      <a:endParaRPr lang="en-US" sz="1200" b="0" i="0" u="none" strike="noStrike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1000</a:t>
                      </a:r>
                      <a:endParaRPr lang="is-IS" sz="1200" b="0" i="0" u="none" strike="noStrike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1300</a:t>
                      </a:r>
                      <a:endParaRPr lang="is-IS" sz="1200" b="0" i="0" u="none" strike="noStrike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0</a:t>
                      </a:r>
                      <a:endParaRPr lang="en-US" sz="1200" b="0" i="0" u="none" strike="noStrike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1300</a:t>
                      </a:r>
                      <a:endParaRPr lang="is-IS" sz="1200" b="0" i="0" u="none" strike="noStrike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$39,740.00</a:t>
                      </a:r>
                      <a:endParaRPr lang="en-US" sz="1200" b="0" i="0" u="none" strike="noStrike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95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$40 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Abadi MT Condensed Extra Bold" charset="0"/>
                        <a:ea typeface="Abadi MT Condensed Extra Bold" charset="0"/>
                        <a:cs typeface="Abadi MT Condensed Extra Bold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$6 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Abadi MT Condensed Extra Bold" charset="0"/>
                        <a:ea typeface="Abadi MT Condensed Extra Bold" charset="0"/>
                        <a:cs typeface="Abadi MT Condensed Extra Bold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rgbClr val="FF0000"/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FF0000"/>
                        </a:solidFill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rgbClr val="FF0000"/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FF0000"/>
                        </a:solidFill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rgbClr val="FF0000"/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FF0000"/>
                        </a:solidFill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$37,440.00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5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$85 </a:t>
                      </a: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$1 </a:t>
                      </a: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1000</a:t>
                      </a: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10000</a:t>
                      </a: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11000</a:t>
                      </a: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1600</a:t>
                      </a: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9400</a:t>
                      </a: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11000</a:t>
                      </a: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$143,240.00</a:t>
                      </a: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5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$85 </a:t>
                      </a: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$2 </a:t>
                      </a: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1000</a:t>
                      </a: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10000</a:t>
                      </a: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11000</a:t>
                      </a: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1600</a:t>
                      </a: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9400</a:t>
                      </a: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11000</a:t>
                      </a: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$121,240.00</a:t>
                      </a: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5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$85 </a:t>
                      </a: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$3 </a:t>
                      </a: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1000</a:t>
                      </a: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10000</a:t>
                      </a: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11000</a:t>
                      </a: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1600</a:t>
                      </a: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0</a:t>
                      </a: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1600</a:t>
                      </a: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$103,470.00</a:t>
                      </a: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18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$85 </a:t>
                      </a:r>
                      <a:endParaRPr lang="en-US" sz="16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Extra Bold" charset="0"/>
                        <a:ea typeface="Abadi MT Condensed Extra Bold" charset="0"/>
                        <a:cs typeface="Abadi MT Condensed Extra Bold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$4 </a:t>
                      </a:r>
                      <a:endParaRPr lang="en-US" sz="16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Extra Bold" charset="0"/>
                        <a:ea typeface="Abadi MT Condensed Extra Bold" charset="0"/>
                        <a:cs typeface="Abadi MT Condensed Extra Bold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1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1000</a:t>
                      </a:r>
                      <a:endParaRPr lang="is-IS" sz="16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0</a:t>
                      </a:r>
                      <a:endParaRPr lang="en-US" sz="1600" b="1" i="0" u="none" strike="noStrike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1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1000</a:t>
                      </a:r>
                      <a:endParaRPr lang="is-IS" sz="1600" b="1" i="0" u="none" strike="noStrike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1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1300</a:t>
                      </a:r>
                      <a:endParaRPr lang="is-IS" sz="1600" b="1" i="0" u="none" strike="noStrike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1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1300</a:t>
                      </a:r>
                      <a:endParaRPr lang="is-IS" sz="16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$99,685.00</a:t>
                      </a:r>
                      <a:endParaRPr lang="en-US" sz="16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18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$85 </a:t>
                      </a:r>
                      <a:endParaRPr lang="en-US" sz="16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Extra Bold" charset="0"/>
                        <a:ea typeface="Abadi MT Condensed Extra Bold" charset="0"/>
                        <a:cs typeface="Abadi MT Condensed Extra Bold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$5 </a:t>
                      </a:r>
                      <a:endParaRPr lang="en-US" sz="16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Extra Bold" charset="0"/>
                        <a:ea typeface="Abadi MT Condensed Extra Bold" charset="0"/>
                        <a:cs typeface="Abadi MT Condensed Extra Bold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1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1000</a:t>
                      </a:r>
                      <a:endParaRPr lang="is-IS" sz="16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1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1000</a:t>
                      </a:r>
                      <a:endParaRPr lang="is-IS" sz="16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1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1300</a:t>
                      </a:r>
                      <a:endParaRPr lang="is-IS" sz="16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1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1300</a:t>
                      </a:r>
                      <a:endParaRPr lang="is-IS" sz="16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$97,385.00</a:t>
                      </a:r>
                      <a:endParaRPr lang="en-US" sz="16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18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$85</a:t>
                      </a:r>
                      <a:endParaRPr lang="en-US" sz="16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Extra Bold" charset="0"/>
                        <a:ea typeface="Abadi MT Condensed Extra Bold" charset="0"/>
                        <a:cs typeface="Abadi MT Condensed Extra Bold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$12</a:t>
                      </a:r>
                      <a:endParaRPr lang="en-US" sz="16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Extra Bold" charset="0"/>
                        <a:ea typeface="Abadi MT Condensed Extra Bold" charset="0"/>
                        <a:cs typeface="Abadi MT Condensed Extra Bold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1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1000</a:t>
                      </a:r>
                      <a:endParaRPr lang="is-IS" sz="16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1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1000</a:t>
                      </a:r>
                      <a:endParaRPr lang="is-IS" sz="16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1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1300</a:t>
                      </a:r>
                      <a:endParaRPr lang="is-IS" sz="16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1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1300</a:t>
                      </a:r>
                      <a:endParaRPr lang="is-IS" sz="16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$81,285.00</a:t>
                      </a:r>
                      <a:endParaRPr lang="en-US" sz="16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92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$85 </a:t>
                      </a: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$13 </a:t>
                      </a: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0</a:t>
                      </a: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0</a:t>
                      </a: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0</a:t>
                      </a: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0</a:t>
                      </a: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0</a:t>
                      </a: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0</a:t>
                      </a: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$79,560.00</a:t>
                      </a: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95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$110 </a:t>
                      </a:r>
                      <a:endParaRPr lang="en-US" sz="16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Extra Bold" charset="0"/>
                        <a:ea typeface="Abadi MT Condensed Extra Bold" charset="0"/>
                        <a:cs typeface="Abadi MT Condensed Extra Bold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$1 </a:t>
                      </a:r>
                      <a:endParaRPr lang="en-US" sz="16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Extra Bold" charset="0"/>
                        <a:ea typeface="Abadi MT Condensed Extra Bold" charset="0"/>
                        <a:cs typeface="Abadi MT Condensed Extra Bold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1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1000</a:t>
                      </a:r>
                      <a:endParaRPr lang="is-IS" sz="1600" b="1" i="0" u="none" strike="noStrike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1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10000</a:t>
                      </a:r>
                      <a:endParaRPr lang="is-IS" sz="1600" b="1" i="0" u="none" strike="noStrike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1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11000</a:t>
                      </a:r>
                      <a:endParaRPr lang="is-IS" sz="1600" b="1" i="0" u="none" strike="noStrike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1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1600</a:t>
                      </a:r>
                      <a:endParaRPr lang="is-IS" sz="16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9400</a:t>
                      </a:r>
                      <a:endParaRPr lang="cs-CZ" sz="16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1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11000</a:t>
                      </a:r>
                      <a:endParaRPr lang="is-IS" sz="16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$191,840.00</a:t>
                      </a:r>
                      <a:endParaRPr lang="en-US" sz="16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95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$110 </a:t>
                      </a:r>
                      <a:endParaRPr lang="en-US" sz="16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Extra Bold" charset="0"/>
                        <a:ea typeface="Abadi MT Condensed Extra Bold" charset="0"/>
                        <a:cs typeface="Abadi MT Condensed Extra Bold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$2 </a:t>
                      </a:r>
                      <a:endParaRPr lang="en-US" sz="16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Extra Bold" charset="0"/>
                        <a:ea typeface="Abadi MT Condensed Extra Bold" charset="0"/>
                        <a:cs typeface="Abadi MT Condensed Extra Bold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1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1000</a:t>
                      </a:r>
                      <a:endParaRPr lang="is-IS" sz="16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1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10000</a:t>
                      </a:r>
                      <a:endParaRPr lang="is-IS" sz="16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1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11000</a:t>
                      </a:r>
                      <a:endParaRPr lang="is-IS" sz="16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1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1600</a:t>
                      </a:r>
                      <a:endParaRPr lang="is-IS" sz="16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9400</a:t>
                      </a:r>
                      <a:endParaRPr lang="cs-CZ" sz="16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1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11000</a:t>
                      </a:r>
                      <a:endParaRPr lang="is-IS" sz="16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$169,840.00</a:t>
                      </a:r>
                      <a:endParaRPr lang="en-US" sz="16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5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$110 </a:t>
                      </a: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$3 </a:t>
                      </a: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1000</a:t>
                      </a: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10000</a:t>
                      </a: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11000</a:t>
                      </a: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1600</a:t>
                      </a: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9400</a:t>
                      </a: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11000</a:t>
                      </a: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$147,840.00</a:t>
                      </a: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5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$110</a:t>
                      </a:r>
                      <a:endParaRPr lang="en-US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Abadi MT Condensed Extra Bold" charset="0"/>
                        <a:ea typeface="Abadi MT Condensed Extra Bold" charset="0"/>
                        <a:cs typeface="Abadi MT Condensed Extra Bold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$4</a:t>
                      </a:r>
                      <a:endParaRPr lang="en-US" sz="16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Abadi MT Condensed Extra Bold" charset="0"/>
                        <a:ea typeface="Abadi MT Condensed Extra Bold" charset="0"/>
                        <a:cs typeface="Abadi MT Condensed Extra Bold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1000</a:t>
                      </a:r>
                      <a:endParaRPr lang="is-IS" sz="16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Abadi MT Condensed Extra Bold" charset="0"/>
                        <a:ea typeface="Abadi MT Condensed Extra Bold" charset="0"/>
                        <a:cs typeface="Abadi MT Condensed Extra Bold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10000</a:t>
                      </a:r>
                      <a:endParaRPr lang="en-US" sz="16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Abadi MT Condensed Extra Bold" charset="0"/>
                        <a:ea typeface="Abadi MT Condensed Extra Bold" charset="0"/>
                        <a:cs typeface="Abadi MT Condensed Extra Bold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11000</a:t>
                      </a:r>
                      <a:endParaRPr lang="is-IS" sz="16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Abadi MT Condensed Extra Bold" charset="0"/>
                        <a:ea typeface="Abadi MT Condensed Extra Bold" charset="0"/>
                        <a:cs typeface="Abadi MT Condensed Extra Bold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1600</a:t>
                      </a:r>
                      <a:endParaRPr lang="is-IS" sz="16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Abadi MT Condensed Extra Bold" charset="0"/>
                        <a:ea typeface="Abadi MT Condensed Extra Bold" charset="0"/>
                        <a:cs typeface="Abadi MT Condensed Extra Bold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0</a:t>
                      </a:r>
                      <a:endParaRPr lang="en-US" sz="16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Abadi MT Condensed Extra Bold" charset="0"/>
                        <a:ea typeface="Abadi MT Condensed Extra Bold" charset="0"/>
                        <a:cs typeface="Abadi MT Condensed Extra Bold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1600</a:t>
                      </a:r>
                      <a:endParaRPr lang="is-IS" sz="16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Abadi MT Condensed Extra Bold" charset="0"/>
                        <a:ea typeface="Abadi MT Condensed Extra Bold" charset="0"/>
                        <a:cs typeface="Abadi MT Condensed Extra Bold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$132,420.00</a:t>
                      </a:r>
                      <a:endParaRPr lang="en-US" sz="16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Abadi MT Condensed Extra Bold" charset="0"/>
                        <a:ea typeface="Abadi MT Condensed Extra Bold" charset="0"/>
                        <a:cs typeface="Abadi MT Condensed Extra Bold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5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$110</a:t>
                      </a:r>
                      <a:endParaRPr lang="en-US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Abadi MT Condensed Extra Bold" charset="0"/>
                        <a:ea typeface="Abadi MT Condensed Extra Bold" charset="0"/>
                        <a:cs typeface="Abadi MT Condensed Extra Bold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$5</a:t>
                      </a:r>
                      <a:endParaRPr lang="en-US" sz="16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Abadi MT Condensed Extra Bold" charset="0"/>
                        <a:ea typeface="Abadi MT Condensed Extra Bold" charset="0"/>
                        <a:cs typeface="Abadi MT Condensed Extra Bold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1000</a:t>
                      </a:r>
                      <a:endParaRPr lang="is-IS" sz="16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Abadi MT Condensed Extra Bold" charset="0"/>
                        <a:ea typeface="Abadi MT Condensed Extra Bold" charset="0"/>
                        <a:cs typeface="Abadi MT Condensed Extra Bold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0</a:t>
                      </a:r>
                      <a:endParaRPr lang="en-US" sz="16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Abadi MT Condensed Extra Bold" charset="0"/>
                        <a:ea typeface="Abadi MT Condensed Extra Bold" charset="0"/>
                        <a:cs typeface="Abadi MT Condensed Extra Bold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1000</a:t>
                      </a:r>
                      <a:endParaRPr lang="is-IS" sz="16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Abadi MT Condensed Extra Bold" charset="0"/>
                        <a:ea typeface="Abadi MT Condensed Extra Bold" charset="0"/>
                        <a:cs typeface="Abadi MT Condensed Extra Bold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1300</a:t>
                      </a:r>
                      <a:endParaRPr lang="is-IS" sz="16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Abadi MT Condensed Extra Bold" charset="0"/>
                        <a:ea typeface="Abadi MT Condensed Extra Bold" charset="0"/>
                        <a:cs typeface="Abadi MT Condensed Extra Bold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0</a:t>
                      </a:r>
                      <a:endParaRPr lang="en-US" sz="16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Abadi MT Condensed Extra Bold" charset="0"/>
                        <a:ea typeface="Abadi MT Condensed Extra Bold" charset="0"/>
                        <a:cs typeface="Abadi MT Condensed Extra Bold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1300</a:t>
                      </a:r>
                      <a:endParaRPr lang="is-IS" sz="16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Abadi MT Condensed Extra Bold" charset="0"/>
                        <a:ea typeface="Abadi MT Condensed Extra Bold" charset="0"/>
                        <a:cs typeface="Abadi MT Condensed Extra Bold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$129,410.00</a:t>
                      </a:r>
                      <a:endParaRPr lang="en-US" sz="16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Abadi MT Condensed Extra Bold" charset="0"/>
                        <a:ea typeface="Abadi MT Condensed Extra Bold" charset="0"/>
                        <a:cs typeface="Abadi MT Condensed Extra Bold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5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$110 </a:t>
                      </a: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$10 </a:t>
                      </a: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1000</a:t>
                      </a: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0</a:t>
                      </a: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1000</a:t>
                      </a: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1300</a:t>
                      </a: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0</a:t>
                      </a: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1300</a:t>
                      </a: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$117,910.00</a:t>
                      </a: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5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$110</a:t>
                      </a:r>
                      <a:endParaRPr lang="en-US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Abadi MT Condensed Extra Bold" charset="0"/>
                        <a:ea typeface="Abadi MT Condensed Extra Bold" charset="0"/>
                        <a:cs typeface="Abadi MT Condensed Extra Bold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$16</a:t>
                      </a:r>
                      <a:endParaRPr lang="en-US" sz="16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Abadi MT Condensed Extra Bold" charset="0"/>
                        <a:ea typeface="Abadi MT Condensed Extra Bold" charset="0"/>
                        <a:cs typeface="Abadi MT Condensed Extra Bold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1000</a:t>
                      </a:r>
                      <a:endParaRPr lang="is-IS" sz="16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Abadi MT Condensed Extra Bold" charset="0"/>
                        <a:ea typeface="Abadi MT Condensed Extra Bold" charset="0"/>
                        <a:cs typeface="Abadi MT Condensed Extra Bold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0</a:t>
                      </a:r>
                      <a:endParaRPr lang="en-US" sz="16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Abadi MT Condensed Extra Bold" charset="0"/>
                        <a:ea typeface="Abadi MT Condensed Extra Bold" charset="0"/>
                        <a:cs typeface="Abadi MT Condensed Extra Bold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1000</a:t>
                      </a:r>
                      <a:endParaRPr lang="is-IS" sz="16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Abadi MT Condensed Extra Bold" charset="0"/>
                        <a:ea typeface="Abadi MT Condensed Extra Bold" charset="0"/>
                        <a:cs typeface="Abadi MT Condensed Extra Bold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1300</a:t>
                      </a:r>
                      <a:endParaRPr lang="is-IS" sz="16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Abadi MT Condensed Extra Bold" charset="0"/>
                        <a:ea typeface="Abadi MT Condensed Extra Bold" charset="0"/>
                        <a:cs typeface="Abadi MT Condensed Extra Bold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0</a:t>
                      </a:r>
                      <a:endParaRPr lang="en-US" sz="16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Abadi MT Condensed Extra Bold" charset="0"/>
                        <a:ea typeface="Abadi MT Condensed Extra Bold" charset="0"/>
                        <a:cs typeface="Abadi MT Condensed Extra Bold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1300</a:t>
                      </a:r>
                      <a:endParaRPr lang="is-IS" sz="16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Abadi MT Condensed Extra Bold" charset="0"/>
                        <a:ea typeface="Abadi MT Condensed Extra Bold" charset="0"/>
                        <a:cs typeface="Abadi MT Condensed Extra Bold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$104,110.00</a:t>
                      </a:r>
                      <a:endParaRPr lang="en-US" sz="16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Abadi MT Condensed Extra Bold" charset="0"/>
                        <a:ea typeface="Abadi MT Condensed Extra Bold" charset="0"/>
                        <a:cs typeface="Abadi MT Condensed Extra Bold" charset="0"/>
                      </a:endParaRP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5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dirty="0">
                          <a:solidFill>
                            <a:srgbClr val="FF0000"/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$110 </a:t>
                      </a: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$17 </a:t>
                      </a: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0</a:t>
                      </a: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0</a:t>
                      </a: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0</a:t>
                      </a: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0</a:t>
                      </a: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0</a:t>
                      </a: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0</a:t>
                      </a: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600" b="1" dirty="0">
                          <a:solidFill>
                            <a:srgbClr val="FF0000"/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$102,960.00</a:t>
                      </a:r>
                    </a:p>
                  </a:txBody>
                  <a:tcPr marL="2875" marR="2875" marT="287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831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81525" cy="2752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1893" y="-4123"/>
            <a:ext cx="4581525" cy="2752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0947" y="2752725"/>
            <a:ext cx="458152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486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604314"/>
              </p:ext>
            </p:extLst>
          </p:nvPr>
        </p:nvGraphicFramePr>
        <p:xfrm>
          <a:off x="2754360" y="2729551"/>
          <a:ext cx="5666308" cy="24193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80937"/>
                <a:gridCol w="1378291"/>
                <a:gridCol w="907080"/>
              </a:tblGrid>
              <a:tr h="35165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Abadi MT Condensed Extra Bold"/>
                        </a:rPr>
                        <a:t>Customers who received catalog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badi MT Condensed Extra Bold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538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Abadi MT Condensed Extra Bold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badi MT Condensed Extra Bold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badi MT Condensed Extra Bold"/>
                        </a:rPr>
                        <a:t>Year 1</a:t>
                      </a:r>
                      <a:endParaRPr lang="en-US" sz="1200" b="1" i="1" u="none" strike="noStrike">
                        <a:solidFill>
                          <a:srgbClr val="000000"/>
                        </a:solidFill>
                        <a:effectLst/>
                        <a:latin typeface="Abadi MT Condensed Extra Bold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badi MT Condensed Extra Bold"/>
                        </a:rPr>
                        <a:t>Year 2</a:t>
                      </a:r>
                      <a:endParaRPr lang="en-US" sz="1200" b="1" i="1" u="none" strike="noStrike">
                        <a:solidFill>
                          <a:srgbClr val="000000"/>
                        </a:solidFill>
                        <a:effectLst/>
                        <a:latin typeface="Abadi MT Condensed Extra Bold"/>
                      </a:endParaRPr>
                    </a:p>
                  </a:txBody>
                  <a:tcPr marL="9525" marR="9525" marT="9525" marB="0" anchor="b"/>
                </a:tc>
              </a:tr>
              <a:tr h="29538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Abadi MT Condensed Extra Bold"/>
                        </a:rPr>
                        <a:t>EC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badi MT Condensed Extra Bold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badi MT Condensed Extra Bold"/>
                        </a:rPr>
                        <a:t>1000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badi MT Condensed Extra Bold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badi MT Condensed Extra Bold"/>
                        </a:rPr>
                        <a:t>1309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badi MT Condensed Extra Bold"/>
                      </a:endParaRPr>
                    </a:p>
                  </a:txBody>
                  <a:tcPr marL="9525" marR="9525" marT="9525" marB="0" anchor="b"/>
                </a:tc>
              </a:tr>
              <a:tr h="29538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Abadi MT Condensed Extra Bold"/>
                        </a:rPr>
                        <a:t>PC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badi MT Condensed Extra Bold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badi MT Condensed Extra Bold"/>
                        </a:rPr>
                        <a:t>300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badi MT Condensed Extra Bold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badi MT Condensed Extra Bold"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badi MT Condensed Extra Bold"/>
                      </a:endParaRPr>
                    </a:p>
                  </a:txBody>
                  <a:tcPr marL="9525" marR="9525" marT="9525" marB="0" anchor="b"/>
                </a:tc>
              </a:tr>
              <a:tr h="29538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Abadi MT Condensed Extra Bold"/>
                        </a:rPr>
                        <a:t>No. of EC who purchased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badi MT Condensed Extra Bold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Abadi MT Condensed Extra Bold"/>
                        </a:rPr>
                        <a:t>300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badi MT Condensed Extra Bold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badi MT Condensed Extra Bold"/>
                        </a:rPr>
                        <a:t>393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badi MT Condensed Extra Bold"/>
                      </a:endParaRPr>
                    </a:p>
                  </a:txBody>
                  <a:tcPr marL="9525" marR="9525" marT="9525" marB="0" anchor="b"/>
                </a:tc>
              </a:tr>
              <a:tr h="29538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Abadi MT Condensed Extra Bold"/>
                        </a:rPr>
                        <a:t>No. of PC who purchased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badi MT Condensed Extra Bold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Abadi MT Condensed Extra Bold"/>
                        </a:rPr>
                        <a:t>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badi MT Condensed Extra Bold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badi MT Condensed Extra Bold"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badi MT Condensed Extra Bold"/>
                      </a:endParaRPr>
                    </a:p>
                  </a:txBody>
                  <a:tcPr marL="9525" marR="9525" marT="9525" marB="0" anchor="b"/>
                </a:tc>
              </a:tr>
              <a:tr h="5907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Abadi MT Condensed Extra Bold"/>
                        </a:rPr>
                        <a:t>Total number of customers </a:t>
                      </a:r>
                      <a:br>
                        <a:rPr lang="en-US" sz="1200" u="none" strike="noStrike">
                          <a:effectLst/>
                          <a:latin typeface="Abadi MT Condensed Extra Bold"/>
                        </a:rPr>
                      </a:br>
                      <a:r>
                        <a:rPr lang="en-US" sz="1200" u="none" strike="noStrike">
                          <a:effectLst/>
                          <a:latin typeface="Abadi MT Condensed Extra Bold"/>
                        </a:rPr>
                        <a:t>who purchased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badi MT Condensed Extra Bold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Abadi MT Condensed Extra Bold"/>
                        </a:rPr>
                        <a:t>318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badi MT Condensed Extra Bold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Abadi MT Condensed Extra Bold"/>
                        </a:rPr>
                        <a:t>393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badi MT Condensed Extra Bold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6129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Marketing Strategy</a:t>
            </a:r>
            <a:endParaRPr lang="en-US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Discussion</a:t>
            </a:r>
            <a:endParaRPr lang="en-US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68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492" y="0"/>
            <a:ext cx="8788511" cy="552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443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Arial Rounded MT Bold" panose="020F0704030504030204" pitchFamily="34" charset="0"/>
              </a:rPr>
              <a:t>Factors to consider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lvl="2">
              <a:buFont typeface="Wingdings" panose="05000000000000000000" pitchFamily="2" charset="2"/>
              <a:buChar char="q"/>
            </a:pPr>
            <a:r>
              <a:rPr lang="en-US" sz="1800" dirty="0">
                <a:latin typeface="Abadi MT Condensed Extra Bold"/>
              </a:rPr>
              <a:t>Number customers</a:t>
            </a:r>
          </a:p>
          <a:p>
            <a:pPr marL="914400" lvl="2" indent="0">
              <a:buNone/>
            </a:pPr>
            <a:endParaRPr lang="en-US" sz="1800" dirty="0"/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800" dirty="0">
                <a:latin typeface="Abadi MT Condensed Extra Bold"/>
              </a:rPr>
              <a:t>Average purchase amount</a:t>
            </a:r>
          </a:p>
          <a:p>
            <a:pPr marL="914400" lvl="2" indent="0">
              <a:buNone/>
            </a:pPr>
            <a:endParaRPr lang="en-US" sz="1800" dirty="0">
              <a:latin typeface="Abadi MT Condensed Extra Bold"/>
            </a:endParaRP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800" dirty="0">
                <a:latin typeface="Abadi MT Condensed Extra Bold"/>
              </a:rPr>
              <a:t>Mailing cost</a:t>
            </a:r>
          </a:p>
          <a:p>
            <a:pPr marL="914400" lvl="2" indent="0">
              <a:buNone/>
            </a:pPr>
            <a:endParaRPr lang="en-US" sz="1800" dirty="0">
              <a:latin typeface="Abadi MT Condensed Extra Bold"/>
            </a:endParaRP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800" dirty="0">
                <a:latin typeface="Abadi MT Condensed Extra Bold"/>
              </a:rPr>
              <a:t>Probability of purchase with catalog</a:t>
            </a:r>
          </a:p>
          <a:p>
            <a:pPr marL="914400" lvl="2" indent="0">
              <a:buNone/>
            </a:pPr>
            <a:endParaRPr lang="en-US" sz="1800" dirty="0">
              <a:latin typeface="Abadi MT Condensed Extra Bold"/>
            </a:endParaRP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800" dirty="0">
                <a:latin typeface="Abadi MT Condensed Extra Bold"/>
              </a:rPr>
              <a:t>Probability of purchase without catalog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499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56932" y="1000430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</a:rPr>
              <a:t> </a:t>
            </a:r>
            <a:r>
              <a:rPr lang="en-US" sz="2800" dirty="0" smtClean="0">
                <a:latin typeface="Arial Rounded MT Bold" panose="020F0704030504030204" pitchFamily="34" charset="0"/>
              </a:rPr>
              <a:t>                      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BASE CASE</a:t>
            </a:r>
            <a:endParaRPr lang="en-US" sz="2800" dirty="0">
              <a:solidFill>
                <a:schemeClr val="accent1">
                  <a:lumMod val="60000"/>
                  <a:lumOff val="40000"/>
                </a:schemeClr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badi MT Condensed Extra Bold"/>
              </a:rPr>
              <a:t>Planning to launch a two year Catalog Mailing campaign</a:t>
            </a:r>
          </a:p>
          <a:p>
            <a:endParaRPr lang="en-US" dirty="0">
              <a:latin typeface="Abadi MT Condensed Extra Bold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badi MT Condensed Extra Bold"/>
              </a:rPr>
              <a:t>Types of customers to consider: Existing &amp; Potential Customers</a:t>
            </a:r>
          </a:p>
          <a:p>
            <a:endParaRPr lang="en-US" dirty="0">
              <a:latin typeface="Abadi MT Condensed Extra Bold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badi MT Condensed Extra Bold"/>
              </a:rPr>
              <a:t>Existing Customers: 1000, who purchased last year &amp; Average purchase amount = $40</a:t>
            </a:r>
          </a:p>
          <a:p>
            <a:endParaRPr lang="en-US" dirty="0">
              <a:latin typeface="Abadi MT Condensed Extra Bold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badi MT Condensed Extra Bold"/>
              </a:rPr>
              <a:t>Potential Customers: 10,000, who have never purchased</a:t>
            </a:r>
          </a:p>
          <a:p>
            <a:endParaRPr lang="en-US" dirty="0">
              <a:latin typeface="Abadi MT Condensed Extra Bold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badi MT Condensed Extra Bold"/>
              </a:rPr>
              <a:t>Without Catalog, Existing customer purchasing probability in following years = 15%</a:t>
            </a:r>
          </a:p>
        </p:txBody>
      </p:sp>
    </p:spTree>
    <p:extLst>
      <p:ext uri="{BB962C8B-B14F-4D97-AF65-F5344CB8AC3E}">
        <p14:creationId xmlns:p14="http://schemas.microsoft.com/office/powerpoint/2010/main" val="59527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lc="http://schemas.openxmlformats.org/drawingml/2006/lockedCanvas" xmlns:a16="http://schemas.microsoft.com/office/drawing/2014/main" xmlns:xdr="http://schemas.openxmlformats.org/drawingml/2006/spreadsheetDrawing" xmlns="" id="{B6D1B9A1-87F0-4B77-B98C-54240C2260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6910377"/>
              </p:ext>
            </p:extLst>
          </p:nvPr>
        </p:nvGraphicFramePr>
        <p:xfrm>
          <a:off x="1625601" y="349955"/>
          <a:ext cx="9008532" cy="51251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0530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570099"/>
              </p:ext>
            </p:extLst>
          </p:nvPr>
        </p:nvGraphicFramePr>
        <p:xfrm>
          <a:off x="541866" y="135470"/>
          <a:ext cx="10588979" cy="5357231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76200" dir="18900000" algn="bl" rotWithShape="0">
                    <a:prstClr val="black">
                      <a:alpha val="40000"/>
                    </a:prstClr>
                  </a:outerShdw>
                </a:effectLst>
                <a:tableStyleId>{21E4AEA4-8DFA-4A89-87EB-49C32662AFE0}</a:tableStyleId>
              </a:tblPr>
              <a:tblGrid>
                <a:gridCol w="1513472"/>
                <a:gridCol w="1274884"/>
                <a:gridCol w="1021872"/>
                <a:gridCol w="1416528"/>
                <a:gridCol w="1162756"/>
                <a:gridCol w="1317678"/>
                <a:gridCol w="1470677"/>
                <a:gridCol w="1411112"/>
              </a:tblGrid>
              <a:tr h="377558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Extra Bold" charset="0"/>
                        <a:ea typeface="Abadi MT Condensed Extra Bold" charset="0"/>
                        <a:cs typeface="Abadi MT Condensed Extra Bold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Average </a:t>
                      </a:r>
                      <a:r>
                        <a:rPr 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purchase amount</a:t>
                      </a:r>
                    </a:p>
                  </a:txBody>
                  <a:tcPr marL="37121" marR="3712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Extra Bold" charset="0"/>
                        <a:ea typeface="Abadi MT Condensed Extra Bold" charset="0"/>
                        <a:cs typeface="Abadi MT Condensed Extra Bold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Year </a:t>
                      </a:r>
                      <a:r>
                        <a:rPr 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1</a:t>
                      </a:r>
                    </a:p>
                  </a:txBody>
                  <a:tcPr marL="37121" marR="3712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Extra Bold" charset="0"/>
                        <a:ea typeface="Abadi MT Condensed Extra Bold" charset="0"/>
                        <a:cs typeface="Abadi MT Condensed Extra Bold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Year </a:t>
                      </a:r>
                      <a:r>
                        <a:rPr 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2</a:t>
                      </a:r>
                    </a:p>
                  </a:txBody>
                  <a:tcPr marL="37121" marR="3712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 </a:t>
                      </a:r>
                    </a:p>
                  </a:txBody>
                  <a:tcPr marL="37121" marR="3712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497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Extra Bold" charset="0"/>
                        <a:ea typeface="Abadi MT Condensed Extra Bold" charset="0"/>
                        <a:cs typeface="Abadi MT Condensed Extra Bold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EC</a:t>
                      </a:r>
                      <a:endParaRPr lang="en-US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Extra Bold" charset="0"/>
                        <a:ea typeface="Abadi MT Condensed Extra Bold" charset="0"/>
                        <a:cs typeface="Abadi MT Condensed Extra Bold" charset="0"/>
                      </a:endParaRPr>
                    </a:p>
                  </a:txBody>
                  <a:tcPr marL="37121" marR="37121" marT="0" marB="0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Extra Bold" charset="0"/>
                        <a:ea typeface="Abadi MT Condensed Extra Bold" charset="0"/>
                        <a:cs typeface="Abadi MT Condensed Extra Bold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PC</a:t>
                      </a:r>
                      <a:endParaRPr lang="en-US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Extra Bold" charset="0"/>
                        <a:ea typeface="Abadi MT Condensed Extra Bold" charset="0"/>
                        <a:cs typeface="Abadi MT Condensed Extra Bold" charset="0"/>
                      </a:endParaRPr>
                    </a:p>
                  </a:txBody>
                  <a:tcPr marL="37121" marR="37121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Extra Bold" charset="0"/>
                        <a:ea typeface="Abadi MT Condensed Extra Bold" charset="0"/>
                        <a:cs typeface="Abadi MT Condensed Extra Bold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Total </a:t>
                      </a:r>
                      <a:r>
                        <a:rPr 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number of </a:t>
                      </a:r>
                      <a:r>
                        <a:rPr lang="en-US" sz="12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customers</a:t>
                      </a:r>
                      <a:endParaRPr lang="en-US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Extra Bold" charset="0"/>
                        <a:ea typeface="Abadi MT Condensed Extra Bold" charset="0"/>
                        <a:cs typeface="Abadi MT Condensed Extra Bold" charset="0"/>
                      </a:endParaRPr>
                    </a:p>
                  </a:txBody>
                  <a:tcPr marL="37121" marR="37121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Extra Bold" charset="0"/>
                        <a:ea typeface="Abadi MT Condensed Extra Bold" charset="0"/>
                        <a:cs typeface="Abadi MT Condensed Extra Bold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EC</a:t>
                      </a:r>
                      <a:endParaRPr lang="en-US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Extra Bold" charset="0"/>
                        <a:ea typeface="Abadi MT Condensed Extra Bold" charset="0"/>
                        <a:cs typeface="Abadi MT Condensed Extra Bold" charset="0"/>
                      </a:endParaRPr>
                    </a:p>
                  </a:txBody>
                  <a:tcPr marL="37121" marR="37121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Extra Bold" charset="0"/>
                        <a:ea typeface="Abadi MT Condensed Extra Bold" charset="0"/>
                        <a:cs typeface="Abadi MT Condensed Extra Bold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PC</a:t>
                      </a:r>
                      <a:endParaRPr lang="en-US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Extra Bold" charset="0"/>
                        <a:ea typeface="Abadi MT Condensed Extra Bold" charset="0"/>
                        <a:cs typeface="Abadi MT Condensed Extra Bold" charset="0"/>
                      </a:endParaRPr>
                    </a:p>
                  </a:txBody>
                  <a:tcPr marL="37121" marR="37121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Extra Bold" charset="0"/>
                        <a:ea typeface="Abadi MT Condensed Extra Bold" charset="0"/>
                        <a:cs typeface="Abadi MT Condensed Extra Bold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Total </a:t>
                      </a:r>
                      <a:r>
                        <a:rPr 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number of </a:t>
                      </a:r>
                      <a:r>
                        <a:rPr lang="en-US" sz="12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customers</a:t>
                      </a:r>
                      <a:endParaRPr lang="en-US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Extra Bold" charset="0"/>
                        <a:ea typeface="Abadi MT Condensed Extra Bold" charset="0"/>
                        <a:cs typeface="Abadi MT Condensed Extra Bold" charset="0"/>
                      </a:endParaRPr>
                    </a:p>
                  </a:txBody>
                  <a:tcPr marL="37121" marR="37121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Extra Bold" charset="0"/>
                        <a:ea typeface="Abadi MT Condensed Extra Bold" charset="0"/>
                        <a:cs typeface="Abadi MT Condensed Extra Bold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Net </a:t>
                      </a:r>
                      <a:r>
                        <a:rPr 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Profit</a:t>
                      </a:r>
                    </a:p>
                  </a:txBody>
                  <a:tcPr marL="37121" marR="37121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86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$10.00</a:t>
                      </a:r>
                    </a:p>
                  </a:txBody>
                  <a:tcPr marL="37121" marR="37121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0</a:t>
                      </a:r>
                    </a:p>
                  </a:txBody>
                  <a:tcPr marL="37121" marR="3712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0</a:t>
                      </a:r>
                    </a:p>
                  </a:txBody>
                  <a:tcPr marL="37121" marR="3712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0</a:t>
                      </a:r>
                    </a:p>
                  </a:txBody>
                  <a:tcPr marL="37121" marR="3712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0</a:t>
                      </a:r>
                    </a:p>
                  </a:txBody>
                  <a:tcPr marL="37121" marR="3712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0</a:t>
                      </a:r>
                    </a:p>
                  </a:txBody>
                  <a:tcPr marL="37121" marR="3712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0</a:t>
                      </a:r>
                    </a:p>
                  </a:txBody>
                  <a:tcPr marL="37121" marR="3712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$9,360.00</a:t>
                      </a:r>
                    </a:p>
                  </a:txBody>
                  <a:tcPr marL="37121" marR="3712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72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$20.00</a:t>
                      </a:r>
                    </a:p>
                  </a:txBody>
                  <a:tcPr marL="37121" marR="3712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0</a:t>
                      </a:r>
                    </a:p>
                  </a:txBody>
                  <a:tcPr marL="37121" marR="3712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0</a:t>
                      </a:r>
                    </a:p>
                  </a:txBody>
                  <a:tcPr marL="37121" marR="3712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0</a:t>
                      </a:r>
                    </a:p>
                  </a:txBody>
                  <a:tcPr marL="37121" marR="3712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0</a:t>
                      </a:r>
                    </a:p>
                  </a:txBody>
                  <a:tcPr marL="37121" marR="3712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0</a:t>
                      </a:r>
                    </a:p>
                  </a:txBody>
                  <a:tcPr marL="37121" marR="3712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0</a:t>
                      </a:r>
                    </a:p>
                  </a:txBody>
                  <a:tcPr marL="37121" marR="3712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$18,720.00</a:t>
                      </a:r>
                    </a:p>
                  </a:txBody>
                  <a:tcPr marL="37121" marR="3712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72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$21.00</a:t>
                      </a:r>
                    </a:p>
                  </a:txBody>
                  <a:tcPr marL="37121" marR="3712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1000</a:t>
                      </a:r>
                    </a:p>
                  </a:txBody>
                  <a:tcPr marL="37121" marR="3712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0</a:t>
                      </a:r>
                    </a:p>
                  </a:txBody>
                  <a:tcPr marL="37121" marR="3712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1000</a:t>
                      </a:r>
                    </a:p>
                  </a:txBody>
                  <a:tcPr marL="37121" marR="3712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1300</a:t>
                      </a:r>
                    </a:p>
                  </a:txBody>
                  <a:tcPr marL="37121" marR="3712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0</a:t>
                      </a:r>
                    </a:p>
                  </a:txBody>
                  <a:tcPr marL="37121" marR="3712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1300</a:t>
                      </a:r>
                    </a:p>
                  </a:txBody>
                  <a:tcPr marL="37121" marR="3712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$20,001.00</a:t>
                      </a:r>
                    </a:p>
                  </a:txBody>
                  <a:tcPr marL="37121" marR="3712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72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$30.00</a:t>
                      </a:r>
                    </a:p>
                  </a:txBody>
                  <a:tcPr marL="37121" marR="3712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1000</a:t>
                      </a:r>
                    </a:p>
                  </a:txBody>
                  <a:tcPr marL="37121" marR="3712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0</a:t>
                      </a:r>
                    </a:p>
                  </a:txBody>
                  <a:tcPr marL="37121" marR="3712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1000</a:t>
                      </a:r>
                    </a:p>
                  </a:txBody>
                  <a:tcPr marL="37121" marR="3712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1300</a:t>
                      </a:r>
                    </a:p>
                  </a:txBody>
                  <a:tcPr marL="37121" marR="3712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0</a:t>
                      </a:r>
                    </a:p>
                  </a:txBody>
                  <a:tcPr marL="37121" marR="3712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1300</a:t>
                      </a:r>
                    </a:p>
                  </a:txBody>
                  <a:tcPr marL="37121" marR="3712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$31,530.00</a:t>
                      </a:r>
                    </a:p>
                  </a:txBody>
                  <a:tcPr marL="37121" marR="3712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72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$40.00</a:t>
                      </a:r>
                    </a:p>
                  </a:txBody>
                  <a:tcPr marL="37121" marR="3712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1000</a:t>
                      </a:r>
                    </a:p>
                  </a:txBody>
                  <a:tcPr marL="37121" marR="3712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0</a:t>
                      </a:r>
                    </a:p>
                  </a:txBody>
                  <a:tcPr marL="37121" marR="3712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1000</a:t>
                      </a:r>
                    </a:p>
                  </a:txBody>
                  <a:tcPr marL="37121" marR="3712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1300</a:t>
                      </a:r>
                    </a:p>
                  </a:txBody>
                  <a:tcPr marL="37121" marR="3712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0</a:t>
                      </a:r>
                    </a:p>
                  </a:txBody>
                  <a:tcPr marL="37121" marR="3712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1300</a:t>
                      </a:r>
                    </a:p>
                  </a:txBody>
                  <a:tcPr marL="37121" marR="3712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$44,340.00</a:t>
                      </a:r>
                    </a:p>
                  </a:txBody>
                  <a:tcPr marL="37121" marR="3712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72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$60.00</a:t>
                      </a:r>
                    </a:p>
                  </a:txBody>
                  <a:tcPr marL="37121" marR="3712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1000</a:t>
                      </a:r>
                    </a:p>
                  </a:txBody>
                  <a:tcPr marL="37121" marR="3712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0</a:t>
                      </a:r>
                    </a:p>
                  </a:txBody>
                  <a:tcPr marL="37121" marR="3712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1000</a:t>
                      </a:r>
                    </a:p>
                  </a:txBody>
                  <a:tcPr marL="37121" marR="3712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1300</a:t>
                      </a:r>
                    </a:p>
                  </a:txBody>
                  <a:tcPr marL="37121" marR="3712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0</a:t>
                      </a:r>
                    </a:p>
                  </a:txBody>
                  <a:tcPr marL="37121" marR="3712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1300</a:t>
                      </a:r>
                    </a:p>
                  </a:txBody>
                  <a:tcPr marL="37121" marR="3712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$69,960.00</a:t>
                      </a:r>
                    </a:p>
                  </a:txBody>
                  <a:tcPr marL="37121" marR="3712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72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$80.00</a:t>
                      </a:r>
                    </a:p>
                  </a:txBody>
                  <a:tcPr marL="37121" marR="3712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1000</a:t>
                      </a:r>
                    </a:p>
                  </a:txBody>
                  <a:tcPr marL="37121" marR="3712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0</a:t>
                      </a:r>
                    </a:p>
                  </a:txBody>
                  <a:tcPr marL="37121" marR="3712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1000</a:t>
                      </a:r>
                    </a:p>
                  </a:txBody>
                  <a:tcPr marL="37121" marR="3712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1300</a:t>
                      </a:r>
                    </a:p>
                  </a:txBody>
                  <a:tcPr marL="37121" marR="3712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0</a:t>
                      </a:r>
                    </a:p>
                  </a:txBody>
                  <a:tcPr marL="37121" marR="3712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1300</a:t>
                      </a:r>
                    </a:p>
                  </a:txBody>
                  <a:tcPr marL="37121" marR="3712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$95,580.00</a:t>
                      </a:r>
                    </a:p>
                  </a:txBody>
                  <a:tcPr marL="37121" marR="3712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72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$82.00</a:t>
                      </a:r>
                    </a:p>
                  </a:txBody>
                  <a:tcPr marL="37121" marR="3712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1000</a:t>
                      </a:r>
                    </a:p>
                  </a:txBody>
                  <a:tcPr marL="37121" marR="3712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10000</a:t>
                      </a:r>
                    </a:p>
                  </a:txBody>
                  <a:tcPr marL="37121" marR="3712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11000</a:t>
                      </a:r>
                    </a:p>
                  </a:txBody>
                  <a:tcPr marL="37121" marR="3712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1600</a:t>
                      </a:r>
                    </a:p>
                  </a:txBody>
                  <a:tcPr marL="37121" marR="3712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0</a:t>
                      </a:r>
                    </a:p>
                  </a:txBody>
                  <a:tcPr marL="37121" marR="3712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1600</a:t>
                      </a:r>
                    </a:p>
                  </a:txBody>
                  <a:tcPr marL="37121" marR="3712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$98,484.00</a:t>
                      </a:r>
                    </a:p>
                  </a:txBody>
                  <a:tcPr marL="37121" marR="3712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72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$100.00</a:t>
                      </a:r>
                    </a:p>
                  </a:txBody>
                  <a:tcPr marL="37121" marR="3712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1000</a:t>
                      </a:r>
                    </a:p>
                  </a:txBody>
                  <a:tcPr marL="37121" marR="3712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10000</a:t>
                      </a:r>
                    </a:p>
                  </a:txBody>
                  <a:tcPr marL="37121" marR="3712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11000</a:t>
                      </a:r>
                    </a:p>
                  </a:txBody>
                  <a:tcPr marL="37121" marR="3712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1600</a:t>
                      </a:r>
                    </a:p>
                  </a:txBody>
                  <a:tcPr marL="37121" marR="3712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0</a:t>
                      </a:r>
                    </a:p>
                  </a:txBody>
                  <a:tcPr marL="37121" marR="3712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1600</a:t>
                      </a:r>
                    </a:p>
                  </a:txBody>
                  <a:tcPr marL="37121" marR="3712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$128,400.00</a:t>
                      </a:r>
                    </a:p>
                  </a:txBody>
                  <a:tcPr marL="37121" marR="3712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72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$101.00</a:t>
                      </a:r>
                    </a:p>
                  </a:txBody>
                  <a:tcPr marL="37121" marR="3712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1000</a:t>
                      </a:r>
                    </a:p>
                  </a:txBody>
                  <a:tcPr marL="37121" marR="3712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10000</a:t>
                      </a:r>
                    </a:p>
                  </a:txBody>
                  <a:tcPr marL="37121" marR="3712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11000</a:t>
                      </a:r>
                    </a:p>
                  </a:txBody>
                  <a:tcPr marL="37121" marR="3712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1600</a:t>
                      </a:r>
                    </a:p>
                  </a:txBody>
                  <a:tcPr marL="37121" marR="3712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9400</a:t>
                      </a:r>
                    </a:p>
                  </a:txBody>
                  <a:tcPr marL="37121" marR="3712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11000</a:t>
                      </a:r>
                    </a:p>
                  </a:txBody>
                  <a:tcPr marL="37121" marR="3712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$130,344.00</a:t>
                      </a:r>
                    </a:p>
                  </a:txBody>
                  <a:tcPr marL="37121" marR="3712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72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$120.00</a:t>
                      </a:r>
                    </a:p>
                  </a:txBody>
                  <a:tcPr marL="37121" marR="3712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1000</a:t>
                      </a:r>
                    </a:p>
                  </a:txBody>
                  <a:tcPr marL="37121" marR="3712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10000</a:t>
                      </a:r>
                    </a:p>
                  </a:txBody>
                  <a:tcPr marL="37121" marR="3712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11000</a:t>
                      </a:r>
                    </a:p>
                  </a:txBody>
                  <a:tcPr marL="37121" marR="3712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1600</a:t>
                      </a:r>
                    </a:p>
                  </a:txBody>
                  <a:tcPr marL="37121" marR="3712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9400</a:t>
                      </a:r>
                    </a:p>
                  </a:txBody>
                  <a:tcPr marL="37121" marR="3712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11000</a:t>
                      </a:r>
                    </a:p>
                  </a:txBody>
                  <a:tcPr marL="37121" marR="3712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$167,280.00</a:t>
                      </a:r>
                    </a:p>
                  </a:txBody>
                  <a:tcPr marL="37121" marR="3712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72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$130.00</a:t>
                      </a:r>
                    </a:p>
                  </a:txBody>
                  <a:tcPr marL="37121" marR="3712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1000</a:t>
                      </a:r>
                    </a:p>
                  </a:txBody>
                  <a:tcPr marL="37121" marR="3712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10000</a:t>
                      </a:r>
                    </a:p>
                  </a:txBody>
                  <a:tcPr marL="37121" marR="3712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11000</a:t>
                      </a:r>
                    </a:p>
                  </a:txBody>
                  <a:tcPr marL="37121" marR="3712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1600</a:t>
                      </a:r>
                    </a:p>
                  </a:txBody>
                  <a:tcPr marL="37121" marR="3712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9400</a:t>
                      </a:r>
                    </a:p>
                  </a:txBody>
                  <a:tcPr marL="37121" marR="3712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11000</a:t>
                      </a:r>
                    </a:p>
                  </a:txBody>
                  <a:tcPr marL="37121" marR="3712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$186,720.00</a:t>
                      </a:r>
                    </a:p>
                  </a:txBody>
                  <a:tcPr marL="37121" marR="3712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72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$140.00</a:t>
                      </a:r>
                    </a:p>
                  </a:txBody>
                  <a:tcPr marL="37121" marR="3712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1000</a:t>
                      </a:r>
                    </a:p>
                  </a:txBody>
                  <a:tcPr marL="37121" marR="3712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10000</a:t>
                      </a:r>
                    </a:p>
                  </a:txBody>
                  <a:tcPr marL="37121" marR="3712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11000</a:t>
                      </a:r>
                    </a:p>
                  </a:txBody>
                  <a:tcPr marL="37121" marR="3712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1600</a:t>
                      </a:r>
                    </a:p>
                  </a:txBody>
                  <a:tcPr marL="37121" marR="3712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9400</a:t>
                      </a:r>
                    </a:p>
                  </a:txBody>
                  <a:tcPr marL="37121" marR="3712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11000</a:t>
                      </a:r>
                    </a:p>
                  </a:txBody>
                  <a:tcPr marL="37121" marR="3712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$206,160.00</a:t>
                      </a:r>
                    </a:p>
                  </a:txBody>
                  <a:tcPr marL="37121" marR="3712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946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lc="http://schemas.openxmlformats.org/drawingml/2006/lockedCanvas" xmlns:a16="http://schemas.microsoft.com/office/drawing/2014/main" xmlns:xdr="http://schemas.openxmlformats.org/drawingml/2006/spreadsheetDrawing" xmlns="" id="{00000000-0008-0000-0B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2487534"/>
              </p:ext>
            </p:extLst>
          </p:nvPr>
        </p:nvGraphicFramePr>
        <p:xfrm>
          <a:off x="1090689" y="36689"/>
          <a:ext cx="9701490" cy="5133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3806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978675"/>
              </p:ext>
            </p:extLst>
          </p:nvPr>
        </p:nvGraphicFramePr>
        <p:xfrm>
          <a:off x="778932" y="361246"/>
          <a:ext cx="10148713" cy="4967110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76200" dir="18900000" algn="bl" rotWithShape="0">
                    <a:prstClr val="black">
                      <a:alpha val="40000"/>
                    </a:prstClr>
                  </a:outerShdw>
                </a:effectLst>
                <a:tableStyleId>{21E4AEA4-8DFA-4A89-87EB-49C32662AFE0}</a:tableStyleId>
              </a:tblPr>
              <a:tblGrid>
                <a:gridCol w="1450545"/>
                <a:gridCol w="1221877"/>
                <a:gridCol w="979385"/>
                <a:gridCol w="1357632"/>
                <a:gridCol w="1114411"/>
                <a:gridCol w="1262892"/>
                <a:gridCol w="1409530"/>
                <a:gridCol w="1352441"/>
              </a:tblGrid>
              <a:tr h="482711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Extra Bold" charset="0"/>
                        <a:ea typeface="Abadi MT Condensed Extra Bold" charset="0"/>
                        <a:cs typeface="Abadi MT Condensed Extra Bold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Extra Bold" charset="0"/>
                        <a:ea typeface="Abadi MT Condensed Extra Bold" charset="0"/>
                        <a:cs typeface="Abadi MT Condensed Extra Bold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Average Mailing Cost</a:t>
                      </a:r>
                      <a:endParaRPr lang="en-US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Extra Bold" charset="0"/>
                        <a:ea typeface="Abadi MT Condensed Extra Bold" charset="0"/>
                        <a:cs typeface="Abadi MT Condensed Extra Bold" charset="0"/>
                      </a:endParaRPr>
                    </a:p>
                  </a:txBody>
                  <a:tcPr marL="37121" marR="3712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Extra Bold" charset="0"/>
                        <a:ea typeface="Abadi MT Condensed Extra Bold" charset="0"/>
                        <a:cs typeface="Abadi MT Condensed Extra Bold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Year </a:t>
                      </a:r>
                      <a:r>
                        <a:rPr 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1</a:t>
                      </a:r>
                    </a:p>
                  </a:txBody>
                  <a:tcPr marL="37121" marR="3712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Extra Bold" charset="0"/>
                        <a:ea typeface="Abadi MT Condensed Extra Bold" charset="0"/>
                        <a:cs typeface="Abadi MT Condensed Extra Bold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Year </a:t>
                      </a:r>
                      <a:r>
                        <a:rPr 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2</a:t>
                      </a:r>
                    </a:p>
                  </a:txBody>
                  <a:tcPr marL="37121" marR="3712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 </a:t>
                      </a:r>
                    </a:p>
                  </a:txBody>
                  <a:tcPr marL="37121" marR="3712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354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Extra Bold" charset="0"/>
                        <a:ea typeface="Abadi MT Condensed Extra Bold" charset="0"/>
                        <a:cs typeface="Abadi MT Condensed Extra Bold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EC</a:t>
                      </a:r>
                      <a:endParaRPr lang="en-US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Extra Bold" charset="0"/>
                        <a:ea typeface="Abadi MT Condensed Extra Bold" charset="0"/>
                        <a:cs typeface="Abadi MT Condensed Extra Bold" charset="0"/>
                      </a:endParaRPr>
                    </a:p>
                  </a:txBody>
                  <a:tcPr marL="37121" marR="37121" marT="0" marB="0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Extra Bold" charset="0"/>
                        <a:ea typeface="Abadi MT Condensed Extra Bold" charset="0"/>
                        <a:cs typeface="Abadi MT Condensed Extra Bold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PC</a:t>
                      </a:r>
                      <a:endParaRPr lang="en-US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Extra Bold" charset="0"/>
                        <a:ea typeface="Abadi MT Condensed Extra Bold" charset="0"/>
                        <a:cs typeface="Abadi MT Condensed Extra Bold" charset="0"/>
                      </a:endParaRPr>
                    </a:p>
                  </a:txBody>
                  <a:tcPr marL="37121" marR="37121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Extra Bold" charset="0"/>
                        <a:ea typeface="Abadi MT Condensed Extra Bold" charset="0"/>
                        <a:cs typeface="Abadi MT Condensed Extra Bold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Total </a:t>
                      </a:r>
                      <a:r>
                        <a:rPr 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number of </a:t>
                      </a:r>
                      <a:r>
                        <a:rPr lang="en-US" sz="12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customers</a:t>
                      </a:r>
                      <a:endParaRPr lang="en-US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Extra Bold" charset="0"/>
                        <a:ea typeface="Abadi MT Condensed Extra Bold" charset="0"/>
                        <a:cs typeface="Abadi MT Condensed Extra Bold" charset="0"/>
                      </a:endParaRPr>
                    </a:p>
                  </a:txBody>
                  <a:tcPr marL="37121" marR="37121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Extra Bold" charset="0"/>
                        <a:ea typeface="Abadi MT Condensed Extra Bold" charset="0"/>
                        <a:cs typeface="Abadi MT Condensed Extra Bold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EC</a:t>
                      </a:r>
                      <a:endParaRPr lang="en-US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Extra Bold" charset="0"/>
                        <a:ea typeface="Abadi MT Condensed Extra Bold" charset="0"/>
                        <a:cs typeface="Abadi MT Condensed Extra Bold" charset="0"/>
                      </a:endParaRPr>
                    </a:p>
                  </a:txBody>
                  <a:tcPr marL="37121" marR="37121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Extra Bold" charset="0"/>
                        <a:ea typeface="Abadi MT Condensed Extra Bold" charset="0"/>
                        <a:cs typeface="Abadi MT Condensed Extra Bold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PC</a:t>
                      </a:r>
                      <a:endParaRPr lang="en-US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Extra Bold" charset="0"/>
                        <a:ea typeface="Abadi MT Condensed Extra Bold" charset="0"/>
                        <a:cs typeface="Abadi MT Condensed Extra Bold" charset="0"/>
                      </a:endParaRPr>
                    </a:p>
                  </a:txBody>
                  <a:tcPr marL="37121" marR="37121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Extra Bold" charset="0"/>
                        <a:ea typeface="Abadi MT Condensed Extra Bold" charset="0"/>
                        <a:cs typeface="Abadi MT Condensed Extra Bold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Total </a:t>
                      </a:r>
                      <a:r>
                        <a:rPr 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number of </a:t>
                      </a:r>
                      <a:r>
                        <a:rPr lang="en-US" sz="12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customers</a:t>
                      </a:r>
                      <a:endParaRPr lang="en-US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Extra Bold" charset="0"/>
                        <a:ea typeface="Abadi MT Condensed Extra Bold" charset="0"/>
                        <a:cs typeface="Abadi MT Condensed Extra Bold" charset="0"/>
                      </a:endParaRPr>
                    </a:p>
                  </a:txBody>
                  <a:tcPr marL="37121" marR="37121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badi MT Condensed Extra Bold" charset="0"/>
                        <a:ea typeface="Abadi MT Condensed Extra Bold" charset="0"/>
                        <a:cs typeface="Abadi MT Condensed Extra Bold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Net </a:t>
                      </a:r>
                      <a:r>
                        <a:rPr 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Profit</a:t>
                      </a:r>
                    </a:p>
                  </a:txBody>
                  <a:tcPr marL="37121" marR="37121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9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$1.00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1000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10000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11000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1600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9400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11000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$55,760.00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51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$2.00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1000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309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1309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1309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1309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$46,474.23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51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$3.00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1000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1000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1300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1300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$44,340.00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51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$4.00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1000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1000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1300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1300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$42,040.00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51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$5.00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1000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1000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1300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1300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$39,740.00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51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$6.00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$37,440.00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51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Extra Bold" charset="0"/>
                          <a:ea typeface="Abadi MT Condensed Extra Bold" charset="0"/>
                          <a:cs typeface="Abadi MT Condensed Extra Bold" charset="0"/>
                        </a:rPr>
                        <a:t>$7.00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$37,440.00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337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346492"/>
      </a:accent1>
      <a:accent2>
        <a:srgbClr val="6DA5D4"/>
      </a:accent2>
      <a:accent3>
        <a:srgbClr val="538C79"/>
      </a:accent3>
      <a:accent4>
        <a:srgbClr val="93B75D"/>
      </a:accent4>
      <a:accent5>
        <a:srgbClr val="DEB050"/>
      </a:accent5>
      <a:accent6>
        <a:srgbClr val="BB5354"/>
      </a:accent6>
      <a:hlink>
        <a:srgbClr val="3289DD"/>
      </a:hlink>
      <a:folHlink>
        <a:srgbClr val="859EB6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E3530EC-BA5B-407C-9B36-00820F3955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441</TotalTime>
  <Words>782</Words>
  <Application>Microsoft Office PowerPoint</Application>
  <PresentationFormat>Widescreen</PresentationFormat>
  <Paragraphs>548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Abadi MT Condensed Extra Bold</vt:lpstr>
      <vt:lpstr>Abadi MT Condensed Light</vt:lpstr>
      <vt:lpstr>Algerian</vt:lpstr>
      <vt:lpstr>Arial</vt:lpstr>
      <vt:lpstr>Arial Rounded MT Bold</vt:lpstr>
      <vt:lpstr>Impact</vt:lpstr>
      <vt:lpstr>Wingdings</vt:lpstr>
      <vt:lpstr>Main Event</vt:lpstr>
      <vt:lpstr>PowerPoint Presentation</vt:lpstr>
      <vt:lpstr>Marketing Strategy</vt:lpstr>
      <vt:lpstr>PowerPoint Presentation</vt:lpstr>
      <vt:lpstr>Factors to consider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Strategy</dc:title>
  <dc:creator>Nandini Rajeswaran</dc:creator>
  <cp:lastModifiedBy>Amey Nirpase</cp:lastModifiedBy>
  <cp:revision>54</cp:revision>
  <dcterms:created xsi:type="dcterms:W3CDTF">2017-03-09T18:50:38Z</dcterms:created>
  <dcterms:modified xsi:type="dcterms:W3CDTF">2017-03-16T21:11:41Z</dcterms:modified>
</cp:coreProperties>
</file>