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8" r:id="rId9"/>
    <p:sldId id="263" r:id="rId10"/>
    <p:sldId id="264" r:id="rId11"/>
    <p:sldId id="271" r:id="rId12"/>
    <p:sldId id="265" r:id="rId13"/>
    <p:sldId id="266" r:id="rId14"/>
    <p:sldId id="276" r:id="rId15"/>
    <p:sldId id="274" r:id="rId16"/>
    <p:sldId id="267" r:id="rId17"/>
    <p:sldId id="269" r:id="rId18"/>
    <p:sldId id="272" r:id="rId19"/>
    <p:sldId id="277" r:id="rId20"/>
    <p:sldId id="278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CE4-7487-4683-B964-7493D1FC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9C854-CACA-448C-9352-1631A3A7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E0B0-E315-446F-A94C-F0CF8908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2CCD-8996-4972-8AE2-1D5EC447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19EA-A791-4CF4-BF7F-E08F8C75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877C-551E-46F2-8070-FB2A3ABE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9E8A1-F23E-43BF-B314-6BFC58C0A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CACD-4BA6-4B90-B74A-5ECBD8CE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D2E5-A673-4517-B94E-FD47070B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0FF6-B35D-4471-838A-C4D88C5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53BCB-E564-4616-B6C2-DF404C1D1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3964-62B9-499F-BD73-A8C180A59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A801-C623-4FA4-A6DF-E88ECA03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3297-6B9E-46B4-A432-5C042DF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CF70-DE2B-4E8C-A801-A775D45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3255-CFB3-4509-98A5-D3FE0199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185F-5241-4619-AB6F-9BF9B0C3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7681-31D8-478A-8113-D34F3976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9981-9057-4B90-989E-EEF9EA1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EF3A-1BF5-4F0E-91B0-222461E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F518-D946-4841-8F85-7D303252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0F7F-214A-40F1-BFF9-309FA25E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01D7-EC19-48BA-9C0D-BB97E9BC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E8E5-2D0B-4A36-8EF7-DF3B762C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FE56-5967-4348-879F-93F0FB6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BB03-9D6C-4CF4-B6B4-9CC8974C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187C-605B-4520-97B9-ED48B451C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878F-5895-42F5-A5DA-3BB0FC7D3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6C3D-FB58-4C16-B59A-AC39E9D2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A058F-01C9-42C0-9F6D-DDA1EE19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667AD-2D6B-4B5C-9C6F-2DCB32C1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B6F4-BA3A-43BE-8B5D-21141F8B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4F1C-DD73-49C3-AC59-E65E41F1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65A8-FC53-4486-9EB5-9326DD98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CB2E8-E5CF-49AA-81D5-922CB5FBC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B6F2C-F219-408C-B2CF-7A532BFA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FE6B-77D3-4542-9D2B-4D162023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B7EF4-FABD-467A-9774-6F592512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84302-A8A7-40BA-A9D5-2F5BFE9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AF2F-B2D9-46E8-AF90-CE8CAB9C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A731C-A8CE-4A64-8DB2-1393B285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1157-7BA3-4D2F-B4DF-EE00F00A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CC06A-EC8D-41ED-8002-C941A4B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7BD08-42FF-4B7F-B0CB-249BFB6B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4522-793A-4656-946B-49120DF8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C3EC8-594D-482A-A87D-EE20690A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A0E-CC4D-492A-BEBE-D4503733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74C1-F941-456E-994E-E93B6BB0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1A32C-BCF6-4714-BAC9-C34ED836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D9F5-9A1D-4B98-8B56-74CC6E08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1BCC-41F5-4324-B2E8-E15C8148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A5C9-5A27-4DE5-BCE4-5EF5350D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B3C-9F07-46B5-AD37-D0F4F18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4F6A-5852-4045-81DF-EE25C4C98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6722-987E-48AE-975E-FC007C5A0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5677-A66A-4611-8A05-849386B6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EF20-3F23-40B9-871F-FFB59D3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F2B2-7288-4DD9-86B7-E6156301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C9A6-1429-4A95-86CE-ECDE6B31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C9B7-EC3A-4C48-BB7F-9B0DD629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3265-1763-48DD-AE90-AFBE55BB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DFED-9D33-41B2-B109-9E51A42CCD9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42F0-7746-43A6-8AEB-FCFF8AD2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4490-A4B9-4E01-9B15-330464F0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9732-F27D-4778-AE93-5DA6D55C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7FC-2F02-4B8E-B2AE-0A8FCE7B9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Customer segmentation &amp; Next item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7F357-CAC3-46F9-97A1-FC66C08E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400"/>
              <a:t>							Priyanka Naidu</a:t>
            </a:r>
          </a:p>
          <a:p>
            <a:pPr algn="l"/>
            <a:r>
              <a:rPr lang="en-US" sz="1400"/>
              <a:t>						Graduate Data Scientist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E6D850B-E7E9-4434-8312-4A90581B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0" r="2360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112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20A28-3645-4B1E-AC26-8829D2B3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Process workflow: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E069C9-A2FD-419A-A5B8-9FBE8D71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After preprocessing data, used ‘</a:t>
            </a:r>
            <a:r>
              <a:rPr lang="en-US" sz="2000" dirty="0" err="1"/>
              <a:t>InvoiceDate</a:t>
            </a:r>
            <a:r>
              <a:rPr lang="en-US" sz="2000" dirty="0"/>
              <a:t>’ and ‘Sales’ features to find RFM values. </a:t>
            </a:r>
          </a:p>
          <a:p>
            <a:r>
              <a:rPr lang="en-US" sz="2000" dirty="0"/>
              <a:t>Elbow method is used to find clusters</a:t>
            </a:r>
          </a:p>
          <a:p>
            <a:r>
              <a:rPr lang="en-US" sz="2000" dirty="0"/>
              <a:t>Then divided data into 3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F34A6-637F-4F36-9977-92F23BF8008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27" y="2191807"/>
            <a:ext cx="3118384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6C060-3851-4843-A89C-6092E80C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Process workflow: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E7D46-4214-4927-95C2-4A7E293B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10" y="1773816"/>
            <a:ext cx="4936067" cy="398515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 frame called basket data which contains the count of transactional data was created.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Then, encoded data with binary values.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filtered repeated products.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with min support ‘0.03’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‘3’.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applied association rules with metric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‘lift’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find the frequent pattern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CF054-F47F-49E6-B4A9-2991C76413C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13965" y="448253"/>
            <a:ext cx="2295643" cy="63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4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DA9D6-9533-4D78-A490-E95DD3F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Agenda: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22BB-CD89-4DE9-839E-AA92ACAA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Business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Data process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Deliver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Summary and Next steps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4E55-B642-44DF-B934-E4B4A9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/>
              <a:t>Observations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420C-5EED-4728-A73E-6F28CE27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Who are top customers? </a:t>
            </a:r>
          </a:p>
          <a:p>
            <a:r>
              <a:rPr lang="en-US" sz="2000" dirty="0"/>
              <a:t>Which month has highest transactions?</a:t>
            </a:r>
          </a:p>
          <a:p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60383-F908-47B3-8379-2958E9EE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3" y="4503886"/>
            <a:ext cx="7195457" cy="209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B6C77-614B-4D39-847F-62C8AB8A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10" y="190919"/>
            <a:ext cx="5662769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AE54-0529-4EBD-BDCC-314B18FB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Comparing seasonal items: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0B1DC1-92A0-44C3-8284-BF04274A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Are there any products which are seasonal?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437B3-68EC-40EE-8FF7-B289642A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03" y="369913"/>
            <a:ext cx="3996261" cy="28957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D1F87-1935-488C-81AD-B790A481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70" y="3730267"/>
            <a:ext cx="3996261" cy="29904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0B29-1CAC-4D64-9579-46CC1EFB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What are top revenue generating items? </a:t>
            </a:r>
            <a:br>
              <a:rPr lang="en-US" sz="2000"/>
            </a:br>
            <a:endParaRPr lang="en-US" sz="2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BBB16-0FD4-4529-9608-20B1563C7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4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546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497E7-D2A9-4341-9DCD-5626FB9F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Agenda: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B71B-542A-4FD0-B4CB-6D306FAD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Business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Data process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Deliver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Summary and Next steps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D7069-3280-4773-BB9B-DEDEB4D2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Customer segmentation Summary</a:t>
            </a:r>
            <a:r>
              <a:rPr lang="en-US" dirty="0"/>
              <a:t>: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8EB4FD3F-AB69-4A27-AA6E-17CE86A6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From the above bar plot, we can interpret </a:t>
            </a:r>
          </a:p>
          <a:p>
            <a:pPr lvl="1"/>
            <a:r>
              <a:rPr lang="en-US" sz="1600" dirty="0"/>
              <a:t> Monetary: 2&gt;1&gt;0</a:t>
            </a:r>
          </a:p>
          <a:p>
            <a:pPr lvl="1"/>
            <a:r>
              <a:rPr lang="en-US" sz="1600" dirty="0"/>
              <a:t> Frequency: 1&gt;2&gt;0</a:t>
            </a:r>
          </a:p>
          <a:p>
            <a:pPr lvl="1"/>
            <a:r>
              <a:rPr lang="en-US" sz="1600" dirty="0"/>
              <a:t> Recency: 0&gt;1&gt;2</a:t>
            </a:r>
          </a:p>
          <a:p>
            <a:pPr lvl="1"/>
            <a:endParaRPr lang="en-US" sz="1600" dirty="0"/>
          </a:p>
          <a:p>
            <a:r>
              <a:rPr lang="en-US" sz="2000" dirty="0"/>
              <a:t>It means: </a:t>
            </a:r>
          </a:p>
          <a:p>
            <a:pPr lvl="1"/>
            <a:r>
              <a:rPr lang="en-US" sz="1600" dirty="0"/>
              <a:t>2nd cluster is promising one</a:t>
            </a:r>
          </a:p>
          <a:p>
            <a:pPr lvl="1"/>
            <a:r>
              <a:rPr lang="en-US" sz="1600" dirty="0"/>
              <a:t>1st have frequent buyers</a:t>
            </a:r>
          </a:p>
          <a:p>
            <a:pPr lvl="1"/>
            <a:r>
              <a:rPr lang="en-US" sz="1600" dirty="0"/>
              <a:t>0th cluster is at risk and hence not promising one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E0654-F123-4C61-8823-C9F83F0B1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234677"/>
            <a:ext cx="4935970" cy="38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417-B400-458E-B717-450FEFA4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MBA Summary</a:t>
            </a:r>
            <a:r>
              <a:rPr lang="en-US" dirty="0"/>
              <a:t>: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43C8830E-40B3-492F-B9C5-07D9380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= “GIRLS VINTAGE TIN SEASIDE BUCKET, BUFFALO BILL TREASURE BOOK BOX”</a:t>
            </a:r>
          </a:p>
          <a:p>
            <a:pPr algn="just"/>
            <a:r>
              <a:rPr lang="en-US" sz="2000" dirty="0"/>
              <a:t> B = “JUMBO BAG PINK VINTAGE PAISLEY” </a:t>
            </a:r>
          </a:p>
          <a:p>
            <a:pPr algn="just"/>
            <a:r>
              <a:rPr lang="en-US" sz="2000" dirty="0"/>
              <a:t>“lift” is ‘22’.. </a:t>
            </a:r>
          </a:p>
          <a:p>
            <a:pPr algn="just"/>
            <a:r>
              <a:rPr lang="en-US" sz="2000" dirty="0"/>
              <a:t>Support of these items is 0.0454% which means there are 4.54% out of total transaction that were sold together. </a:t>
            </a:r>
          </a:p>
          <a:p>
            <a:pPr algn="just"/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25E6A-BCAD-4DB0-A437-53A6C1F89EA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1749"/>
            <a:ext cx="5781152" cy="37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E323-1020-4BE2-BB97-89091D86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Data answer: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A765-A427-4726-AF92-F4D6E4AA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divide data into segments and target specific group,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RFM analysis and K-means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next item prediction, we have used market basket analysis which uses association rules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.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implement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resources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8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D8B51-3400-46A2-91BF-DD10D039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 b="1">
                <a:solidFill>
                  <a:schemeClr val="bg1"/>
                </a:solidFill>
              </a:rPr>
              <a:t>Agenda</a:t>
            </a:r>
            <a:r>
              <a:rPr lang="en-US" sz="80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60EE-2C1A-4B5B-90F3-EC1FF873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Business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Data process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Deliver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Summary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73540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B2AD3-F3F2-4935-A37D-C33457FB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Business answer: 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31D9-311D-4508-A653-BCA03A8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avg sale of least cluster which is at risk is almost 12,48,606$.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if we can target this group, we have possibility to increase sale by almost 8%.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be done by applying discounts, promotions, suggestions as discussed earlier.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4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4469B-BAB5-4BE2-9DF5-214DF82B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b="1">
                <a:solidFill>
                  <a:schemeClr val="bg1"/>
                </a:solidFill>
              </a:rPr>
              <a:t>Next steps: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3E24-089A-4E24-B329-B328AC9A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use other complex ways to analyze data (clustering, regression, Neural Networks, Random Forests, SVM, etc.).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To get good results and interpret data, we have many approaches, but challenges associated are: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Difficult to tune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Bit of data prep and feature engineering is needed.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Hence, as these are powerful and hard to implement, didn’t implement now. But can consider this step later. </a:t>
            </a:r>
          </a:p>
        </p:txBody>
      </p:sp>
    </p:spTree>
    <p:extLst>
      <p:ext uri="{BB962C8B-B14F-4D97-AF65-F5344CB8AC3E}">
        <p14:creationId xmlns:p14="http://schemas.microsoft.com/office/powerpoint/2010/main" val="426472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7C569-85BA-42FD-A972-0876A9D7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53066-8722-49D1-9B35-2A51E72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Agenda: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10A5-C76E-4FBC-B5BF-B54F18C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Business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Data process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Deliver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Summary and Next 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FDBBA-40B2-47FA-9D96-DC1A611C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Problem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BBE1-8B70-44DB-B6B3-25628D3C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 business is one of the huge fields where we can apply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and machine learning. 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as retail business owners, use transaction data 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understand customer’s data in all aspects.</a:t>
            </a:r>
          </a:p>
          <a:p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to increase sales of our store, we need to explore all possible ways like </a:t>
            </a: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promotions, applying discounts on items, etc.</a:t>
            </a:r>
          </a:p>
          <a:p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to know patterns, we look for some techniques like customer segmentation, market basket analysis. 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9148-1957-41D5-A9DA-D01FEC50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b="1">
                <a:solidFill>
                  <a:schemeClr val="bg1"/>
                </a:solidFill>
              </a:rPr>
              <a:t>The business question: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9C87-96F8-4C21-8DA7-C486FCAB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”How can we increase sales and customer base and how much difference in revenue can be observed?”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CED58-EC00-4428-A449-928F2294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b="1">
                <a:solidFill>
                  <a:schemeClr val="bg1"/>
                </a:solidFill>
              </a:rPr>
              <a:t>The data question: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60DA-43B2-460C-9FF0-28F14E36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models can be chosen to increase sales? Why do we think those are accurate models for our selected tasks? “</a:t>
            </a:r>
          </a:p>
        </p:txBody>
      </p:sp>
    </p:spTree>
    <p:extLst>
      <p:ext uri="{BB962C8B-B14F-4D97-AF65-F5344CB8AC3E}">
        <p14:creationId xmlns:p14="http://schemas.microsoft.com/office/powerpoint/2010/main" val="227101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A86E-4B06-4223-BCA2-2A5C690B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b="1">
                <a:solidFill>
                  <a:schemeClr val="bg1"/>
                </a:solidFill>
              </a:rPr>
              <a:t>Dataset information: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FB5C-4E46-471C-96AA-57D9F9E2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Domain</a:t>
            </a:r>
            <a:r>
              <a:rPr lang="en-US" sz="2000" dirty="0">
                <a:solidFill>
                  <a:schemeClr val="bg1"/>
                </a:solidFill>
              </a:rPr>
              <a:t>: Retail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Stakeholder</a:t>
            </a:r>
            <a:r>
              <a:rPr lang="en-US" sz="2000" dirty="0">
                <a:solidFill>
                  <a:schemeClr val="bg1"/>
                </a:solidFill>
              </a:rPr>
              <a:t>: Store owner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Source</a:t>
            </a:r>
            <a:r>
              <a:rPr lang="en-US" sz="2000" dirty="0">
                <a:solidFill>
                  <a:schemeClr val="bg1"/>
                </a:solidFill>
              </a:rPr>
              <a:t>: UCI machine learning repository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Time period: Transactions occurring between 01/12/2009 and 09/12/2011</a:t>
            </a:r>
          </a:p>
          <a:p>
            <a:r>
              <a:rPr lang="en-US" sz="2000" dirty="0">
                <a:solidFill>
                  <a:schemeClr val="bg1"/>
                </a:solidFill>
              </a:rPr>
              <a:t>Customer type: Wholesalers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Item types: Gift items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6B73B-F8BC-4DF0-B114-1AEAA6BE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Data attributes: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158D-2639-454B-867A-97783AB6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InvoiceNo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Invoice number. Nominal, uniquely assigned to each transaction.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StockCode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Product (item) code. Nominal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Description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Product (item) name. Nominal.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Quantity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The quantities of each product (item) per transaction. Numeric.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InvoiceDate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Invoice Date and time. 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UnitPrice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Product price per unit. 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CustomerID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uniquely assigned to each customer. Nominal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+mj-lt"/>
              </a:rPr>
              <a:t>Country</a:t>
            </a:r>
            <a:r>
              <a:rPr lang="en-US" sz="2000" b="0" i="0">
                <a:solidFill>
                  <a:schemeClr val="bg1"/>
                </a:solidFill>
                <a:effectLst/>
                <a:latin typeface="+mj-lt"/>
              </a:rPr>
              <a:t>: Country name where customer resides. Nominal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2AF9C-C371-4102-921A-BE3E54D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Agenda</a:t>
            </a:r>
            <a:r>
              <a:rPr lang="en-US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F000-CFCE-4ADA-9EDD-7D9F8349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Business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Data process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Deliver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Summary and 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766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Customer segmentation &amp; Next item prediction</vt:lpstr>
      <vt:lpstr>Agenda:</vt:lpstr>
      <vt:lpstr>Agenda:</vt:lpstr>
      <vt:lpstr>Problem Statement?</vt:lpstr>
      <vt:lpstr>The business question:</vt:lpstr>
      <vt:lpstr>The data question:</vt:lpstr>
      <vt:lpstr>Dataset information:</vt:lpstr>
      <vt:lpstr>Data attributes:</vt:lpstr>
      <vt:lpstr>Agenda:</vt:lpstr>
      <vt:lpstr>Process workflow:</vt:lpstr>
      <vt:lpstr>Process workflow:</vt:lpstr>
      <vt:lpstr>Agenda:</vt:lpstr>
      <vt:lpstr>Observations:</vt:lpstr>
      <vt:lpstr>Comparing seasonal items:</vt:lpstr>
      <vt:lpstr>What are top revenue generating items?  </vt:lpstr>
      <vt:lpstr>Agenda:</vt:lpstr>
      <vt:lpstr>Customer segmentation Summary:</vt:lpstr>
      <vt:lpstr>MBA Summary:</vt:lpstr>
      <vt:lpstr>Data answer:</vt:lpstr>
      <vt:lpstr>Business answer: </vt:lpstr>
      <vt:lpstr>Next steps: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&amp; Next item prediction</dc:title>
  <dc:creator>Priyanka Chowdary</dc:creator>
  <cp:lastModifiedBy>Priyanka Chowdary</cp:lastModifiedBy>
  <cp:revision>58</cp:revision>
  <dcterms:created xsi:type="dcterms:W3CDTF">2021-08-16T23:05:14Z</dcterms:created>
  <dcterms:modified xsi:type="dcterms:W3CDTF">2021-08-20T03:30:07Z</dcterms:modified>
</cp:coreProperties>
</file>