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9"/>
  </p:notesMasterIdLst>
  <p:sldIdLst>
    <p:sldId id="258" r:id="rId2"/>
    <p:sldId id="461" r:id="rId3"/>
    <p:sldId id="259" r:id="rId4"/>
    <p:sldId id="260" r:id="rId5"/>
    <p:sldId id="261" r:id="rId6"/>
    <p:sldId id="262" r:id="rId7"/>
    <p:sldId id="386" r:id="rId8"/>
    <p:sldId id="454" r:id="rId9"/>
    <p:sldId id="455" r:id="rId10"/>
    <p:sldId id="376" r:id="rId11"/>
    <p:sldId id="265" r:id="rId12"/>
    <p:sldId id="379" r:id="rId13"/>
    <p:sldId id="391" r:id="rId14"/>
    <p:sldId id="393" r:id="rId15"/>
    <p:sldId id="394" r:id="rId16"/>
    <p:sldId id="388" r:id="rId17"/>
    <p:sldId id="452" r:id="rId18"/>
    <p:sldId id="381" r:id="rId19"/>
    <p:sldId id="400" r:id="rId20"/>
    <p:sldId id="395" r:id="rId21"/>
    <p:sldId id="399" r:id="rId22"/>
    <p:sldId id="396" r:id="rId23"/>
    <p:sldId id="398" r:id="rId24"/>
    <p:sldId id="266" r:id="rId25"/>
    <p:sldId id="406" r:id="rId26"/>
    <p:sldId id="458" r:id="rId27"/>
    <p:sldId id="389" r:id="rId28"/>
    <p:sldId id="377" r:id="rId29"/>
    <p:sldId id="459" r:id="rId30"/>
    <p:sldId id="268" r:id="rId31"/>
    <p:sldId id="269" r:id="rId32"/>
    <p:sldId id="270" r:id="rId33"/>
    <p:sldId id="271" r:id="rId34"/>
    <p:sldId id="272" r:id="rId35"/>
    <p:sldId id="273" r:id="rId36"/>
    <p:sldId id="407" r:id="rId37"/>
    <p:sldId id="418" r:id="rId38"/>
    <p:sldId id="449" r:id="rId39"/>
    <p:sldId id="274" r:id="rId40"/>
    <p:sldId id="441" r:id="rId41"/>
    <p:sldId id="442" r:id="rId42"/>
    <p:sldId id="443" r:id="rId43"/>
    <p:sldId id="444" r:id="rId44"/>
    <p:sldId id="450" r:id="rId45"/>
    <p:sldId id="275" r:id="rId46"/>
    <p:sldId id="276" r:id="rId47"/>
    <p:sldId id="277" r:id="rId48"/>
    <p:sldId id="402" r:id="rId49"/>
    <p:sldId id="279" r:id="rId50"/>
    <p:sldId id="403" r:id="rId51"/>
    <p:sldId id="404" r:id="rId52"/>
    <p:sldId id="405" r:id="rId53"/>
    <p:sldId id="451" r:id="rId54"/>
    <p:sldId id="416" r:id="rId55"/>
    <p:sldId id="417" r:id="rId56"/>
    <p:sldId id="463" r:id="rId57"/>
    <p:sldId id="283" r:id="rId58"/>
    <p:sldId id="284" r:id="rId59"/>
    <p:sldId id="464" r:id="rId60"/>
    <p:sldId id="465" r:id="rId61"/>
    <p:sldId id="287" r:id="rId62"/>
    <p:sldId id="291" r:id="rId63"/>
    <p:sldId id="292" r:id="rId64"/>
    <p:sldId id="293" r:id="rId65"/>
    <p:sldId id="294" r:id="rId66"/>
    <p:sldId id="295" r:id="rId67"/>
    <p:sldId id="296" r:id="rId68"/>
    <p:sldId id="297" r:id="rId69"/>
    <p:sldId id="298" r:id="rId70"/>
    <p:sldId id="445" r:id="rId71"/>
    <p:sldId id="299" r:id="rId72"/>
    <p:sldId id="300" r:id="rId73"/>
    <p:sldId id="301" r:id="rId74"/>
    <p:sldId id="302" r:id="rId75"/>
    <p:sldId id="303" r:id="rId76"/>
    <p:sldId id="304" r:id="rId77"/>
    <p:sldId id="305" r:id="rId78"/>
    <p:sldId id="306" r:id="rId79"/>
    <p:sldId id="307" r:id="rId80"/>
    <p:sldId id="420" r:id="rId81"/>
    <p:sldId id="421" r:id="rId82"/>
    <p:sldId id="308" r:id="rId83"/>
    <p:sldId id="309" r:id="rId84"/>
    <p:sldId id="310" r:id="rId85"/>
    <p:sldId id="422" r:id="rId86"/>
    <p:sldId id="446" r:id="rId87"/>
    <p:sldId id="311" r:id="rId88"/>
    <p:sldId id="312" r:id="rId89"/>
    <p:sldId id="313" r:id="rId90"/>
    <p:sldId id="314" r:id="rId91"/>
    <p:sldId id="315" r:id="rId92"/>
    <p:sldId id="316" r:id="rId93"/>
    <p:sldId id="317" r:id="rId94"/>
    <p:sldId id="318" r:id="rId95"/>
    <p:sldId id="319" r:id="rId96"/>
    <p:sldId id="320" r:id="rId97"/>
    <p:sldId id="321" r:id="rId98"/>
    <p:sldId id="322" r:id="rId99"/>
    <p:sldId id="323" r:id="rId100"/>
    <p:sldId id="462" r:id="rId101"/>
    <p:sldId id="324" r:id="rId102"/>
    <p:sldId id="325" r:id="rId103"/>
    <p:sldId id="326" r:id="rId104"/>
    <p:sldId id="327" r:id="rId105"/>
    <p:sldId id="328" r:id="rId106"/>
    <p:sldId id="329" r:id="rId107"/>
    <p:sldId id="330" r:id="rId108"/>
    <p:sldId id="331" r:id="rId109"/>
    <p:sldId id="332" r:id="rId110"/>
    <p:sldId id="333" r:id="rId111"/>
    <p:sldId id="334" r:id="rId112"/>
    <p:sldId id="335" r:id="rId113"/>
    <p:sldId id="336" r:id="rId114"/>
    <p:sldId id="337" r:id="rId115"/>
    <p:sldId id="338" r:id="rId116"/>
    <p:sldId id="425" r:id="rId117"/>
    <p:sldId id="424" r:id="rId1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43" autoAdjust="0"/>
  </p:normalViewPr>
  <p:slideViewPr>
    <p:cSldViewPr>
      <p:cViewPr varScale="1">
        <p:scale>
          <a:sx n="77" d="100"/>
          <a:sy n="77" d="100"/>
        </p:scale>
        <p:origin x="161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notesMaster" Target="notesMasters/notesMaster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AA7DA8-7193-4D42-8D84-D17537186A1B}" type="doc">
      <dgm:prSet loTypeId="urn:microsoft.com/office/officeart/2005/8/layout/targe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867CF1-D6C5-4757-9637-F700EC23425D}">
      <dgm:prSet phldrT="[Text]"/>
      <dgm:spPr>
        <a:solidFill>
          <a:schemeClr val="tx2"/>
        </a:solidFill>
      </dgm:spPr>
      <dgm:t>
        <a:bodyPr/>
        <a:lstStyle/>
        <a:p>
          <a:r>
            <a:rPr lang="en-IN" dirty="0"/>
            <a:t>JDK</a:t>
          </a:r>
          <a:endParaRPr lang="en-US" dirty="0"/>
        </a:p>
      </dgm:t>
    </dgm:pt>
    <dgm:pt modelId="{D230515E-AC5A-46E5-ADAD-2E0AAC48DBF0}" type="parTrans" cxnId="{11A5A471-7B64-4890-BB29-C1DF5F8697DA}">
      <dgm:prSet/>
      <dgm:spPr/>
      <dgm:t>
        <a:bodyPr/>
        <a:lstStyle/>
        <a:p>
          <a:endParaRPr lang="en-US"/>
        </a:p>
      </dgm:t>
    </dgm:pt>
    <dgm:pt modelId="{1E2F6DDB-5129-4461-AEBC-75D29EC3C941}" type="sibTrans" cxnId="{11A5A471-7B64-4890-BB29-C1DF5F8697DA}">
      <dgm:prSet/>
      <dgm:spPr/>
      <dgm:t>
        <a:bodyPr/>
        <a:lstStyle/>
        <a:p>
          <a:endParaRPr lang="en-US"/>
        </a:p>
      </dgm:t>
    </dgm:pt>
    <dgm:pt modelId="{ECBD84FF-85E7-43DC-A54D-5EC1F54E3EA4}">
      <dgm:prSet phldrT="[Text]"/>
      <dgm:spPr>
        <a:solidFill>
          <a:schemeClr val="accent1"/>
        </a:solidFill>
      </dgm:spPr>
      <dgm:t>
        <a:bodyPr/>
        <a:lstStyle/>
        <a:p>
          <a:r>
            <a:rPr lang="en-IN" dirty="0"/>
            <a:t>JRE</a:t>
          </a:r>
          <a:endParaRPr lang="en-US" dirty="0"/>
        </a:p>
      </dgm:t>
    </dgm:pt>
    <dgm:pt modelId="{4C4B22CE-7ABB-424B-98F2-30CF96F57A65}" type="parTrans" cxnId="{F72D7E46-7598-4016-A36E-DE2F7B1C72CD}">
      <dgm:prSet/>
      <dgm:spPr/>
      <dgm:t>
        <a:bodyPr/>
        <a:lstStyle/>
        <a:p>
          <a:endParaRPr lang="en-US"/>
        </a:p>
      </dgm:t>
    </dgm:pt>
    <dgm:pt modelId="{7D49D9AA-92FB-4819-A06C-6ECFB8A4FCF6}" type="sibTrans" cxnId="{F72D7E46-7598-4016-A36E-DE2F7B1C72CD}">
      <dgm:prSet/>
      <dgm:spPr/>
      <dgm:t>
        <a:bodyPr/>
        <a:lstStyle/>
        <a:p>
          <a:endParaRPr lang="en-US"/>
        </a:p>
      </dgm:t>
    </dgm:pt>
    <dgm:pt modelId="{0CE85B9A-5316-4730-B441-194055F76978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IN" sz="1600" b="1" dirty="0"/>
            <a:t>Development tools</a:t>
          </a:r>
          <a:endParaRPr lang="en-US" sz="1600" b="1" dirty="0"/>
        </a:p>
      </dgm:t>
    </dgm:pt>
    <dgm:pt modelId="{74D14C0E-794E-4363-9712-4DE9885429B1}" type="parTrans" cxnId="{4822164E-CC92-463F-A939-79C6B3F7BF64}">
      <dgm:prSet/>
      <dgm:spPr/>
      <dgm:t>
        <a:bodyPr/>
        <a:lstStyle/>
        <a:p>
          <a:endParaRPr lang="en-US"/>
        </a:p>
      </dgm:t>
    </dgm:pt>
    <dgm:pt modelId="{A862BBFB-A134-47C3-92BD-6DAB6A650FBA}" type="sibTrans" cxnId="{4822164E-CC92-463F-A939-79C6B3F7BF64}">
      <dgm:prSet/>
      <dgm:spPr/>
      <dgm:t>
        <a:bodyPr/>
        <a:lstStyle/>
        <a:p>
          <a:endParaRPr lang="en-US"/>
        </a:p>
      </dgm:t>
    </dgm:pt>
    <dgm:pt modelId="{F4258F3F-79D6-4EF3-88EC-1D27394A6858}">
      <dgm:prSet phldrT="[Text]" custT="1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IN" sz="1800" b="1" dirty="0"/>
            <a:t>Set of Libraries</a:t>
          </a:r>
          <a:endParaRPr lang="en-US" sz="1800" b="1" dirty="0"/>
        </a:p>
      </dgm:t>
    </dgm:pt>
    <dgm:pt modelId="{E5E0CEB2-04AE-4357-8DEB-EA3722B71111}" type="parTrans" cxnId="{5A05FFCD-67AF-4C9B-836D-CE00EB63339E}">
      <dgm:prSet/>
      <dgm:spPr/>
      <dgm:t>
        <a:bodyPr/>
        <a:lstStyle/>
        <a:p>
          <a:endParaRPr lang="en-US"/>
        </a:p>
      </dgm:t>
    </dgm:pt>
    <dgm:pt modelId="{28CC3A76-1DBB-482E-A3F4-5E2717E641E8}" type="sibTrans" cxnId="{5A05FFCD-67AF-4C9B-836D-CE00EB63339E}">
      <dgm:prSet/>
      <dgm:spPr/>
      <dgm:t>
        <a:bodyPr/>
        <a:lstStyle/>
        <a:p>
          <a:endParaRPr lang="en-US"/>
        </a:p>
      </dgm:t>
    </dgm:pt>
    <dgm:pt modelId="{B4A6AC0B-6EDA-4DEA-9B3F-FD9E5B9D7E42}">
      <dgm:prSet phldrT="[Text]" custT="1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IN" sz="1800" b="1" dirty="0"/>
            <a:t>Other Files</a:t>
          </a:r>
          <a:endParaRPr lang="en-US" sz="1800" b="1" dirty="0"/>
        </a:p>
      </dgm:t>
    </dgm:pt>
    <dgm:pt modelId="{26FC93AF-E68A-409D-9AEF-FDA9BB4FB6A2}" type="parTrans" cxnId="{2D60084E-CBCB-42B6-9308-55434E1A7DF8}">
      <dgm:prSet/>
      <dgm:spPr/>
      <dgm:t>
        <a:bodyPr/>
        <a:lstStyle/>
        <a:p>
          <a:endParaRPr lang="en-US"/>
        </a:p>
      </dgm:t>
    </dgm:pt>
    <dgm:pt modelId="{8DFC48EE-50FB-4E42-94D0-AD0DAA6D3037}" type="sibTrans" cxnId="{2D60084E-CBCB-42B6-9308-55434E1A7DF8}">
      <dgm:prSet/>
      <dgm:spPr/>
      <dgm:t>
        <a:bodyPr/>
        <a:lstStyle/>
        <a:p>
          <a:endParaRPr lang="en-US"/>
        </a:p>
      </dgm:t>
    </dgm:pt>
    <dgm:pt modelId="{0B55AEFE-23E8-43C1-BF20-D09AB2ED7F6B}">
      <dgm:prSet phldrT="[Text]"/>
      <dgm:spPr/>
      <dgm:t>
        <a:bodyPr/>
        <a:lstStyle/>
        <a:p>
          <a:r>
            <a:rPr lang="en-IN" dirty="0"/>
            <a:t>JVM</a:t>
          </a:r>
          <a:endParaRPr lang="en-US" dirty="0"/>
        </a:p>
      </dgm:t>
    </dgm:pt>
    <dgm:pt modelId="{3AC4BF61-DA77-4EC3-AC92-E5DA702049E7}" type="sibTrans" cxnId="{80DE0A9E-A6D8-4AAA-98CC-67F0C6BA532D}">
      <dgm:prSet/>
      <dgm:spPr/>
      <dgm:t>
        <a:bodyPr/>
        <a:lstStyle/>
        <a:p>
          <a:endParaRPr lang="en-US"/>
        </a:p>
      </dgm:t>
    </dgm:pt>
    <dgm:pt modelId="{8AE3FE98-DFB8-4E12-A8F8-E56790CDAE65}" type="parTrans" cxnId="{80DE0A9E-A6D8-4AAA-98CC-67F0C6BA532D}">
      <dgm:prSet/>
      <dgm:spPr/>
      <dgm:t>
        <a:bodyPr/>
        <a:lstStyle/>
        <a:p>
          <a:endParaRPr lang="en-US"/>
        </a:p>
      </dgm:t>
    </dgm:pt>
    <dgm:pt modelId="{2CC12650-6488-442D-89F4-54DD1A1BA361}" type="pres">
      <dgm:prSet presAssocID="{53AA7DA8-7193-4D42-8D84-D17537186A1B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80A09BDE-D954-46E4-B680-953A450CC94C}" type="pres">
      <dgm:prSet presAssocID="{53AA7DA8-7193-4D42-8D84-D17537186A1B}" presName="outerBox" presStyleCnt="0"/>
      <dgm:spPr/>
    </dgm:pt>
    <dgm:pt modelId="{789BC113-D9BD-4066-8B87-044B24216470}" type="pres">
      <dgm:prSet presAssocID="{53AA7DA8-7193-4D42-8D84-D17537186A1B}" presName="outerBoxParent" presStyleLbl="node1" presStyleIdx="0" presStyleCnt="3" custLinFactNeighborX="50000" custLinFactNeighborY="-4375"/>
      <dgm:spPr/>
    </dgm:pt>
    <dgm:pt modelId="{8CD7CA32-B8C2-4910-B162-D895D290D0A5}" type="pres">
      <dgm:prSet presAssocID="{53AA7DA8-7193-4D42-8D84-D17537186A1B}" presName="outerBoxChildren" presStyleCnt="0"/>
      <dgm:spPr/>
    </dgm:pt>
    <dgm:pt modelId="{0A3CB517-A81E-42C5-B57A-181195B484B1}" type="pres">
      <dgm:prSet presAssocID="{53AA7DA8-7193-4D42-8D84-D17537186A1B}" presName="middleBox" presStyleCnt="0"/>
      <dgm:spPr/>
    </dgm:pt>
    <dgm:pt modelId="{A42CF8B8-EDF4-414B-8C40-B519E6715A8A}" type="pres">
      <dgm:prSet presAssocID="{53AA7DA8-7193-4D42-8D84-D17537186A1B}" presName="middleBoxParent" presStyleLbl="node1" presStyleIdx="1" presStyleCnt="3" custScaleX="70892" custScaleY="130395" custLinFactNeighborX="11816" custLinFactNeighborY="-11398"/>
      <dgm:spPr/>
    </dgm:pt>
    <dgm:pt modelId="{45E552CE-0A54-468A-A688-F82BC08E51F2}" type="pres">
      <dgm:prSet presAssocID="{53AA7DA8-7193-4D42-8D84-D17537186A1B}" presName="middleBoxChildren" presStyleCnt="0"/>
      <dgm:spPr/>
    </dgm:pt>
    <dgm:pt modelId="{2B8B0834-34BB-46B7-AAA3-8223FCD59DF5}" type="pres">
      <dgm:prSet presAssocID="{0CE85B9A-5316-4730-B441-194055F76978}" presName="mChild" presStyleLbl="fgAcc1" presStyleIdx="0" presStyleCnt="3" custScaleX="127954" custScaleY="132588" custLinFactNeighborX="-940" custLinFactNeighborY="-31657">
        <dgm:presLayoutVars>
          <dgm:bulletEnabled val="1"/>
        </dgm:presLayoutVars>
      </dgm:prSet>
      <dgm:spPr/>
    </dgm:pt>
    <dgm:pt modelId="{CC2D36A0-795D-4B6D-A7DB-300468E752C7}" type="pres">
      <dgm:prSet presAssocID="{53AA7DA8-7193-4D42-8D84-D17537186A1B}" presName="centerBox" presStyleCnt="0"/>
      <dgm:spPr/>
    </dgm:pt>
    <dgm:pt modelId="{1E4BA773-766C-4C38-B458-9C9F592653E2}" type="pres">
      <dgm:prSet presAssocID="{53AA7DA8-7193-4D42-8D84-D17537186A1B}" presName="centerBoxParent" presStyleLbl="node1" presStyleIdx="2" presStyleCnt="3" custScaleX="53800" custScaleY="105318" custLinFactNeighborX="2248" custLinFactNeighborY="-58511"/>
      <dgm:spPr/>
    </dgm:pt>
    <dgm:pt modelId="{218DB96D-EF00-4A31-8A83-AE043D801A45}" type="pres">
      <dgm:prSet presAssocID="{53AA7DA8-7193-4D42-8D84-D17537186A1B}" presName="centerBoxChildren" presStyleCnt="0"/>
      <dgm:spPr/>
    </dgm:pt>
    <dgm:pt modelId="{AFFA9C5D-6560-46D8-8C0B-4E4BE75B66F5}" type="pres">
      <dgm:prSet presAssocID="{F4258F3F-79D6-4EF3-88EC-1D27394A6858}" presName="cChild" presStyleLbl="fgAcc1" presStyleIdx="1" presStyleCnt="3">
        <dgm:presLayoutVars>
          <dgm:bulletEnabled val="1"/>
        </dgm:presLayoutVars>
      </dgm:prSet>
      <dgm:spPr/>
    </dgm:pt>
    <dgm:pt modelId="{9BB17EB4-45D3-47F8-B3EE-9C5BCC556252}" type="pres">
      <dgm:prSet presAssocID="{28CC3A76-1DBB-482E-A3F4-5E2717E641E8}" presName="centerSibTrans" presStyleCnt="0"/>
      <dgm:spPr/>
    </dgm:pt>
    <dgm:pt modelId="{4213AE63-925A-4AA1-AF88-400C556BED55}" type="pres">
      <dgm:prSet presAssocID="{B4A6AC0B-6EDA-4DEA-9B3F-FD9E5B9D7E42}" presName="cChild" presStyleLbl="fgAcc1" presStyleIdx="2" presStyleCnt="3">
        <dgm:presLayoutVars>
          <dgm:bulletEnabled val="1"/>
        </dgm:presLayoutVars>
      </dgm:prSet>
      <dgm:spPr/>
    </dgm:pt>
  </dgm:ptLst>
  <dgm:cxnLst>
    <dgm:cxn modelId="{C388175E-E56E-4815-98A3-65C668206A1D}" type="presOf" srcId="{0B55AEFE-23E8-43C1-BF20-D09AB2ED7F6B}" destId="{1E4BA773-766C-4C38-B458-9C9F592653E2}" srcOrd="0" destOrd="0" presId="urn:microsoft.com/office/officeart/2005/8/layout/target2"/>
    <dgm:cxn modelId="{D89B8143-21C6-4C4C-882D-0CA455BE08A6}" type="presOf" srcId="{53AA7DA8-7193-4D42-8D84-D17537186A1B}" destId="{2CC12650-6488-442D-89F4-54DD1A1BA361}" srcOrd="0" destOrd="0" presId="urn:microsoft.com/office/officeart/2005/8/layout/target2"/>
    <dgm:cxn modelId="{F72D7E46-7598-4016-A36E-DE2F7B1C72CD}" srcId="{53AA7DA8-7193-4D42-8D84-D17537186A1B}" destId="{ECBD84FF-85E7-43DC-A54D-5EC1F54E3EA4}" srcOrd="1" destOrd="0" parTransId="{4C4B22CE-7ABB-424B-98F2-30CF96F57A65}" sibTransId="{7D49D9AA-92FB-4819-A06C-6ECFB8A4FCF6}"/>
    <dgm:cxn modelId="{2D60084E-CBCB-42B6-9308-55434E1A7DF8}" srcId="{0B55AEFE-23E8-43C1-BF20-D09AB2ED7F6B}" destId="{B4A6AC0B-6EDA-4DEA-9B3F-FD9E5B9D7E42}" srcOrd="1" destOrd="0" parTransId="{26FC93AF-E68A-409D-9AEF-FDA9BB4FB6A2}" sibTransId="{8DFC48EE-50FB-4E42-94D0-AD0DAA6D3037}"/>
    <dgm:cxn modelId="{4822164E-CC92-463F-A939-79C6B3F7BF64}" srcId="{ECBD84FF-85E7-43DC-A54D-5EC1F54E3EA4}" destId="{0CE85B9A-5316-4730-B441-194055F76978}" srcOrd="0" destOrd="0" parTransId="{74D14C0E-794E-4363-9712-4DE9885429B1}" sibTransId="{A862BBFB-A134-47C3-92BD-6DAB6A650FBA}"/>
    <dgm:cxn modelId="{09C73E70-CCA0-455D-91ED-0B523F43997A}" type="presOf" srcId="{ECBD84FF-85E7-43DC-A54D-5EC1F54E3EA4}" destId="{A42CF8B8-EDF4-414B-8C40-B519E6715A8A}" srcOrd="0" destOrd="0" presId="urn:microsoft.com/office/officeart/2005/8/layout/target2"/>
    <dgm:cxn modelId="{11A5A471-7B64-4890-BB29-C1DF5F8697DA}" srcId="{53AA7DA8-7193-4D42-8D84-D17537186A1B}" destId="{AC867CF1-D6C5-4757-9637-F700EC23425D}" srcOrd="0" destOrd="0" parTransId="{D230515E-AC5A-46E5-ADAD-2E0AAC48DBF0}" sibTransId="{1E2F6DDB-5129-4461-AEBC-75D29EC3C941}"/>
    <dgm:cxn modelId="{58721A52-41D9-4F60-A9DA-6291C716AD25}" type="presOf" srcId="{AC867CF1-D6C5-4757-9637-F700EC23425D}" destId="{789BC113-D9BD-4066-8B87-044B24216470}" srcOrd="0" destOrd="0" presId="urn:microsoft.com/office/officeart/2005/8/layout/target2"/>
    <dgm:cxn modelId="{FE77D173-BB0A-4772-81AD-3D9026C33E4B}" type="presOf" srcId="{B4A6AC0B-6EDA-4DEA-9B3F-FD9E5B9D7E42}" destId="{4213AE63-925A-4AA1-AF88-400C556BED55}" srcOrd="0" destOrd="0" presId="urn:microsoft.com/office/officeart/2005/8/layout/target2"/>
    <dgm:cxn modelId="{D4C3EE9B-4D19-4D08-A70F-CF3153BD54EA}" type="presOf" srcId="{0CE85B9A-5316-4730-B441-194055F76978}" destId="{2B8B0834-34BB-46B7-AAA3-8223FCD59DF5}" srcOrd="0" destOrd="0" presId="urn:microsoft.com/office/officeart/2005/8/layout/target2"/>
    <dgm:cxn modelId="{2503959D-D9AE-4008-AC9C-FC8B26658C5F}" type="presOf" srcId="{F4258F3F-79D6-4EF3-88EC-1D27394A6858}" destId="{AFFA9C5D-6560-46D8-8C0B-4E4BE75B66F5}" srcOrd="0" destOrd="0" presId="urn:microsoft.com/office/officeart/2005/8/layout/target2"/>
    <dgm:cxn modelId="{80DE0A9E-A6D8-4AAA-98CC-67F0C6BA532D}" srcId="{53AA7DA8-7193-4D42-8D84-D17537186A1B}" destId="{0B55AEFE-23E8-43C1-BF20-D09AB2ED7F6B}" srcOrd="2" destOrd="0" parTransId="{8AE3FE98-DFB8-4E12-A8F8-E56790CDAE65}" sibTransId="{3AC4BF61-DA77-4EC3-AC92-E5DA702049E7}"/>
    <dgm:cxn modelId="{5A05FFCD-67AF-4C9B-836D-CE00EB63339E}" srcId="{0B55AEFE-23E8-43C1-BF20-D09AB2ED7F6B}" destId="{F4258F3F-79D6-4EF3-88EC-1D27394A6858}" srcOrd="0" destOrd="0" parTransId="{E5E0CEB2-04AE-4357-8DEB-EA3722B71111}" sibTransId="{28CC3A76-1DBB-482E-A3F4-5E2717E641E8}"/>
    <dgm:cxn modelId="{DD4E5E9D-DA81-4E95-8EE7-7799DD10B58C}" type="presParOf" srcId="{2CC12650-6488-442D-89F4-54DD1A1BA361}" destId="{80A09BDE-D954-46E4-B680-953A450CC94C}" srcOrd="0" destOrd="0" presId="urn:microsoft.com/office/officeart/2005/8/layout/target2"/>
    <dgm:cxn modelId="{BBDB226D-BAE3-4471-B7BE-A75429ABB94B}" type="presParOf" srcId="{80A09BDE-D954-46E4-B680-953A450CC94C}" destId="{789BC113-D9BD-4066-8B87-044B24216470}" srcOrd="0" destOrd="0" presId="urn:microsoft.com/office/officeart/2005/8/layout/target2"/>
    <dgm:cxn modelId="{4E426E9B-3149-414D-BAE5-2A3179EF0F09}" type="presParOf" srcId="{80A09BDE-D954-46E4-B680-953A450CC94C}" destId="{8CD7CA32-B8C2-4910-B162-D895D290D0A5}" srcOrd="1" destOrd="0" presId="urn:microsoft.com/office/officeart/2005/8/layout/target2"/>
    <dgm:cxn modelId="{858394BE-A401-4BCD-A3D3-1C3FE32F0FCC}" type="presParOf" srcId="{2CC12650-6488-442D-89F4-54DD1A1BA361}" destId="{0A3CB517-A81E-42C5-B57A-181195B484B1}" srcOrd="1" destOrd="0" presId="urn:microsoft.com/office/officeart/2005/8/layout/target2"/>
    <dgm:cxn modelId="{1D5F97CA-ACBB-4192-85C9-CD75B0E07AF4}" type="presParOf" srcId="{0A3CB517-A81E-42C5-B57A-181195B484B1}" destId="{A42CF8B8-EDF4-414B-8C40-B519E6715A8A}" srcOrd="0" destOrd="0" presId="urn:microsoft.com/office/officeart/2005/8/layout/target2"/>
    <dgm:cxn modelId="{1414FA86-F948-4E45-BA3C-C6E5388CEB4A}" type="presParOf" srcId="{0A3CB517-A81E-42C5-B57A-181195B484B1}" destId="{45E552CE-0A54-468A-A688-F82BC08E51F2}" srcOrd="1" destOrd="0" presId="urn:microsoft.com/office/officeart/2005/8/layout/target2"/>
    <dgm:cxn modelId="{337CC466-09C4-4134-B050-328172D9BCC8}" type="presParOf" srcId="{45E552CE-0A54-468A-A688-F82BC08E51F2}" destId="{2B8B0834-34BB-46B7-AAA3-8223FCD59DF5}" srcOrd="0" destOrd="0" presId="urn:microsoft.com/office/officeart/2005/8/layout/target2"/>
    <dgm:cxn modelId="{E3E0E6C7-2BEF-4B49-B3B4-89300DD3C1DA}" type="presParOf" srcId="{2CC12650-6488-442D-89F4-54DD1A1BA361}" destId="{CC2D36A0-795D-4B6D-A7DB-300468E752C7}" srcOrd="2" destOrd="0" presId="urn:microsoft.com/office/officeart/2005/8/layout/target2"/>
    <dgm:cxn modelId="{C74C279D-4B01-425E-91CA-0232D44E42B0}" type="presParOf" srcId="{CC2D36A0-795D-4B6D-A7DB-300468E752C7}" destId="{1E4BA773-766C-4C38-B458-9C9F592653E2}" srcOrd="0" destOrd="0" presId="urn:microsoft.com/office/officeart/2005/8/layout/target2"/>
    <dgm:cxn modelId="{F90EEFD4-6878-403A-9529-D2D432C7C990}" type="presParOf" srcId="{CC2D36A0-795D-4B6D-A7DB-300468E752C7}" destId="{218DB96D-EF00-4A31-8A83-AE043D801A45}" srcOrd="1" destOrd="0" presId="urn:microsoft.com/office/officeart/2005/8/layout/target2"/>
    <dgm:cxn modelId="{C58543D7-E36A-47DA-A95C-1BC6B8553B81}" type="presParOf" srcId="{218DB96D-EF00-4A31-8A83-AE043D801A45}" destId="{AFFA9C5D-6560-46D8-8C0B-4E4BE75B66F5}" srcOrd="0" destOrd="0" presId="urn:microsoft.com/office/officeart/2005/8/layout/target2"/>
    <dgm:cxn modelId="{D5018B08-5F60-43A2-B284-4049B3E26FD0}" type="presParOf" srcId="{218DB96D-EF00-4A31-8A83-AE043D801A45}" destId="{9BB17EB4-45D3-47F8-B3EE-9C5BCC556252}" srcOrd="1" destOrd="0" presId="urn:microsoft.com/office/officeart/2005/8/layout/target2"/>
    <dgm:cxn modelId="{08E79461-CF95-41A4-95FE-6874855A345B}" type="presParOf" srcId="{218DB96D-EF00-4A31-8A83-AE043D801A45}" destId="{4213AE63-925A-4AA1-AF88-400C556BED55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9BC113-D9BD-4066-8B87-044B24216470}">
      <dsp:nvSpPr>
        <dsp:cNvPr id="0" name=""/>
        <dsp:cNvSpPr/>
      </dsp:nvSpPr>
      <dsp:spPr>
        <a:xfrm>
          <a:off x="0" y="0"/>
          <a:ext cx="7467600" cy="4775200"/>
        </a:xfrm>
        <a:prstGeom prst="roundRect">
          <a:avLst>
            <a:gd name="adj" fmla="val 8500"/>
          </a:avLst>
        </a:prstGeom>
        <a:solidFill>
          <a:schemeClr val="tx2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3706086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500" kern="1200" dirty="0"/>
            <a:t>JDK</a:t>
          </a:r>
          <a:endParaRPr lang="en-US" sz="4500" kern="1200" dirty="0"/>
        </a:p>
      </dsp:txBody>
      <dsp:txXfrm>
        <a:off x="118882" y="118882"/>
        <a:ext cx="7229836" cy="4537436"/>
      </dsp:txXfrm>
    </dsp:sp>
    <dsp:sp modelId="{A42CF8B8-EDF4-414B-8C40-B519E6715A8A}">
      <dsp:nvSpPr>
        <dsp:cNvPr id="0" name=""/>
        <dsp:cNvSpPr/>
      </dsp:nvSpPr>
      <dsp:spPr>
        <a:xfrm>
          <a:off x="2057435" y="304808"/>
          <a:ext cx="5029234" cy="4358635"/>
        </a:xfrm>
        <a:prstGeom prst="roundRect">
          <a:avLst>
            <a:gd name="adj" fmla="val 10500"/>
          </a:avLst>
        </a:prstGeom>
        <a:solidFill>
          <a:schemeClr val="accent1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2122576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500" kern="1200" dirty="0"/>
            <a:t>JRE</a:t>
          </a:r>
          <a:endParaRPr lang="en-US" sz="4500" kern="1200" dirty="0"/>
        </a:p>
      </dsp:txBody>
      <dsp:txXfrm>
        <a:off x="2191478" y="438851"/>
        <a:ext cx="4761148" cy="4090549"/>
      </dsp:txXfrm>
    </dsp:sp>
    <dsp:sp modelId="{2B8B0834-34BB-46B7-AAA3-8223FCD59DF5}">
      <dsp:nvSpPr>
        <dsp:cNvPr id="0" name=""/>
        <dsp:cNvSpPr/>
      </dsp:nvSpPr>
      <dsp:spPr>
        <a:xfrm>
          <a:off x="152396" y="1905007"/>
          <a:ext cx="1815467" cy="1921228"/>
        </a:xfrm>
        <a:prstGeom prst="roundRect">
          <a:avLst>
            <a:gd name="adj" fmla="val 10500"/>
          </a:avLst>
        </a:prstGeom>
        <a:solidFill>
          <a:schemeClr val="accent1">
            <a:lumMod val="20000"/>
            <a:lumOff val="80000"/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Development tools</a:t>
          </a:r>
          <a:endParaRPr lang="en-US" sz="1600" b="1" kern="1200" dirty="0"/>
        </a:p>
      </dsp:txBody>
      <dsp:txXfrm>
        <a:off x="208228" y="1960839"/>
        <a:ext cx="1703803" cy="1809564"/>
      </dsp:txXfrm>
    </dsp:sp>
    <dsp:sp modelId="{1E4BA773-766C-4C38-B458-9C9F592653E2}">
      <dsp:nvSpPr>
        <dsp:cNvPr id="0" name=""/>
        <dsp:cNvSpPr/>
      </dsp:nvSpPr>
      <dsp:spPr>
        <a:xfrm>
          <a:off x="3247668" y="1219204"/>
          <a:ext cx="2772122" cy="2011658"/>
        </a:xfrm>
        <a:prstGeom prst="roundRect">
          <a:avLst>
            <a:gd name="adj" fmla="val 10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078134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500" kern="1200" dirty="0"/>
            <a:t>JVM</a:t>
          </a:r>
          <a:endParaRPr lang="en-US" sz="4500" kern="1200" dirty="0"/>
        </a:p>
      </dsp:txBody>
      <dsp:txXfrm>
        <a:off x="3309533" y="1281069"/>
        <a:ext cx="2648392" cy="1887928"/>
      </dsp:txXfrm>
    </dsp:sp>
    <dsp:sp modelId="{AFFA9C5D-6560-46D8-8C0B-4E4BE75B66F5}">
      <dsp:nvSpPr>
        <dsp:cNvPr id="0" name=""/>
        <dsp:cNvSpPr/>
      </dsp:nvSpPr>
      <dsp:spPr>
        <a:xfrm>
          <a:off x="2070392" y="3247136"/>
          <a:ext cx="2418824" cy="859536"/>
        </a:xfrm>
        <a:prstGeom prst="roundRect">
          <a:avLst>
            <a:gd name="adj" fmla="val 105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Set of Libraries</a:t>
          </a:r>
          <a:endParaRPr lang="en-US" sz="1800" b="1" kern="1200" dirty="0"/>
        </a:p>
      </dsp:txBody>
      <dsp:txXfrm>
        <a:off x="2096826" y="3273570"/>
        <a:ext cx="2365956" cy="806668"/>
      </dsp:txXfrm>
    </dsp:sp>
    <dsp:sp modelId="{4213AE63-925A-4AA1-AF88-400C556BED55}">
      <dsp:nvSpPr>
        <dsp:cNvPr id="0" name=""/>
        <dsp:cNvSpPr/>
      </dsp:nvSpPr>
      <dsp:spPr>
        <a:xfrm>
          <a:off x="4544566" y="3247136"/>
          <a:ext cx="2418824" cy="859536"/>
        </a:xfrm>
        <a:prstGeom prst="roundRect">
          <a:avLst>
            <a:gd name="adj" fmla="val 105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Other Files</a:t>
          </a:r>
          <a:endParaRPr lang="en-US" sz="1800" b="1" kern="1200" dirty="0"/>
        </a:p>
      </dsp:txBody>
      <dsp:txXfrm>
        <a:off x="4571000" y="3273570"/>
        <a:ext cx="2365956" cy="806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15:23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8420,'0'0'4802,"0"3"-4818,0 6-1233,0 4-928,0-1-3633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AECDE-8B2D-4D7A-8480-9844B716BA87}" type="datetimeFigureOut">
              <a:rPr lang="en-US" smtClean="0"/>
              <a:pPr/>
              <a:t>6/15/2024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4AEA7-FDD2-4C38-8790-16122DAF2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4AEA7-FDD2-4C38-8790-16122DAF298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4AEA7-FDD2-4C38-8790-16122DAF298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4AEA7-FDD2-4C38-8790-16122DAF298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"/>
                <a:buFont typeface="Calibri"/>
                <a:buNone/>
              </a:pPr>
              <a:t>26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8725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1" name="Google Shape;441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"/>
                <a:buFont typeface="Calibri"/>
                <a:buNone/>
              </a:pPr>
              <a:t>44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0025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9779-7A39-4B61-841F-28DF9C4A0901}" type="datetime1">
              <a:rPr lang="en-US" smtClean="0"/>
              <a:pPr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E175-105B-4E54-B5FD-BC3F2BFC5C45}" type="datetime1">
              <a:rPr lang="en-US" smtClean="0"/>
              <a:pPr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5227-BD8A-4BAC-8A89-C77C36A3180C}" type="datetime1">
              <a:rPr lang="en-US" smtClean="0"/>
              <a:pPr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2EB9-0F87-4E13-9D60-CB938F7B9F00}" type="datetime1">
              <a:rPr lang="en-US" smtClean="0"/>
              <a:pPr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2AD9-8B41-4FAA-A01D-0070188F066E}" type="datetime1">
              <a:rPr lang="en-US" smtClean="0"/>
              <a:pPr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8361-7517-4F7E-BB96-B066E760EBC9}" type="datetime1">
              <a:rPr lang="en-US" smtClean="0"/>
              <a:pPr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E28AA-6FA3-4C3C-B780-6D8B390BF1D0}" type="datetime1">
              <a:rPr lang="en-US" smtClean="0"/>
              <a:pPr/>
              <a:t>6/15/2024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8B95-E1BB-46F4-BCB8-2F754C5AB241}" type="datetime1">
              <a:rPr lang="en-US" smtClean="0"/>
              <a:pPr/>
              <a:t>6/15/2024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E3A5-182E-44BE-8047-ABCFFAC3DE3B}" type="datetime1">
              <a:rPr lang="en-US" smtClean="0"/>
              <a:pPr/>
              <a:t>6/15/2024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348F-0ECC-4A37-B9F0-128804F5C36D}" type="datetime1">
              <a:rPr lang="en-US" smtClean="0"/>
              <a:pPr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4CBA-B23D-431B-9D45-09A3DD9BFAAE}" type="datetime1">
              <a:rPr lang="en-US" smtClean="0"/>
              <a:pPr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9E2FA-D383-478A-96E0-42399AC125F7}" type="datetime1">
              <a:rPr lang="en-US" smtClean="0"/>
              <a:pPr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By Priyanka Nigade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Core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9767F6D-DDDB-74D3-440C-01A2264D434A}"/>
                  </a:ext>
                </a:extLst>
              </p14:cNvPr>
              <p14:cNvContentPartPr/>
              <p14:nvPr/>
            </p14:nvContentPartPr>
            <p14:xfrm>
              <a:off x="-1633367" y="1345570"/>
              <a:ext cx="360" cy="14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9767F6D-DDDB-74D3-440C-01A2264D43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642007" y="1336930"/>
                <a:ext cx="18000" cy="31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Java is an object oriented programming language and runtime environment.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 Java is a high level, robust, object-oriented and secure programming language.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Java was developed by Sun Microsystems (which is now the subsidiary of Oracle) in the year 1995.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James Gosling is known as the father of Java. Before Java, its name was Oak. Since Oak was already a registered company, so James Gosling and his team changed the Oak name to Java.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3429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6DD7-84AE-65E3-6CB0-56980EA9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8B00E-2F14-8E46-9337-CCF3E2E79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Vector stores data elements in a dynamic array.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It resembles an </a:t>
            </a:r>
            <a:r>
              <a:rPr lang="en-IN" dirty="0" err="1"/>
              <a:t>ArrayList</a:t>
            </a:r>
            <a:r>
              <a:rPr lang="en-IN" dirty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It is synchronized though, and has lot of methods that are not included in the collection framework.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8B8D0-8961-A174-AC38-0B5BEE1D7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  <p:extLst>
      <p:ext uri="{BB962C8B-B14F-4D97-AF65-F5344CB8AC3E}">
        <p14:creationId xmlns:p14="http://schemas.microsoft.com/office/powerpoint/2010/main" val="352150228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800" dirty="0"/>
              <a:t>LinkedList class implements List interface.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800" dirty="0"/>
              <a:t>Internally elements are stored in doubly linked list.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800" dirty="0"/>
              <a:t>It implements all List operations,&amp; permits all elements including null.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800" dirty="0"/>
              <a:t>LinkedList is non-Synchronized.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800" dirty="0"/>
              <a:t>This class provides methods to </a:t>
            </a:r>
            <a:r>
              <a:rPr lang="en-IN" sz="2800" dirty="0" err="1"/>
              <a:t>get,remove</a:t>
            </a:r>
            <a:r>
              <a:rPr lang="en-IN" sz="2800" dirty="0"/>
              <a:t> and insert an element at the beginning and the end of the list.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800" dirty="0" err="1"/>
              <a:t>Linkedlist</a:t>
            </a:r>
            <a:r>
              <a:rPr lang="en-IN" sz="2800" dirty="0"/>
              <a:t> manipulation is fast because no shifting is required.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800" dirty="0"/>
              <a:t>Order by index and duplication allowed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800" dirty="0" err="1"/>
              <a:t>addFirst</a:t>
            </a:r>
            <a:r>
              <a:rPr lang="en-IN" sz="2800" dirty="0"/>
              <a:t>(),</a:t>
            </a:r>
            <a:r>
              <a:rPr lang="en-IN" sz="2800" dirty="0" err="1"/>
              <a:t>addLast</a:t>
            </a:r>
            <a:r>
              <a:rPr lang="en-IN" sz="2800" dirty="0"/>
              <a:t>(),</a:t>
            </a:r>
            <a:r>
              <a:rPr lang="en-IN" sz="2800" dirty="0" err="1"/>
              <a:t>getFirst</a:t>
            </a:r>
            <a:r>
              <a:rPr lang="en-IN" sz="2800" dirty="0"/>
              <a:t>(),</a:t>
            </a:r>
            <a:r>
              <a:rPr lang="en-IN" sz="2800" dirty="0" err="1"/>
              <a:t>getLast</a:t>
            </a:r>
            <a:r>
              <a:rPr lang="en-IN" sz="2800" dirty="0"/>
              <a:t>()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IN" dirty="0"/>
              <a:t>Set(collection)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3000" dirty="0"/>
              <a:t>What is Set?</a:t>
            </a:r>
          </a:p>
          <a:p>
            <a:pPr lvl="1" algn="just">
              <a:buFont typeface="Wingdings" pitchFamily="2" charset="2"/>
              <a:buChar char="ü"/>
            </a:pPr>
            <a:r>
              <a:rPr lang="en-IN" dirty="0"/>
              <a:t>Set interface in java which extends collection interface.</a:t>
            </a:r>
          </a:p>
          <a:p>
            <a:pPr lvl="1" algn="just">
              <a:buFont typeface="Wingdings" pitchFamily="2" charset="2"/>
              <a:buChar char="ü"/>
            </a:pPr>
            <a:r>
              <a:rPr lang="en-IN" dirty="0"/>
              <a:t>Set collection in java does not allow duplicate values.</a:t>
            </a:r>
          </a:p>
          <a:p>
            <a:pPr lvl="1" algn="just">
              <a:buFont typeface="Wingdings" pitchFamily="2" charset="2"/>
              <a:buChar char="ü"/>
            </a:pPr>
            <a:r>
              <a:rPr lang="en-IN" dirty="0"/>
              <a:t>Set is unordered collection.</a:t>
            </a:r>
          </a:p>
          <a:p>
            <a:pPr lvl="1" algn="just">
              <a:buFont typeface="Wingdings" pitchFamily="2" charset="2"/>
              <a:buChar char="ü"/>
            </a:pPr>
            <a:r>
              <a:rPr lang="en-IN" dirty="0"/>
              <a:t>Can’t  be accessed using index.</a:t>
            </a:r>
          </a:p>
          <a:p>
            <a:pPr marL="342900" lvl="1" indent="-342900" algn="just">
              <a:buFont typeface="Wingdings" pitchFamily="2" charset="2"/>
              <a:buChar char="Ø"/>
            </a:pPr>
            <a:r>
              <a:rPr lang="en-IN" dirty="0"/>
              <a:t>Methods used in Set interface</a:t>
            </a:r>
          </a:p>
          <a:p>
            <a:pPr lvl="2" algn="just">
              <a:buFont typeface="Wingdings" pitchFamily="2" charset="2"/>
              <a:buChar char="ü"/>
            </a:pPr>
            <a:r>
              <a:rPr lang="en-US" dirty="0"/>
              <a:t>add( ) Adds an object to the collection </a:t>
            </a:r>
          </a:p>
          <a:p>
            <a:pPr lvl="2" algn="just">
              <a:buFont typeface="Wingdings" pitchFamily="2" charset="2"/>
              <a:buChar char="ü"/>
            </a:pPr>
            <a:r>
              <a:rPr lang="en-US" dirty="0"/>
              <a:t>clear( ) Removes all objects from the collection</a:t>
            </a:r>
          </a:p>
          <a:p>
            <a:pPr lvl="2" algn="just">
              <a:buFont typeface="Wingdings" pitchFamily="2" charset="2"/>
              <a:buChar char="ü"/>
            </a:pPr>
            <a:r>
              <a:rPr lang="en-US" dirty="0"/>
              <a:t> contains( ) Returns true if a specified object is an element within the collection.</a:t>
            </a:r>
          </a:p>
          <a:p>
            <a:pPr lvl="2" algn="just">
              <a:buFont typeface="Wingdings" pitchFamily="2" charset="2"/>
              <a:buChar char="ü"/>
            </a:pPr>
            <a:r>
              <a:rPr lang="en-US" dirty="0" err="1"/>
              <a:t>isEmpty</a:t>
            </a:r>
            <a:r>
              <a:rPr lang="en-US" dirty="0"/>
              <a:t>( ) Returns true if the collection has no elements</a:t>
            </a:r>
          </a:p>
          <a:p>
            <a:pPr lvl="2" algn="just">
              <a:buFont typeface="Wingdings" pitchFamily="2" charset="2"/>
              <a:buChar char="ü"/>
            </a:pPr>
            <a:r>
              <a:rPr lang="en-US" dirty="0"/>
              <a:t> remove( ) Removes a specified object from the collection.</a:t>
            </a:r>
          </a:p>
          <a:p>
            <a:pPr lvl="2" algn="just">
              <a:buFont typeface="Wingdings" pitchFamily="2" charset="2"/>
              <a:buChar char="ü"/>
            </a:pPr>
            <a:r>
              <a:rPr lang="en-US" dirty="0"/>
              <a:t> size( ) Returns the number of elements in the collection.</a:t>
            </a:r>
            <a:endParaRPr lang="en-IN" dirty="0"/>
          </a:p>
          <a:p>
            <a:pPr lvl="1" algn="just">
              <a:buFont typeface="Wingdings" pitchFamily="2" charset="2"/>
              <a:buChar char="ü"/>
            </a:pPr>
            <a:endParaRPr lang="en-IN" dirty="0"/>
          </a:p>
          <a:p>
            <a:pPr lvl="1" algn="just">
              <a:buFont typeface="Wingdings" pitchFamily="2" charset="2"/>
              <a:buChar char="ü"/>
            </a:pPr>
            <a:endParaRPr lang="en-IN" dirty="0"/>
          </a:p>
          <a:p>
            <a:pPr lvl="1" algn="just">
              <a:buFont typeface="Wingdings" pitchFamily="2" charset="2"/>
              <a:buChar char="ü"/>
            </a:pPr>
            <a:endParaRPr lang="en-IN" dirty="0"/>
          </a:p>
          <a:p>
            <a:pPr algn="just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IN" dirty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/>
              <a:t>Set have its implementation in various classes like </a:t>
            </a:r>
            <a:r>
              <a:rPr lang="en-US" sz="2800" dirty="0" err="1"/>
              <a:t>HashSet</a:t>
            </a:r>
            <a:r>
              <a:rPr lang="en-US" sz="2800" dirty="0"/>
              <a:t>, </a:t>
            </a:r>
            <a:r>
              <a:rPr lang="en-US" sz="2800" dirty="0" err="1"/>
              <a:t>TreeSet</a:t>
            </a:r>
            <a:r>
              <a:rPr lang="en-US" sz="2800" dirty="0"/>
              <a:t>, </a:t>
            </a:r>
            <a:r>
              <a:rPr lang="en-US" sz="2800" dirty="0" err="1"/>
              <a:t>LinkedHashSet</a:t>
            </a:r>
            <a:r>
              <a:rPr lang="en-US" sz="2800" dirty="0"/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Program:</a:t>
            </a:r>
          </a:p>
          <a:p>
            <a:pPr algn="just">
              <a:buNone/>
            </a:pPr>
            <a:r>
              <a:rPr lang="en-US" sz="2800" dirty="0"/>
              <a:t>    Set </a:t>
            </a:r>
            <a:r>
              <a:rPr lang="en-US" sz="2800" dirty="0" err="1"/>
              <a:t>setA</a:t>
            </a:r>
            <a:r>
              <a:rPr lang="en-US" sz="2800" dirty="0"/>
              <a:t>= new </a:t>
            </a:r>
            <a:r>
              <a:rPr lang="en-US" sz="2800" dirty="0" err="1"/>
              <a:t>HashSet</a:t>
            </a:r>
            <a:r>
              <a:rPr lang="en-US" sz="2800" dirty="0"/>
              <a:t>();</a:t>
            </a:r>
          </a:p>
          <a:p>
            <a:pPr algn="just">
              <a:buNone/>
            </a:pPr>
            <a:r>
              <a:rPr lang="en-US" sz="2800" dirty="0"/>
              <a:t>    String element = "element 1"; </a:t>
            </a:r>
            <a:r>
              <a:rPr lang="en-US" sz="2800" dirty="0" err="1"/>
              <a:t>setA.add</a:t>
            </a:r>
            <a:r>
              <a:rPr lang="en-US" sz="2800" dirty="0"/>
              <a:t>(element); </a:t>
            </a:r>
          </a:p>
          <a:p>
            <a:pPr algn="just">
              <a:buNone/>
            </a:pPr>
            <a:r>
              <a:rPr lang="en-US" sz="2800" dirty="0"/>
              <a:t>    </a:t>
            </a:r>
            <a:r>
              <a:rPr lang="en-US" sz="2800" dirty="0" err="1"/>
              <a:t>System.out.println</a:t>
            </a:r>
            <a:r>
              <a:rPr lang="en-US" sz="2800" dirty="0"/>
              <a:t>( </a:t>
            </a:r>
            <a:r>
              <a:rPr lang="en-US" sz="2800" dirty="0" err="1"/>
              <a:t>setA.contains</a:t>
            </a:r>
            <a:r>
              <a:rPr lang="en-US" sz="2800" dirty="0"/>
              <a:t>(element) );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IN" dirty="0"/>
              <a:t>HashSet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800" dirty="0"/>
              <a:t>HashSet extends AbstractSet and implements the Set interface.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800" dirty="0"/>
              <a:t>It creates collection that uses a hash table for storage </a:t>
            </a:r>
            <a:r>
              <a:rPr lang="en-IN" sz="2800"/>
              <a:t>&amp; value stored </a:t>
            </a:r>
            <a:r>
              <a:rPr lang="en-IN" sz="2800" dirty="0"/>
              <a:t>as per hash function.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800" dirty="0"/>
              <a:t>Advantages of HashSet is that it performs basic operations(add , remove ,contains &amp; size).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800" dirty="0"/>
              <a:t>Not ordered and duplication is not allowed.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800" dirty="0"/>
              <a:t>Faster than </a:t>
            </a:r>
            <a:r>
              <a:rPr lang="en-IN" sz="2800" dirty="0" err="1"/>
              <a:t>TreeSet</a:t>
            </a:r>
            <a:endParaRPr lang="en-IN" sz="2800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r>
              <a:rPr lang="en-IN" dirty="0" err="1"/>
              <a:t>TreeSet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IN" sz="2800" dirty="0"/>
              <a:t>This class implements SortedSet interface.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800" dirty="0"/>
              <a:t>It is useful when you need to extract elements from a collection in a sorted manner.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800" dirty="0"/>
              <a:t>The elements are internally stored in a search tree which guarantees elements </a:t>
            </a:r>
            <a:r>
              <a:rPr lang="en-IN" sz="2800"/>
              <a:t>are accessed </a:t>
            </a:r>
            <a:r>
              <a:rPr lang="en-IN" sz="2800" dirty="0"/>
              <a:t>according to the natural order of the elements or by comparator provided at set creation time.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800" dirty="0"/>
              <a:t>Sorted and no duplication is allowed.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800" dirty="0" err="1"/>
              <a:t>decendingSet</a:t>
            </a:r>
            <a:r>
              <a:rPr lang="en-IN" sz="2800" dirty="0"/>
              <a:t>(),</a:t>
            </a:r>
            <a:r>
              <a:rPr lang="en-IN" sz="2800" dirty="0" err="1"/>
              <a:t>headSet</a:t>
            </a:r>
            <a:r>
              <a:rPr lang="en-IN" sz="2800" dirty="0"/>
              <a:t>(),</a:t>
            </a:r>
            <a:r>
              <a:rPr lang="en-IN" sz="2800" dirty="0" err="1"/>
              <a:t>tailSet</a:t>
            </a:r>
            <a:r>
              <a:rPr lang="en-IN" sz="2800" dirty="0"/>
              <a:t>(),</a:t>
            </a:r>
            <a:r>
              <a:rPr lang="en-IN" sz="2800" dirty="0" err="1"/>
              <a:t>subSet</a:t>
            </a:r>
            <a:r>
              <a:rPr lang="en-IN" sz="2800" dirty="0"/>
              <a:t>(),First(),</a:t>
            </a:r>
          </a:p>
          <a:p>
            <a:pPr algn="just">
              <a:buNone/>
            </a:pPr>
            <a:r>
              <a:rPr lang="en-IN" sz="2800" dirty="0"/>
              <a:t>      Last()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LinkedHashSet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IN" sz="2800" dirty="0"/>
              <a:t>This class extends HashSet class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800" dirty="0"/>
              <a:t>It maintains the order of the items added to the set.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800" dirty="0"/>
              <a:t>It use for maintaining by doubly linked list.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r>
              <a:rPr lang="en-IN" dirty="0"/>
              <a:t>Map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800" dirty="0"/>
              <a:t>A Map represents an object that maps keys to values.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800" dirty="0"/>
              <a:t>A map cannot contains duplicate keys; each key can map to at most one value.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800" dirty="0"/>
              <a:t>It does not extend the Collection interface.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800" dirty="0"/>
              <a:t>The Map interface provides three collection views which allow a maps contents to be view as a set of keys, collection of values or set of key-value mappings.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/>
              <a:t>HashMap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800" dirty="0"/>
              <a:t>HashMap basically designates unique keys to corresponding values that can be retrieved at any given point.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800" dirty="0"/>
              <a:t>Features</a:t>
            </a:r>
          </a:p>
          <a:p>
            <a:pPr lvl="1" algn="just">
              <a:buFont typeface="Wingdings" pitchFamily="2" charset="2"/>
              <a:buChar char="ü"/>
            </a:pPr>
            <a:r>
              <a:rPr lang="en-IN" dirty="0"/>
              <a:t>The values can be stored in a map by forming a key-value pair. The value can be retrieved using the key by passing it to the correct method.</a:t>
            </a:r>
          </a:p>
          <a:p>
            <a:pPr lvl="1" algn="just">
              <a:buFont typeface="Wingdings" pitchFamily="2" charset="2"/>
              <a:buChar char="ü"/>
            </a:pPr>
            <a:r>
              <a:rPr lang="en-IN" dirty="0"/>
              <a:t>If no implementation exits in map it will throw a “No such element Exception</a:t>
            </a:r>
          </a:p>
          <a:p>
            <a:pPr lvl="1" algn="just">
              <a:buFont typeface="Wingdings" pitchFamily="2" charset="2"/>
              <a:buChar char="ü"/>
            </a:pPr>
            <a:r>
              <a:rPr lang="en-IN" dirty="0"/>
              <a:t>HashMap stores only object reference. That is why it is impossible to use primitives data types like double or int.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/>
              <a:t>Methods</a:t>
            </a:r>
          </a:p>
          <a:p>
            <a:pPr lvl="1"/>
            <a:r>
              <a:rPr lang="en-IN" dirty="0"/>
              <a:t>get(</a:t>
            </a:r>
            <a:r>
              <a:rPr lang="en-IN" dirty="0" err="1"/>
              <a:t>objectkey</a:t>
            </a:r>
            <a:r>
              <a:rPr lang="en-IN" dirty="0"/>
              <a:t>)  </a:t>
            </a:r>
          </a:p>
          <a:p>
            <a:pPr lvl="2"/>
            <a:r>
              <a:rPr lang="en-IN" dirty="0"/>
              <a:t>This will return the value associated with a specified key in this java HashMap.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Put(</a:t>
            </a:r>
            <a:r>
              <a:rPr lang="en-IN" dirty="0" err="1"/>
              <a:t>objectkey</a:t>
            </a:r>
            <a:r>
              <a:rPr lang="en-IN" dirty="0"/>
              <a:t>, string value)</a:t>
            </a:r>
          </a:p>
          <a:p>
            <a:pPr lvl="2"/>
            <a:r>
              <a:rPr lang="en-IN" dirty="0"/>
              <a:t>This method stores specified value &amp; associates it with the specified key in this map.</a:t>
            </a:r>
          </a:p>
          <a:p>
            <a:pPr lvl="2"/>
            <a:endParaRPr lang="en-IN" dirty="0"/>
          </a:p>
          <a:p>
            <a:pPr lvl="2"/>
            <a:endParaRPr lang="en-IN" dirty="0"/>
          </a:p>
          <a:p>
            <a:pPr lvl="2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382000" cy="33528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/>
              <a:t>Java is a programming language expressly designed for use in the distributed environment of the Internet.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Java can be used to create complete applications that may run on a single computer or be distributed among servers and clients in a network.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228600"/>
            <a:ext cx="488632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Handling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800" dirty="0"/>
              <a:t>What is Exception?</a:t>
            </a:r>
          </a:p>
          <a:p>
            <a:pPr lvl="1" algn="just">
              <a:buFont typeface="Wingdings" pitchFamily="2" charset="2"/>
              <a:buChar char="ü"/>
            </a:pPr>
            <a:r>
              <a:rPr lang="en-IN" dirty="0"/>
              <a:t>In plain English ,exception is abnormal condition.</a:t>
            </a:r>
          </a:p>
          <a:p>
            <a:pPr lvl="1" algn="just">
              <a:buFont typeface="Wingdings" pitchFamily="2" charset="2"/>
              <a:buChar char="ü"/>
            </a:pPr>
            <a:r>
              <a:rPr lang="en-IN" dirty="0"/>
              <a:t>In java also exception is abnormal scenario which will stop the execution of current program.</a:t>
            </a:r>
          </a:p>
          <a:p>
            <a:pPr lvl="1" algn="just">
              <a:buFont typeface="Wingdings" pitchFamily="2" charset="2"/>
              <a:buChar char="ü"/>
            </a:pPr>
            <a:r>
              <a:rPr lang="en-IN" dirty="0"/>
              <a:t>In technical word Exception is a class in java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800" dirty="0"/>
              <a:t>What is Exception Handling in java?</a:t>
            </a:r>
          </a:p>
          <a:p>
            <a:pPr lvl="1" algn="just">
              <a:buFont typeface="Wingdings" pitchFamily="2" charset="2"/>
              <a:buChar char="ü"/>
            </a:pPr>
            <a:r>
              <a:rPr lang="en-IN" dirty="0"/>
              <a:t>Exception handling is a way to handle  runtime / </a:t>
            </a:r>
            <a:r>
              <a:rPr lang="en-IN" dirty="0" err="1"/>
              <a:t>compiletime</a:t>
            </a:r>
            <a:r>
              <a:rPr lang="en-IN" dirty="0"/>
              <a:t>/errors/</a:t>
            </a:r>
            <a:r>
              <a:rPr lang="en-IN" dirty="0" err="1"/>
              <a:t>IOExceptions</a:t>
            </a:r>
            <a:r>
              <a:rPr lang="en-IN" dirty="0"/>
              <a:t>, </a:t>
            </a:r>
            <a:r>
              <a:rPr lang="en-IN" dirty="0" err="1"/>
              <a:t>ArithmaticException</a:t>
            </a:r>
            <a:r>
              <a:rPr lang="en-IN" dirty="0"/>
              <a:t>   &amp; so on.</a:t>
            </a:r>
          </a:p>
          <a:p>
            <a:pPr lvl="1" algn="just">
              <a:buFont typeface="Wingdings" pitchFamily="2" charset="2"/>
              <a:buChar char="ü"/>
            </a:pPr>
            <a:r>
              <a:rPr lang="en-IN" dirty="0"/>
              <a:t>Main reason of exception handling is to maintain the normal flow of the application.</a:t>
            </a:r>
          </a:p>
          <a:p>
            <a:pPr lvl="1"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Hierarchy of Java Exception Class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71600"/>
            <a:ext cx="6858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800" dirty="0"/>
              <a:t>Check Exception:</a:t>
            </a:r>
          </a:p>
          <a:p>
            <a:pPr marL="971550" lvl="1" indent="-514350">
              <a:buFont typeface="Wingdings" pitchFamily="2" charset="2"/>
              <a:buChar char="ü"/>
            </a:pPr>
            <a:r>
              <a:rPr lang="en-IN" dirty="0"/>
              <a:t>Checked exception are checked at compile time.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/>
              <a:t>Uncheck Exception:</a:t>
            </a:r>
          </a:p>
          <a:p>
            <a:pPr lvl="1">
              <a:buFont typeface="Wingdings" pitchFamily="2" charset="2"/>
              <a:buChar char="ü"/>
            </a:pPr>
            <a:r>
              <a:rPr lang="en-IN" dirty="0"/>
              <a:t>Unchecked exception are checked at run time.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/>
              <a:t>Error:</a:t>
            </a:r>
          </a:p>
          <a:p>
            <a:pPr lvl="1">
              <a:buFont typeface="Wingdings" pitchFamily="2" charset="2"/>
              <a:buChar char="ü"/>
            </a:pPr>
            <a:r>
              <a:rPr lang="en-IN" dirty="0"/>
              <a:t>Error is irrecoverable.</a:t>
            </a:r>
          </a:p>
          <a:p>
            <a:pPr lvl="1">
              <a:buFont typeface="Wingdings" pitchFamily="2" charset="2"/>
              <a:buChar char="ü"/>
            </a:pPr>
            <a:r>
              <a:rPr lang="en-IN" dirty="0"/>
              <a:t>Example: </a:t>
            </a:r>
            <a:r>
              <a:rPr lang="en-IN" dirty="0" err="1"/>
              <a:t>OutofMemoryError</a:t>
            </a:r>
            <a:r>
              <a:rPr lang="en-IN" dirty="0"/>
              <a:t>, </a:t>
            </a:r>
            <a:r>
              <a:rPr lang="en-IN" dirty="0" err="1"/>
              <a:t>VirtualMachineError</a:t>
            </a:r>
            <a:r>
              <a:rPr lang="en-IN" dirty="0"/>
              <a:t>, </a:t>
            </a:r>
            <a:r>
              <a:rPr lang="en-IN" dirty="0" err="1"/>
              <a:t>AssertionError</a:t>
            </a:r>
            <a:r>
              <a:rPr lang="en-IN" dirty="0"/>
              <a:t> &amp; so on.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Exception Handling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1. try </a:t>
            </a:r>
          </a:p>
          <a:p>
            <a:pPr>
              <a:buNone/>
            </a:pPr>
            <a:r>
              <a:rPr lang="en-US" dirty="0"/>
              <a:t>2. catch </a:t>
            </a:r>
          </a:p>
          <a:p>
            <a:pPr>
              <a:buNone/>
            </a:pPr>
            <a:r>
              <a:rPr lang="en-US" dirty="0"/>
              <a:t>3. throw</a:t>
            </a:r>
          </a:p>
          <a:p>
            <a:pPr>
              <a:buNone/>
            </a:pPr>
            <a:r>
              <a:rPr lang="en-US" dirty="0"/>
              <a:t> 4. throws </a:t>
            </a:r>
          </a:p>
          <a:p>
            <a:pPr>
              <a:buNone/>
            </a:pPr>
            <a:r>
              <a:rPr lang="en-US" dirty="0"/>
              <a:t>5. finally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Try-catch block(runtime)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3000" dirty="0"/>
              <a:t>Java try block must be followed by either catch or finally block</a:t>
            </a:r>
          </a:p>
          <a:p>
            <a:pPr algn="just">
              <a:buFont typeface="Wingdings" pitchFamily="2" charset="2"/>
              <a:buChar char="Ø"/>
            </a:pPr>
            <a:r>
              <a:rPr lang="en-IN" sz="3000" dirty="0"/>
              <a:t>Syntax:</a:t>
            </a:r>
          </a:p>
          <a:p>
            <a:pPr lvl="2">
              <a:buNone/>
            </a:pPr>
            <a:r>
              <a:rPr lang="en-IN" dirty="0"/>
              <a:t>try</a:t>
            </a:r>
          </a:p>
          <a:p>
            <a:pPr lvl="2">
              <a:buNone/>
            </a:pPr>
            <a:r>
              <a:rPr lang="en-IN" dirty="0"/>
              <a:t>{</a:t>
            </a:r>
          </a:p>
          <a:p>
            <a:pPr lvl="2">
              <a:buNone/>
            </a:pPr>
            <a:r>
              <a:rPr lang="en-IN" dirty="0"/>
              <a:t>//code that may throw exception</a:t>
            </a:r>
          </a:p>
          <a:p>
            <a:pPr lvl="2">
              <a:buNone/>
            </a:pPr>
            <a:r>
              <a:rPr lang="en-IN" dirty="0"/>
              <a:t>} catch(</a:t>
            </a:r>
            <a:r>
              <a:rPr lang="en-IN" dirty="0" err="1"/>
              <a:t>Exception_class_Name</a:t>
            </a:r>
            <a:r>
              <a:rPr lang="en-IN" dirty="0"/>
              <a:t> ref){ }</a:t>
            </a:r>
          </a:p>
          <a:p>
            <a:pPr lvl="2">
              <a:buNone/>
            </a:pPr>
            <a:r>
              <a:rPr lang="en-IN" b="1" dirty="0"/>
              <a:t>Or</a:t>
            </a:r>
          </a:p>
          <a:p>
            <a:pPr lvl="2">
              <a:buNone/>
            </a:pPr>
            <a:r>
              <a:rPr lang="en-IN" b="1" dirty="0"/>
              <a:t>Try –finally block</a:t>
            </a:r>
          </a:p>
          <a:p>
            <a:pPr lvl="2">
              <a:buNone/>
            </a:pPr>
            <a:r>
              <a:rPr lang="en-US" dirty="0"/>
              <a:t>try</a:t>
            </a:r>
          </a:p>
          <a:p>
            <a:pPr lvl="2">
              <a:buNone/>
            </a:pPr>
            <a:r>
              <a:rPr lang="en-US" dirty="0"/>
              <a:t> {</a:t>
            </a:r>
          </a:p>
          <a:p>
            <a:pPr lvl="2">
              <a:buNone/>
            </a:pPr>
            <a:r>
              <a:rPr lang="en-US" dirty="0"/>
              <a:t> //code that may throw exception</a:t>
            </a:r>
          </a:p>
          <a:p>
            <a:pPr lvl="2">
              <a:buNone/>
            </a:pPr>
            <a:r>
              <a:rPr lang="en-US" dirty="0"/>
              <a:t> } finally { }</a:t>
            </a:r>
            <a:endParaRPr lang="en-IN" dirty="0"/>
          </a:p>
          <a:p>
            <a:pPr lvl="1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Throws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800" dirty="0"/>
              <a:t>Java throws keyword is used to declare an exception.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800" dirty="0"/>
              <a:t>It gives an information to programmer there may occur on exception so it is better for programmer to provide exception handling code ,so that normal flow can be maintained.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800" dirty="0"/>
              <a:t>Exception handling mainly used for handling checked   Exceptions.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381000"/>
            <a:ext cx="7467599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1"/>
            <a:ext cx="8382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733800"/>
            <a:ext cx="7162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Java Vocabulary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600200"/>
            <a:ext cx="42672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 anchor="t"/>
          <a:lstStyle/>
          <a:p>
            <a:r>
              <a:rPr lang="en-IN" dirty="0"/>
              <a:t>JVM(Java Virtual Machine)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/>
              <a:t>It is an abstract machine.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 It is a specification that provides a run-time environment in which Java </a:t>
            </a:r>
            <a:r>
              <a:rPr lang="en-US" dirty="0" err="1"/>
              <a:t>bytecode</a:t>
            </a:r>
            <a:r>
              <a:rPr lang="en-US" dirty="0"/>
              <a:t> can be executed. 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/>
              <a:t>JVM is the virtual machine that runs the Java </a:t>
            </a:r>
            <a:r>
              <a:rPr lang="en-IN" dirty="0" err="1"/>
              <a:t>bytecodes</a:t>
            </a:r>
            <a:endParaRPr lang="en-IN" dirty="0"/>
          </a:p>
          <a:p>
            <a:pPr algn="just">
              <a:buFont typeface="Wingdings" pitchFamily="2" charset="2"/>
              <a:buChar char="Ø"/>
            </a:pPr>
            <a:r>
              <a:rPr lang="en-IN" dirty="0"/>
              <a:t>The JVM does not understand Java source code, that is why you compile your *.java files to obtain *.class file that contains the </a:t>
            </a:r>
            <a:r>
              <a:rPr lang="en-IN" dirty="0" err="1"/>
              <a:t>bytecodes</a:t>
            </a:r>
            <a:r>
              <a:rPr lang="en-IN" dirty="0"/>
              <a:t> understood by the JVM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/>
              <a:t>The same </a:t>
            </a:r>
            <a:r>
              <a:rPr lang="en-IN" dirty="0" err="1"/>
              <a:t>bytecodes</a:t>
            </a:r>
            <a:r>
              <a:rPr lang="en-IN" dirty="0"/>
              <a:t> give the same results makes java a platform Independent Language(Write Once ,Run Anywhere)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 anchor="t"/>
          <a:lstStyle/>
          <a:p>
            <a:r>
              <a:rPr lang="en-IN" dirty="0"/>
              <a:t>JRE(Java Runtime Environment)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4864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/>
              <a:t>JRE refers to a runtime environment in which Java </a:t>
            </a:r>
            <a:r>
              <a:rPr lang="en-US" sz="2800" dirty="0" err="1"/>
              <a:t>bytecode</a:t>
            </a:r>
            <a:r>
              <a:rPr lang="en-US" sz="2800" dirty="0"/>
              <a:t> can be executed.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It implements the JVM (Java Virtual Machine) and provides all the class libraries and other support files that JVM uses  runtime.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 JRE is a software package that contains what is required to run a Java program. Basically, it’s an implementation of the JVM which physically exists. 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800" dirty="0"/>
              <a:t>JRE=JVM +Set of Libraries +Other Additional files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800" dirty="0"/>
              <a:t>The JRE does not contain tools and utilities such as compilers or debuggers for developing applets and application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r>
              <a:rPr lang="en-IN" dirty="0"/>
              <a:t>JDK(Java Development Kit)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/>
              <a:t>The JDK completely includes JRE which contains tools for Java programmers.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 The Java Development Kit is provided free of charge.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 Along with JRE, it includes an interpreter/loader, a compiler (</a:t>
            </a:r>
            <a:r>
              <a:rPr lang="en-US" sz="2800" dirty="0" err="1"/>
              <a:t>javac</a:t>
            </a:r>
            <a:r>
              <a:rPr lang="en-US" sz="2800" dirty="0"/>
              <a:t>), an </a:t>
            </a:r>
            <a:r>
              <a:rPr lang="en-US" sz="2800" dirty="0" err="1"/>
              <a:t>archiver</a:t>
            </a:r>
            <a:r>
              <a:rPr lang="en-US" sz="2800" dirty="0"/>
              <a:t> (jar), a documentation generator (</a:t>
            </a:r>
            <a:r>
              <a:rPr lang="en-US" sz="2800" dirty="0" err="1"/>
              <a:t>Javadoc</a:t>
            </a:r>
            <a:r>
              <a:rPr lang="en-US" sz="2800" dirty="0"/>
              <a:t>) and other tools needed in Java development.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In short, it contains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/>
              <a:t>JDK= JRE + development tools.</a:t>
            </a:r>
          </a:p>
          <a:p>
            <a:pPr lvl="1">
              <a:buFont typeface="Wingdings" pitchFamily="2" charset="2"/>
              <a:buChar char="Ø"/>
            </a:pPr>
            <a:r>
              <a:rPr lang="en-IN" sz="2400" dirty="0"/>
              <a:t>JDK=JVM+ Set of libraries +Other Additional files +Development tools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JRE vs. JDK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Java Runtime Environment(JRE)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Required to run Java apps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End-user normally require only the JRE.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Java Development Kit(JDK)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Provides tools required to create Java apps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Developers normally require the JDK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JDK installation includes JRE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80306"/>
          </a:xfrm>
        </p:spPr>
        <p:txBody>
          <a:bodyPr/>
          <a:lstStyle/>
          <a:p>
            <a:r>
              <a:rPr lang="en-IN"/>
              <a:t>JDK </a:t>
            </a:r>
            <a:r>
              <a:rPr lang="en-IN" dirty="0"/>
              <a:t>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b="1" dirty="0" err="1">
                <a:solidFill>
                  <a:schemeClr val="bg1"/>
                </a:solidFill>
              </a:rPr>
              <a:t>Priyankaaz</a:t>
            </a:r>
            <a:r>
              <a:rPr lang="en-US" sz="1200" b="1" dirty="0">
                <a:solidFill>
                  <a:schemeClr val="bg1"/>
                </a:solidFill>
              </a:rPr>
              <a:t> IT School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685800" y="1295400"/>
          <a:ext cx="7467600" cy="477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9BC113-D9BD-4066-8B87-044B242164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789BC113-D9BD-4066-8B87-044B242164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789BC113-D9BD-4066-8B87-044B242164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42CF8B8-EDF4-414B-8C40-B519E6715A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graphicEl>
                                              <a:dgm id="{A42CF8B8-EDF4-414B-8C40-B519E6715A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graphicEl>
                                              <a:dgm id="{A42CF8B8-EDF4-414B-8C40-B519E6715A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B8B0834-34BB-46B7-AAA3-8223FCD59D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graphicEl>
                                              <a:dgm id="{2B8B0834-34BB-46B7-AAA3-8223FCD59D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graphicEl>
                                              <a:dgm id="{2B8B0834-34BB-46B7-AAA3-8223FCD59D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E4BA773-766C-4C38-B458-9C9F592653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1E4BA773-766C-4C38-B458-9C9F592653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1E4BA773-766C-4C38-B458-9C9F592653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FFA9C5D-6560-46D8-8C0B-4E4BE75B66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graphicEl>
                                              <a:dgm id="{AFFA9C5D-6560-46D8-8C0B-4E4BE75B66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graphicEl>
                                              <a:dgm id="{AFFA9C5D-6560-46D8-8C0B-4E4BE75B66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213AE63-925A-4AA1-AF88-400C556BED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graphicEl>
                                              <a:dgm id="{4213AE63-925A-4AA1-AF88-400C556BED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graphicEl>
                                              <a:dgm id="{4213AE63-925A-4AA1-AF88-400C556BED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3400"/>
            <a:ext cx="89154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/>
              <a:t>Java Execution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8001000" cy="27039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990600" y="4953000"/>
            <a:ext cx="60960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High level </a:t>
            </a:r>
            <a:r>
              <a:rPr lang="en-IN" dirty="0" err="1"/>
              <a:t>Language</a:t>
            </a:r>
            <a:r>
              <a:rPr lang="en-IN" dirty="0" err="1">
                <a:sym typeface="Wingdings" pitchFamily="2" charset="2"/>
              </a:rPr>
              <a:t>InterpreterMachine</a:t>
            </a:r>
            <a:r>
              <a:rPr lang="en-IN" dirty="0">
                <a:sym typeface="Wingdings" pitchFamily="2" charset="2"/>
              </a:rPr>
              <a:t> Language(Object Program)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4038600"/>
            <a:ext cx="60960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High level </a:t>
            </a:r>
            <a:r>
              <a:rPr lang="en-IN" dirty="0" err="1"/>
              <a:t>Language</a:t>
            </a:r>
            <a:r>
              <a:rPr lang="en-IN" dirty="0" err="1">
                <a:sym typeface="Wingdings" pitchFamily="2" charset="2"/>
              </a:rPr>
              <a:t>CompilerMachine</a:t>
            </a:r>
            <a:r>
              <a:rPr lang="en-IN" dirty="0">
                <a:sym typeface="Wingdings" pitchFamily="2" charset="2"/>
              </a:rPr>
              <a:t> Language(Object code)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1D513-3717-2668-4E29-B0374E1C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83204"/>
            <a:ext cx="7773338" cy="1197133"/>
          </a:xfrm>
        </p:spPr>
        <p:txBody>
          <a:bodyPr>
            <a:normAutofit/>
          </a:bodyPr>
          <a:lstStyle/>
          <a:p>
            <a:r>
              <a:rPr lang="en-IN" sz="3000" b="1" dirty="0"/>
              <a:t>About trainer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85195-C411-C321-16C1-A50139BB8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31" y="1580337"/>
            <a:ext cx="7773339" cy="4295892"/>
          </a:xfrm>
        </p:spPr>
        <p:txBody>
          <a:bodyPr>
            <a:normAutofit/>
          </a:bodyPr>
          <a:lstStyle/>
          <a:p>
            <a:r>
              <a:rPr lang="en-IN" sz="2400" dirty="0"/>
              <a:t>14+ years experience.</a:t>
            </a:r>
          </a:p>
          <a:p>
            <a:r>
              <a:rPr lang="en-IN" sz="2400" dirty="0"/>
              <a:t>Full time software testing manual &amp; automation trainer.</a:t>
            </a:r>
          </a:p>
          <a:p>
            <a:r>
              <a:rPr lang="en-IN" sz="2400" dirty="0"/>
              <a:t>ISTQB certified Tester</a:t>
            </a:r>
          </a:p>
          <a:p>
            <a:r>
              <a:rPr lang="en-IN" sz="2400" dirty="0"/>
              <a:t>Conducted trainings for multiple corporates.</a:t>
            </a:r>
          </a:p>
          <a:p>
            <a:r>
              <a:rPr lang="en-IN" sz="2400" dirty="0"/>
              <a:t>Trained 1000+ professionals.</a:t>
            </a:r>
          </a:p>
          <a:p>
            <a:r>
              <a:rPr lang="en-IN" sz="2400" dirty="0"/>
              <a:t>You tube channel “</a:t>
            </a:r>
            <a:r>
              <a:rPr lang="en-IN" sz="2400"/>
              <a:t>Automation With Priyanka</a:t>
            </a:r>
            <a:r>
              <a:rPr lang="en-IN" sz="2400" dirty="0"/>
              <a:t>”.</a:t>
            </a:r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04891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IN" dirty="0"/>
              <a:t>OOP Fundamentals</a:t>
            </a:r>
            <a:r>
              <a:rPr lang="en-IN" dirty="0">
                <a:sym typeface="Wingdings" pitchFamily="2" charset="2"/>
              </a:rPr>
              <a:t>(</a:t>
            </a:r>
            <a:r>
              <a:rPr lang="en-IN" dirty="0"/>
              <a:t>Object)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OBJECT is an identifiable entity with some characteristics and behavior.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In OOP programming , object represents an entity that can store data and has its interface through functions.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object is an instance of a class and an object is a real-world entity.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To access the members which are defined in the class you need to create an object.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for example: a chair, pen, table, bike, book, etc are the example of Object.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IN" dirty="0"/>
              <a:t>OOP Fundamentals</a:t>
            </a:r>
            <a:r>
              <a:rPr lang="en-IN" dirty="0">
                <a:sym typeface="Wingdings" pitchFamily="2" charset="2"/>
              </a:rPr>
              <a:t>(Class</a:t>
            </a:r>
            <a:r>
              <a:rPr lang="en-IN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dirty="0"/>
              <a:t>Class is simply a representation of similar types of objects.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/>
              <a:t>It is the blueprint/plan/templates that describes the details of object.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/>
              <a:t>Class contains</a:t>
            </a:r>
          </a:p>
          <a:p>
            <a:pPr lvl="1" algn="just">
              <a:buFont typeface="Wingdings" pitchFamily="2" charset="2"/>
              <a:buChar char="ü"/>
            </a:pPr>
            <a:r>
              <a:rPr lang="en-IN" dirty="0"/>
              <a:t>Methods</a:t>
            </a:r>
          </a:p>
          <a:p>
            <a:pPr lvl="1" algn="just">
              <a:buFont typeface="Wingdings" pitchFamily="2" charset="2"/>
              <a:buChar char="ü"/>
            </a:pPr>
            <a:r>
              <a:rPr lang="en-IN" dirty="0"/>
              <a:t>Fields/variables</a:t>
            </a:r>
          </a:p>
          <a:p>
            <a:pPr lvl="1" algn="just">
              <a:buFont typeface="Wingdings" pitchFamily="2" charset="2"/>
              <a:buChar char="ü"/>
            </a:pPr>
            <a:r>
              <a:rPr lang="en-IN" dirty="0"/>
              <a:t>Constructors</a:t>
            </a:r>
          </a:p>
          <a:p>
            <a:pPr lvl="1" algn="just">
              <a:buFont typeface="Wingdings" pitchFamily="2" charset="2"/>
              <a:buChar char="ü"/>
            </a:pPr>
            <a:r>
              <a:rPr lang="en-IN" dirty="0"/>
              <a:t>Blocks</a:t>
            </a:r>
          </a:p>
          <a:p>
            <a:pPr lvl="1" algn="just">
              <a:buFont typeface="Wingdings" pitchFamily="2" charset="2"/>
              <a:buChar char="ü"/>
            </a:pPr>
            <a:r>
              <a:rPr lang="en-IN" dirty="0"/>
              <a:t> Interfaces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 of Class &amp; Object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229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6858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Java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9248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public class Hello</a:t>
            </a:r>
          </a:p>
          <a:p>
            <a:pPr>
              <a:buNone/>
            </a:pPr>
            <a:r>
              <a:rPr lang="en-US" dirty="0"/>
              <a:t>{ </a:t>
            </a:r>
          </a:p>
          <a:p>
            <a:pPr>
              <a:buNone/>
            </a:pPr>
            <a:r>
              <a:rPr lang="en-US" dirty="0"/>
              <a:t>        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pPr>
              <a:buNone/>
            </a:pPr>
            <a:r>
              <a:rPr lang="en-US" dirty="0"/>
              <a:t>        {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("Hello World !"); </a:t>
            </a:r>
          </a:p>
          <a:p>
            <a:pPr>
              <a:buNone/>
            </a:pPr>
            <a:r>
              <a:rPr lang="en-US" dirty="0"/>
              <a:t>        } 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/* OUTPUT Hello World ! */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IN" dirty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4864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dirty="0"/>
              <a:t>1.class keyword is used to declare a class in java.</a:t>
            </a:r>
          </a:p>
          <a:p>
            <a:pPr algn="just">
              <a:buNone/>
            </a:pPr>
            <a:r>
              <a:rPr lang="en-US" sz="2400" dirty="0"/>
              <a:t>2.public keyword is an access modifier which represents visibility.</a:t>
            </a:r>
          </a:p>
          <a:p>
            <a:pPr algn="just">
              <a:buNone/>
            </a:pPr>
            <a:r>
              <a:rPr lang="en-US" sz="2400" dirty="0"/>
              <a:t> It means it is visible to all.</a:t>
            </a:r>
          </a:p>
          <a:p>
            <a:pPr algn="just">
              <a:buNone/>
            </a:pPr>
            <a:r>
              <a:rPr lang="en-US" sz="2400" dirty="0"/>
              <a:t>3.static is a keyword. If we declare any method as static,</a:t>
            </a:r>
          </a:p>
          <a:p>
            <a:pPr algn="just">
              <a:buNone/>
            </a:pPr>
            <a:r>
              <a:rPr lang="en-US" sz="2400" dirty="0"/>
              <a:t> it is known as the static method. </a:t>
            </a:r>
          </a:p>
          <a:p>
            <a:pPr algn="just">
              <a:buNone/>
            </a:pPr>
            <a:r>
              <a:rPr lang="en-US" sz="2400" dirty="0"/>
              <a:t>4.void is the return type of the method. It means it doesn't return any value.</a:t>
            </a:r>
          </a:p>
          <a:p>
            <a:pPr algn="just">
              <a:buNone/>
            </a:pPr>
            <a:r>
              <a:rPr lang="en-US" sz="2400" dirty="0"/>
              <a:t>5.main represents the starting point of the program.</a:t>
            </a:r>
          </a:p>
          <a:p>
            <a:pPr algn="just">
              <a:buNone/>
            </a:pPr>
            <a:r>
              <a:rPr lang="en-US" sz="2400" dirty="0"/>
              <a:t>6.String[] </a:t>
            </a:r>
            <a:r>
              <a:rPr lang="en-US" sz="2400" dirty="0" err="1"/>
              <a:t>args</a:t>
            </a:r>
            <a:r>
              <a:rPr lang="en-US" sz="2400" dirty="0"/>
              <a:t> is used for command line argument. </a:t>
            </a:r>
          </a:p>
          <a:p>
            <a:pPr algn="just">
              <a:buNone/>
            </a:pPr>
            <a:r>
              <a:rPr lang="en-US" sz="2400" dirty="0"/>
              <a:t>7.System.out.println() is used to print statement. </a:t>
            </a:r>
          </a:p>
          <a:p>
            <a:pPr algn="just">
              <a:buNone/>
            </a:pPr>
            <a:r>
              <a:rPr lang="en-US" sz="2400" dirty="0"/>
              <a:t>Here, System is a class, out is the object of </a:t>
            </a:r>
            <a:r>
              <a:rPr lang="en-US" sz="2400" dirty="0" err="1"/>
              <a:t>PrintStream</a:t>
            </a:r>
            <a:r>
              <a:rPr lang="en-US" sz="2400" dirty="0"/>
              <a:t> class,</a:t>
            </a:r>
          </a:p>
          <a:p>
            <a:pPr algn="just">
              <a:buNone/>
            </a:pPr>
            <a:r>
              <a:rPr lang="en-US" sz="2400" dirty="0" err="1"/>
              <a:t>println</a:t>
            </a:r>
            <a:r>
              <a:rPr lang="en-US" sz="2400" dirty="0"/>
              <a:t>() is the method of </a:t>
            </a:r>
            <a:r>
              <a:rPr lang="en-US" sz="2400" dirty="0" err="1"/>
              <a:t>PrintStream</a:t>
            </a:r>
            <a:r>
              <a:rPr lang="en-US" sz="2400" dirty="0"/>
              <a:t> class.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3"/>
          <p:cNvSpPr/>
          <p:nvPr/>
        </p:nvSpPr>
        <p:spPr>
          <a:xfrm>
            <a:off x="533400" y="1981200"/>
            <a:ext cx="8077200" cy="4419600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Calibri"/>
              <a:buNone/>
            </a:pPr>
            <a:r>
              <a:rPr lang="en-US" sz="5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-US" sz="5400" b="1" i="0" u="none" strike="noStrike" cap="none">
                <a:solidFill>
                  <a:srgbClr val="EBE9E9"/>
                </a:solidFill>
                <a:latin typeface="Calibri"/>
                <a:ea typeface="Calibri"/>
                <a:cs typeface="Calibri"/>
                <a:sym typeface="Calibri"/>
              </a:rPr>
              <a:t>JDK</a:t>
            </a:r>
            <a:endParaRPr/>
          </a:p>
        </p:txBody>
      </p:sp>
      <p:sp>
        <p:nvSpPr>
          <p:cNvPr id="330" name="Google Shape;330;p23"/>
          <p:cNvSpPr/>
          <p:nvPr/>
        </p:nvSpPr>
        <p:spPr>
          <a:xfrm>
            <a:off x="4389199" y="4229100"/>
            <a:ext cx="3409037" cy="1981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Calibri"/>
              <a:buNone/>
            </a:pPr>
            <a:r>
              <a:rPr lang="en-US" sz="36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JRE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50"/>
              <a:buFont typeface="Calibri"/>
              <a:buNone/>
            </a:pPr>
            <a:r>
              <a:rPr lang="en-US" sz="18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Javaw,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50"/>
              <a:buFont typeface="Calibri"/>
              <a:buNone/>
            </a:pPr>
            <a:r>
              <a:rPr lang="en-US" sz="18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libraries</a:t>
            </a:r>
            <a:endParaRPr/>
          </a:p>
        </p:txBody>
      </p:sp>
      <p:sp>
        <p:nvSpPr>
          <p:cNvPr id="331" name="Google Shape;331;p23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Compilation and Execution</a:t>
            </a:r>
            <a:endParaRPr/>
          </a:p>
        </p:txBody>
      </p:sp>
      <p:sp>
        <p:nvSpPr>
          <p:cNvPr id="332" name="Google Shape;332;p23"/>
          <p:cNvSpPr/>
          <p:nvPr/>
        </p:nvSpPr>
        <p:spPr>
          <a:xfrm>
            <a:off x="1066800" y="2398212"/>
            <a:ext cx="1829843" cy="1295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Source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HelloWorld.java</a:t>
            </a:r>
            <a:endParaRPr/>
          </a:p>
        </p:txBody>
      </p:sp>
      <p:sp>
        <p:nvSpPr>
          <p:cNvPr id="333" name="Google Shape;333;p23"/>
          <p:cNvSpPr/>
          <p:nvPr/>
        </p:nvSpPr>
        <p:spPr>
          <a:xfrm>
            <a:off x="2514600" y="2895600"/>
            <a:ext cx="742950" cy="3810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3"/>
          <p:cNvSpPr/>
          <p:nvPr/>
        </p:nvSpPr>
        <p:spPr>
          <a:xfrm>
            <a:off x="3200400" y="2391949"/>
            <a:ext cx="2133600" cy="1295400"/>
          </a:xfrm>
          <a:prstGeom prst="flowChartMagneticDrum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Compiler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javac</a:t>
            </a:r>
            <a:endParaRPr/>
          </a:p>
        </p:txBody>
      </p:sp>
      <p:sp>
        <p:nvSpPr>
          <p:cNvPr id="335" name="Google Shape;335;p23"/>
          <p:cNvSpPr/>
          <p:nvPr/>
        </p:nvSpPr>
        <p:spPr>
          <a:xfrm>
            <a:off x="5177946" y="2844973"/>
            <a:ext cx="742950" cy="3810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3"/>
          <p:cNvSpPr/>
          <p:nvPr/>
        </p:nvSpPr>
        <p:spPr>
          <a:xfrm>
            <a:off x="5927942" y="2398212"/>
            <a:ext cx="1771650" cy="16764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 Code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HelloWorld.class</a:t>
            </a:r>
            <a:endParaRPr/>
          </a:p>
        </p:txBody>
      </p:sp>
      <p:sp>
        <p:nvSpPr>
          <p:cNvPr id="337" name="Google Shape;337;p23"/>
          <p:cNvSpPr/>
          <p:nvPr/>
        </p:nvSpPr>
        <p:spPr>
          <a:xfrm>
            <a:off x="5829300" y="4495800"/>
            <a:ext cx="1771650" cy="1447800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JVM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Executes Program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Program Translation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077200" cy="3558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IN" dirty="0"/>
              <a:t>Basic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578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/>
              <a:t>Java is an Object Oriented programming language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/>
              <a:t>Java program are both compiled and interpreted.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/>
              <a:t>It can access data from a local system as well as from net.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/>
              <a:t>Java programming is written within a class (Variable &amp; functions declare and defined in the class).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/>
              <a:t>Java program can create Applets(Program download from internet) and Applications(Program developed by user)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/>
              <a:t>Java is case sensitive.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C413-8474-69D7-A759-882EF0CF27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&amp; Object Details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277F4-2804-CF60-E57D-47B6072D4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577259"/>
            <a:ext cx="6400800" cy="175260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77BA1-5DA9-6BF5-185B-D932A9B6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  <p:extLst>
      <p:ext uri="{BB962C8B-B14F-4D97-AF65-F5344CB8AC3E}">
        <p14:creationId xmlns:p14="http://schemas.microsoft.com/office/powerpoint/2010/main" val="3711627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sz="2800" dirty="0"/>
              <a:t>Programming languages allow programmers to develop software.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 The two major families of languages are</a:t>
            </a:r>
          </a:p>
          <a:p>
            <a:pPr lvl="1" algn="just">
              <a:buFont typeface="Wingdings" pitchFamily="2" charset="2"/>
              <a:buChar char="ü"/>
            </a:pPr>
            <a:r>
              <a:rPr lang="en-IN" dirty="0"/>
              <a:t>Low Level Language</a:t>
            </a:r>
            <a:endParaRPr lang="en-US" dirty="0"/>
          </a:p>
          <a:p>
            <a:pPr lvl="2" algn="just">
              <a:buFont typeface="Wingdings" pitchFamily="2" charset="2"/>
              <a:buChar char="ü"/>
            </a:pPr>
            <a:r>
              <a:rPr lang="en-US" dirty="0"/>
              <a:t> Machine languages</a:t>
            </a:r>
          </a:p>
          <a:p>
            <a:pPr lvl="2" algn="just">
              <a:buFont typeface="Wingdings" pitchFamily="2" charset="2"/>
              <a:buChar char="ü"/>
            </a:pPr>
            <a:r>
              <a:rPr lang="en-US" dirty="0"/>
              <a:t> Assembly languages 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dirty="0"/>
              <a:t> High-Level Languages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Pillars Of Object Oriented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447800"/>
            <a:ext cx="620077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IN" dirty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181599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/>
              <a:t>Encapsulation refers to the bundling (combining) of data with the methods (member functions that operate on that data) into a single entity called an Object.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Encapsulation is used to hide the values or state of a structured data object inside a class, preventing unauthorized parties to have direct access with data.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Encapsulation is achieved using private access modifier.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r>
              <a:rPr lang="en-IN" dirty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3000" dirty="0"/>
              <a:t>Polymorphism is an object-oriented programming concept that refers to the ability of a variable, function or object to take on multiple forms.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000" dirty="0"/>
              <a:t>Polymorphism refers to a programming language ability to process objects differently depending on their data type or class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800" dirty="0"/>
              <a:t>Polymorphism is the process of using </a:t>
            </a:r>
            <a:r>
              <a:rPr lang="en-IN" sz="3000" dirty="0"/>
              <a:t>a function /method for more than one purpose.</a:t>
            </a:r>
            <a:endParaRPr lang="en-US" sz="3000" dirty="0"/>
          </a:p>
          <a:p>
            <a:pPr algn="just">
              <a:buFont typeface="Wingdings" pitchFamily="2" charset="2"/>
              <a:buChar char="Ø"/>
            </a:pPr>
            <a:r>
              <a:rPr lang="en-IN" dirty="0"/>
              <a:t>Ways: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IN" dirty="0"/>
              <a:t>Method Overloading</a:t>
            </a:r>
          </a:p>
          <a:p>
            <a:pPr lvl="1" algn="just">
              <a:buFont typeface="Wingdings" pitchFamily="2" charset="2"/>
              <a:buChar char="Ø"/>
            </a:pPr>
            <a:r>
              <a:rPr lang="en-IN" dirty="0"/>
              <a:t>Method Overriding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IN" dirty="0"/>
              <a:t>Data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/>
              <a:t>Abstraction provides a generalized view of  classes or object by providing only the relevant information.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Abstraction is a process of hiding the implementation details and showing only functionality to the user.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Through the process of abstraction, a programmer hides all but the relevant data about an object in order to reduce complexity and increase efficiency.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Abstraction is the process of hiding the working style of an object, and showing the information of an object.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800" dirty="0"/>
              <a:t>Can be done using Interface and Abstract classes.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 anchor="ctr"/>
          <a:lstStyle/>
          <a:p>
            <a:r>
              <a:rPr lang="en-IN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8006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/>
              <a:t>Inheritance is a process by which object of one class acquire the properties from the object of another class.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Inheritance also enables you to write generic code which applies to all classes in an inheritance hierarchy.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Using the concept of inheritance, the programmer can create as many derived classes from the base class as needed while adding specific features to each derived class as needed.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276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IN" dirty="0"/>
              <a:t>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19812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800" dirty="0"/>
              <a:t>Token can be defined as each individual component of a java statement in such way that it carries some meaning and takes part in effective execution of the program.</a:t>
            </a:r>
          </a:p>
          <a:p>
            <a:pPr lvl="1" algn="just"/>
            <a:endParaRPr lang="en-US" sz="24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2819400"/>
            <a:ext cx="1752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2743200"/>
            <a:ext cx="2209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4114800"/>
            <a:ext cx="7696200" cy="2482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/>
              <a:t>Java keywords are also known as reserved words.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These are predefined words by Java so it cannot be used as a variable or object name.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800" dirty="0"/>
              <a:t>Each Keyword starts with small letter.</a:t>
            </a:r>
            <a:endParaRPr lang="en-US" sz="2800" dirty="0"/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There are total 50 keywords in java, out of which 2 are not currently been used.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 (</a:t>
            </a:r>
            <a:r>
              <a:rPr lang="en-US" sz="2800" dirty="0" err="1"/>
              <a:t>goto</a:t>
            </a:r>
            <a:r>
              <a:rPr lang="en-US" sz="2800" dirty="0"/>
              <a:t> &amp; constant are removed, constant is replaced by final keyword in java)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  <p:pic>
        <p:nvPicPr>
          <p:cNvPr id="5" name="Google Shape;363;p27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609600"/>
            <a:ext cx="8000999" cy="5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IN" dirty="0"/>
              <a:t>Access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3429001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/>
              <a:t>Java provides a number of access modifiers to set access levels for classes, variables, methods and constructors.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Access modifiers help to implement encapsulation principle of object orientation programming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The four access levels are: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 Default : Visible to the package( No modifiers are needed). 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 Private : Visible to the class only .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 Public : Visible to the world. 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Protected : Visible to the package and all subclasses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267200"/>
            <a:ext cx="83248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IN" dirty="0"/>
              <a:t>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/>
              <a:t> Machine Languages : 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400" dirty="0"/>
              <a:t>Comprised of 1s and 0s 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400" dirty="0"/>
              <a:t>The “native” language of a computer 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400" dirty="0"/>
              <a:t> Difficult to program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 Assembly Languages :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sz="2400" dirty="0"/>
              <a:t>Assembly languages are a step towards easier programming. 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400" dirty="0"/>
              <a:t>Assembly languages are comprised of a set of elemental commands which are tied to a specific processor. 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400" dirty="0"/>
              <a:t>Assembly language code needs to be translated to machine language before the computer processes it.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/>
              <a:t>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220980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3000" dirty="0"/>
              <a:t>Java package is a group of similar types of classes, interfaces and sub-packages.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3000" dirty="0"/>
              <a:t>Types</a:t>
            </a:r>
          </a:p>
          <a:p>
            <a:pPr lvl="1" algn="just">
              <a:buFont typeface="Wingdings" pitchFamily="2" charset="2"/>
              <a:buChar char="ü"/>
            </a:pPr>
            <a:r>
              <a:rPr lang="en-IN" dirty="0"/>
              <a:t>Build-In Package</a:t>
            </a:r>
            <a:r>
              <a:rPr lang="en-IN" dirty="0">
                <a:sym typeface="Wingdings" pitchFamily="2" charset="2"/>
              </a:rPr>
              <a:t></a:t>
            </a:r>
            <a:r>
              <a:rPr lang="en-US" dirty="0"/>
              <a:t>java.io.*, </a:t>
            </a:r>
            <a:r>
              <a:rPr lang="en-US" dirty="0" err="1"/>
              <a:t>java.lang</a:t>
            </a:r>
            <a:r>
              <a:rPr lang="en-US" dirty="0"/>
              <a:t> .*, </a:t>
            </a:r>
            <a:r>
              <a:rPr lang="en-US" dirty="0" err="1"/>
              <a:t>java.util</a:t>
            </a:r>
            <a:r>
              <a:rPr lang="en-US" dirty="0"/>
              <a:t>.*</a:t>
            </a:r>
            <a:endParaRPr lang="en-IN" dirty="0"/>
          </a:p>
          <a:p>
            <a:pPr lvl="1" algn="just">
              <a:buFont typeface="Wingdings" pitchFamily="2" charset="2"/>
              <a:buChar char="ü"/>
            </a:pPr>
            <a:r>
              <a:rPr lang="en-IN" dirty="0"/>
              <a:t>User-Defined Package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276600"/>
            <a:ext cx="8229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IN" dirty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/>
              <a:t>A class is a collection of fields (data) and methods (procedure or function) that operate on that data.</a:t>
            </a:r>
          </a:p>
          <a:p>
            <a:pPr lvl="1">
              <a:buFont typeface="Wingdings" pitchFamily="2" charset="2"/>
              <a:buChar char="ü"/>
            </a:pPr>
            <a:r>
              <a:rPr lang="en-IN" dirty="0"/>
              <a:t>Syntax:                                     Example:</a:t>
            </a:r>
          </a:p>
          <a:p>
            <a:pPr lvl="2">
              <a:buNone/>
            </a:pPr>
            <a:r>
              <a:rPr lang="en-US" dirty="0"/>
              <a:t>class  </a:t>
            </a:r>
            <a:r>
              <a:rPr lang="en-US" dirty="0" err="1"/>
              <a:t>ClassName</a:t>
            </a:r>
            <a:r>
              <a:rPr lang="en-US" dirty="0"/>
              <a:t>                           public class Student</a:t>
            </a:r>
          </a:p>
          <a:p>
            <a:pPr lvl="2">
              <a:buNone/>
            </a:pPr>
            <a:r>
              <a:rPr lang="en-US" dirty="0"/>
              <a:t>{                                                        {</a:t>
            </a:r>
          </a:p>
          <a:p>
            <a:pPr lvl="2">
              <a:buNone/>
            </a:pPr>
            <a:r>
              <a:rPr lang="en-US" dirty="0"/>
              <a:t>      // declare fields                         int id; </a:t>
            </a:r>
          </a:p>
          <a:p>
            <a:pPr lvl="2">
              <a:buNone/>
            </a:pPr>
            <a:r>
              <a:rPr lang="en-US" dirty="0"/>
              <a:t>    //declare methods                      public void show()</a:t>
            </a:r>
          </a:p>
          <a:p>
            <a:pPr lvl="2">
              <a:buNone/>
            </a:pPr>
            <a:r>
              <a:rPr lang="en-US" dirty="0"/>
              <a:t>						{</a:t>
            </a:r>
          </a:p>
          <a:p>
            <a:pPr lvl="2">
              <a:buNone/>
            </a:pPr>
            <a:r>
              <a:rPr lang="en-US" dirty="0"/>
              <a:t>						Hello	</a:t>
            </a:r>
          </a:p>
          <a:p>
            <a:pPr lvl="2">
              <a:buNone/>
            </a:pPr>
            <a:r>
              <a:rPr lang="en-US"/>
              <a:t>		</a:t>
            </a:r>
            <a:r>
              <a:rPr lang="en-US" dirty="0"/>
              <a:t>				}</a:t>
            </a:r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r>
              <a:rPr lang="en-US" dirty="0"/>
              <a:t> }                                                        }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</p:spPr>
        <p:txBody>
          <a:bodyPr/>
          <a:lstStyle/>
          <a:p>
            <a:r>
              <a:rPr lang="en-IN" dirty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Need of object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To access the data field. 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 To access the method</a:t>
            </a:r>
            <a:endParaRPr lang="en-IN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 marL="342900" lvl="1" indent="-342900">
              <a:buFont typeface="Wingdings" pitchFamily="2" charset="2"/>
              <a:buChar char="Ø"/>
            </a:pPr>
            <a:r>
              <a:rPr lang="en-US" dirty="0"/>
              <a:t>Creating object : new keyword is used to create object </a:t>
            </a:r>
          </a:p>
          <a:p>
            <a:pPr lvl="1">
              <a:buNone/>
            </a:pPr>
            <a:r>
              <a:rPr lang="en-US" dirty="0"/>
              <a:t>Syntax</a:t>
            </a:r>
          </a:p>
          <a:p>
            <a:pPr lvl="1">
              <a:buNone/>
            </a:pPr>
            <a:r>
              <a:rPr lang="en-US" dirty="0"/>
              <a:t> </a:t>
            </a:r>
            <a:r>
              <a:rPr lang="en-US" dirty="0" err="1"/>
              <a:t>classname</a:t>
            </a:r>
            <a:r>
              <a:rPr lang="en-US" dirty="0"/>
              <a:t> </a:t>
            </a:r>
            <a:r>
              <a:rPr lang="en-US" dirty="0" err="1"/>
              <a:t>object_name</a:t>
            </a:r>
            <a:r>
              <a:rPr lang="en-US" dirty="0"/>
              <a:t> = new </a:t>
            </a:r>
            <a:r>
              <a:rPr lang="en-US" dirty="0" err="1"/>
              <a:t>classname</a:t>
            </a:r>
            <a:r>
              <a:rPr lang="en-US" dirty="0"/>
              <a:t>(); </a:t>
            </a:r>
          </a:p>
          <a:p>
            <a:pPr lvl="1">
              <a:buNone/>
            </a:pPr>
            <a:r>
              <a:rPr lang="en-US" dirty="0"/>
              <a:t>Test obj1=new Test(); </a:t>
            </a:r>
          </a:p>
          <a:p>
            <a:pPr lvl="1">
              <a:buNone/>
            </a:pPr>
            <a:r>
              <a:rPr lang="en-US" dirty="0"/>
              <a:t>Test obj2=new Test();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Accessing Member of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/>
              <a:t>The members are accessed using the .(dot) operator.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Syntax: </a:t>
            </a:r>
          </a:p>
          <a:p>
            <a:pPr algn="just">
              <a:buNone/>
            </a:pPr>
            <a:r>
              <a:rPr lang="en-US" dirty="0"/>
              <a:t>    </a:t>
            </a:r>
            <a:r>
              <a:rPr lang="en-US" dirty="0" err="1"/>
              <a:t>object_name.data_field</a:t>
            </a:r>
            <a:r>
              <a:rPr lang="en-US" dirty="0"/>
              <a:t>;        </a:t>
            </a:r>
            <a:r>
              <a:rPr lang="en-US" dirty="0" err="1"/>
              <a:t>object_name.method_name</a:t>
            </a:r>
            <a:r>
              <a:rPr lang="en-US" dirty="0"/>
              <a:t>(parameter list);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Example:</a:t>
            </a:r>
          </a:p>
          <a:p>
            <a:pPr lvl="1" algn="just">
              <a:buNone/>
            </a:pPr>
            <a:r>
              <a:rPr lang="en-US" dirty="0"/>
              <a:t> obj1.x=34;</a:t>
            </a:r>
          </a:p>
          <a:p>
            <a:pPr lvl="1" algn="just">
              <a:buNone/>
            </a:pPr>
            <a:r>
              <a:rPr lang="en-US" dirty="0"/>
              <a:t> obj2.x=56;</a:t>
            </a:r>
          </a:p>
          <a:p>
            <a:pPr lvl="1" algn="just">
              <a:buNone/>
            </a:pPr>
            <a:r>
              <a:rPr lang="en-US" dirty="0"/>
              <a:t> obj1.square(4)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Here obj1,obj2 are objects , x is a data field and square is the </a:t>
            </a:r>
            <a:r>
              <a:rPr lang="en-US" dirty="0" err="1"/>
              <a:t>method_name</a:t>
            </a:r>
            <a:r>
              <a:rPr lang="en-US" dirty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7"/>
          <p:cNvSpPr txBox="1">
            <a:spLocks noGrp="1"/>
          </p:cNvSpPr>
          <p:nvPr>
            <p:ph type="title"/>
          </p:nvPr>
        </p:nvSpPr>
        <p:spPr>
          <a:xfrm>
            <a:off x="914400" y="304800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Operators</a:t>
            </a:r>
            <a:endParaRPr/>
          </a:p>
        </p:txBody>
      </p:sp>
      <p:sp>
        <p:nvSpPr>
          <p:cNvPr id="445" name="Google Shape;445;p37"/>
          <p:cNvSpPr txBox="1">
            <a:spLocks noGrp="1"/>
          </p:cNvSpPr>
          <p:nvPr>
            <p:ph type="body" idx="1"/>
          </p:nvPr>
        </p:nvSpPr>
        <p:spPr>
          <a:xfrm>
            <a:off x="381000" y="1524001"/>
            <a:ext cx="83058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800"/>
              <a:buFont typeface="Wingdings" pitchFamily="2" charset="2"/>
              <a:buChar char="Ø"/>
            </a:pPr>
            <a:r>
              <a:rPr lang="en-US" sz="3000" dirty="0">
                <a:sym typeface="Calibri"/>
              </a:rPr>
              <a:t>Operators are special characters within the Java language to manipulate primitive data types.</a:t>
            </a:r>
            <a:endParaRPr lang="en-US" sz="3000" dirty="0"/>
          </a:p>
          <a:p>
            <a:pPr marR="0" lvl="0" algn="just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800"/>
              <a:buFont typeface="Wingdings" pitchFamily="2" charset="2"/>
              <a:buChar char="Ø"/>
            </a:pPr>
            <a:r>
              <a:rPr lang="en-US" sz="3000" dirty="0">
                <a:sym typeface="Calibri"/>
              </a:rPr>
              <a:t>Different Operators in JAVA</a:t>
            </a:r>
            <a:endParaRPr lang="en-US" sz="3000" dirty="0"/>
          </a:p>
          <a:p>
            <a:pPr marL="742950" lvl="2" indent="-342900" algn="just">
              <a:lnSpc>
                <a:spcPct val="90000"/>
              </a:lnSpc>
              <a:buClr>
                <a:schemeClr val="dk1"/>
              </a:buClr>
              <a:buSzPts val="2400"/>
              <a:buFont typeface="Wingdings" pitchFamily="2" charset="2"/>
              <a:buChar char="Ø"/>
            </a:pPr>
            <a:r>
              <a:rPr lang="en-US" sz="2600" dirty="0">
                <a:sym typeface="Calibri"/>
              </a:rPr>
              <a:t>Assignment Operators : =</a:t>
            </a:r>
            <a:endParaRPr lang="en-US" sz="2600" dirty="0"/>
          </a:p>
          <a:p>
            <a:pPr marL="742950" lvl="2" indent="-342900" algn="just">
              <a:lnSpc>
                <a:spcPct val="90000"/>
              </a:lnSpc>
              <a:buClr>
                <a:schemeClr val="dk1"/>
              </a:buClr>
              <a:buSzPts val="2400"/>
              <a:buFont typeface="Wingdings" pitchFamily="2" charset="2"/>
              <a:buChar char="Ø"/>
            </a:pPr>
            <a:r>
              <a:rPr lang="en-US" sz="2600" dirty="0">
                <a:sym typeface="Calibri"/>
              </a:rPr>
              <a:t>Arithmetic Operators :   -   +   *   /   %   ++   --</a:t>
            </a:r>
            <a:endParaRPr lang="en-US" sz="2600" dirty="0"/>
          </a:p>
          <a:p>
            <a:pPr marL="742950" lvl="2" indent="-342900" algn="just">
              <a:lnSpc>
                <a:spcPct val="90000"/>
              </a:lnSpc>
              <a:buClr>
                <a:schemeClr val="dk1"/>
              </a:buClr>
              <a:buSzPts val="2400"/>
              <a:buFont typeface="Wingdings" pitchFamily="2" charset="2"/>
              <a:buChar char="Ø"/>
            </a:pPr>
            <a:r>
              <a:rPr lang="en-US" sz="2600" dirty="0">
                <a:sym typeface="Calibri"/>
              </a:rPr>
              <a:t>Relational Operators : &gt;   &lt;   &gt;=   &lt;=   ==   !=</a:t>
            </a:r>
            <a:endParaRPr lang="en-US" sz="2600" dirty="0"/>
          </a:p>
          <a:p>
            <a:pPr marL="742950" lvl="2" indent="-342900" algn="just">
              <a:lnSpc>
                <a:spcPct val="90000"/>
              </a:lnSpc>
              <a:buClr>
                <a:schemeClr val="dk1"/>
              </a:buClr>
              <a:buSzPts val="2400"/>
              <a:buFont typeface="Wingdings" pitchFamily="2" charset="2"/>
              <a:buChar char="Ø"/>
            </a:pPr>
            <a:r>
              <a:rPr lang="en-US" sz="2600" dirty="0">
                <a:sym typeface="Calibri"/>
              </a:rPr>
              <a:t>Logical Operators : &amp;&amp; || !</a:t>
            </a:r>
            <a:endParaRPr lang="en-US" sz="2600" dirty="0"/>
          </a:p>
          <a:p>
            <a:pPr marL="742950" lvl="2" indent="-342900" algn="just">
              <a:lnSpc>
                <a:spcPct val="90000"/>
              </a:lnSpc>
              <a:buClr>
                <a:schemeClr val="dk1"/>
              </a:buClr>
              <a:buSzPts val="2400"/>
              <a:buFont typeface="Wingdings" pitchFamily="2" charset="2"/>
              <a:buChar char="Ø"/>
            </a:pPr>
            <a:r>
              <a:rPr lang="en-US" sz="2600" dirty="0">
                <a:sym typeface="Calibri"/>
              </a:rPr>
              <a:t>Conditional Operator :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 &amp; Data Types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dirty="0"/>
              <a:t> High level Agenda</a:t>
            </a:r>
          </a:p>
          <a:p>
            <a:pPr algn="just">
              <a:buFont typeface="Wingdings" pitchFamily="2" charset="2"/>
              <a:buChar char="ü"/>
            </a:pPr>
            <a:r>
              <a:rPr lang="en-IN" dirty="0"/>
              <a:t>What is Variable</a:t>
            </a:r>
          </a:p>
          <a:p>
            <a:pPr algn="just">
              <a:buFont typeface="Wingdings" pitchFamily="2" charset="2"/>
              <a:buChar char="ü"/>
            </a:pPr>
            <a:r>
              <a:rPr lang="en-IN" dirty="0"/>
              <a:t>Types of Variable</a:t>
            </a:r>
          </a:p>
          <a:p>
            <a:pPr lvl="1" algn="just">
              <a:buFont typeface="Wingdings" pitchFamily="2" charset="2"/>
              <a:buChar char="ü"/>
            </a:pPr>
            <a:r>
              <a:rPr lang="en-IN" dirty="0"/>
              <a:t>Local Variable</a:t>
            </a:r>
          </a:p>
          <a:p>
            <a:pPr lvl="1" algn="just">
              <a:buFont typeface="Wingdings" pitchFamily="2" charset="2"/>
              <a:buChar char="ü"/>
            </a:pPr>
            <a:r>
              <a:rPr lang="en-IN" dirty="0"/>
              <a:t>Instance Variable</a:t>
            </a:r>
          </a:p>
          <a:p>
            <a:pPr lvl="1" algn="just">
              <a:buFont typeface="Wingdings" pitchFamily="2" charset="2"/>
              <a:buChar char="ü"/>
            </a:pPr>
            <a:r>
              <a:rPr lang="en-IN" dirty="0"/>
              <a:t>Class/Static Variable</a:t>
            </a:r>
          </a:p>
          <a:p>
            <a:pPr algn="just">
              <a:buFont typeface="Wingdings" pitchFamily="2" charset="2"/>
              <a:buChar char="ü"/>
            </a:pPr>
            <a:r>
              <a:rPr lang="en-IN" dirty="0"/>
              <a:t>Data Types</a:t>
            </a:r>
          </a:p>
          <a:p>
            <a:pPr lvl="1" algn="just">
              <a:buFont typeface="Wingdings" pitchFamily="2" charset="2"/>
              <a:buChar char="ü"/>
            </a:pPr>
            <a:r>
              <a:rPr lang="en-IN" dirty="0"/>
              <a:t>Primitive</a:t>
            </a:r>
          </a:p>
          <a:p>
            <a:pPr lvl="1" algn="just">
              <a:buFont typeface="Wingdings" pitchFamily="2" charset="2"/>
              <a:buChar char="ü"/>
            </a:pPr>
            <a:r>
              <a:rPr lang="en-IN" dirty="0"/>
              <a:t>Non-Primitive</a:t>
            </a:r>
          </a:p>
          <a:p>
            <a:pPr algn="just">
              <a:buFont typeface="Wingdings" pitchFamily="2" charset="2"/>
              <a:buChar char="ü"/>
            </a:pPr>
            <a:r>
              <a:rPr lang="en-IN" dirty="0"/>
              <a:t>Examples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What is variable?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715000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/>
              <a:t>Variable is name of memory location to store values.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/>
              <a:t>We use variable to store data &amp; use the data once it is required.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/>
              <a:t>Local Variable:</a:t>
            </a:r>
            <a:endParaRPr lang="en-US" sz="2800" dirty="0"/>
          </a:p>
          <a:p>
            <a:pPr lvl="1" algn="just">
              <a:buFont typeface="Wingdings" pitchFamily="2" charset="2"/>
              <a:buChar char="ü"/>
            </a:pPr>
            <a:r>
              <a:rPr lang="en-IN" dirty="0"/>
              <a:t>A variable that declare inside the method/block is called local variable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/>
              <a:t>Instance Variable:</a:t>
            </a:r>
          </a:p>
          <a:p>
            <a:pPr marL="742950" lvl="2" indent="-342900" algn="just">
              <a:buFont typeface="Wingdings" pitchFamily="2" charset="2"/>
              <a:buChar char="ü"/>
            </a:pPr>
            <a:r>
              <a:rPr lang="en-IN" dirty="0"/>
              <a:t>A variable that declares inside the class but outside the methods , constructors or any block is called an Instance variable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/>
              <a:t>Class/Static Variable:</a:t>
            </a:r>
          </a:p>
          <a:p>
            <a:pPr lvl="1" algn="just">
              <a:buFont typeface="Wingdings" pitchFamily="2" charset="2"/>
              <a:buChar char="ü"/>
            </a:pPr>
            <a:r>
              <a:rPr lang="en-IN" sz="2400" dirty="0"/>
              <a:t>A variable declare inside the class with static modifier , these variables have only one copy that is share by all the different objects in a class.</a:t>
            </a:r>
          </a:p>
          <a:p>
            <a:pPr lvl="1" algn="just">
              <a:buFont typeface="Wingdings" pitchFamily="2" charset="2"/>
              <a:buChar char="ü"/>
            </a:pPr>
            <a:endParaRPr lang="en-IN" sz="2400" dirty="0"/>
          </a:p>
          <a:p>
            <a:pPr lvl="1" algn="just">
              <a:buFont typeface="Wingdings" pitchFamily="2" charset="2"/>
              <a:buChar char="ü"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t"/>
          <a:lstStyle/>
          <a:p>
            <a:r>
              <a:rPr lang="en-IN" dirty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2362201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/>
              <a:t>Data types specify the different sizes and values that can be stored in the variable.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/>
              <a:t>Two types of data types.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dirty="0"/>
              <a:t>Primitive data types 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dirty="0"/>
              <a:t>Non-primitive data types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0"/>
            <a:ext cx="7924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7924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ular Callout 6"/>
          <p:cNvSpPr/>
          <p:nvPr/>
        </p:nvSpPr>
        <p:spPr>
          <a:xfrm>
            <a:off x="1676400" y="228600"/>
            <a:ext cx="1295400" cy="914400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 byte=8 bits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Boolean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Character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Integer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Floating-point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Local Variable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Instance  Variable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Static Variable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/>
              <a:t>High-Level Languages :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/>
              <a:t>High-level languages represent a giant leap towards easier programming. 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/>
              <a:t>The syntax of HL languages is similar to English.</a:t>
            </a:r>
          </a:p>
          <a:p>
            <a:pPr lvl="1">
              <a:buNone/>
            </a:pPr>
            <a:r>
              <a:rPr lang="en-US" sz="2400" dirty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sz="2800" dirty="0"/>
              <a:t>HL languages are divided into two groups 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/>
              <a:t>Procedural languages 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/>
              <a:t>Object-Oriented languages (OOP)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IN" dirty="0"/>
              <a:t>Type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/>
              <a:t>Type casting is nothing but assigning a value of one primitive data type to another(we should know compatibility of data type).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600" dirty="0"/>
              <a:t>Two types</a:t>
            </a:r>
          </a:p>
          <a:p>
            <a:pPr lvl="1" algn="just">
              <a:buNone/>
            </a:pPr>
            <a:r>
              <a:rPr lang="en-US" sz="2600" dirty="0"/>
              <a:t>1.Widening Casting (automatically) – This involves the conversion of a smaller data type to the larger type size.</a:t>
            </a:r>
          </a:p>
          <a:p>
            <a:pPr lvl="1" algn="just">
              <a:buNone/>
            </a:pPr>
            <a:r>
              <a:rPr lang="en-US" sz="2600" dirty="0"/>
              <a:t>	byte -&gt; short -&gt; char -&gt; </a:t>
            </a:r>
            <a:r>
              <a:rPr lang="en-US" sz="2600" dirty="0" err="1"/>
              <a:t>int</a:t>
            </a:r>
            <a:r>
              <a:rPr lang="en-US" sz="2600" dirty="0"/>
              <a:t> -&gt; long -&gt; float -&gt; double</a:t>
            </a:r>
          </a:p>
          <a:p>
            <a:pPr lvl="1" algn="just">
              <a:buFont typeface="Wingdings" pitchFamily="2" charset="2"/>
              <a:buChar char="Ø"/>
            </a:pPr>
            <a:endParaRPr lang="en-US" sz="2600" dirty="0"/>
          </a:p>
          <a:p>
            <a:pPr lvl="1" algn="just">
              <a:buNone/>
            </a:pPr>
            <a:r>
              <a:rPr lang="en-US" sz="2600" dirty="0"/>
              <a:t>2.Narrowing Casting (manually) – This involves converting a larger data type to a smaller size type.</a:t>
            </a:r>
          </a:p>
          <a:p>
            <a:pPr lvl="1" algn="just">
              <a:buNone/>
            </a:pPr>
            <a:r>
              <a:rPr lang="en-US" sz="2600" dirty="0"/>
              <a:t>	double -&gt; float -&gt; long -&gt; </a:t>
            </a:r>
            <a:r>
              <a:rPr lang="en-US" sz="2600" dirty="0" err="1"/>
              <a:t>int</a:t>
            </a:r>
            <a:r>
              <a:rPr lang="en-US" sz="2600" dirty="0"/>
              <a:t> -&gt; char -&gt; short -&gt; byte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/>
              <a:t>Implicit 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400" b="1" dirty="0"/>
              <a:t>Widening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300" dirty="0"/>
              <a:t>This type of casting takes place when two data types are automatically converted. It is also known as Implicit Conversion. 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300" dirty="0"/>
              <a:t>This happens when the two data types are compatible and also when we assign the value of a smaller data type to a larger data type.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300" dirty="0"/>
              <a:t>The numeric data types are compatible with each other but no automatic conversion is supported from numeric type to char or boolean.</a:t>
            </a:r>
          </a:p>
          <a:p>
            <a:pPr lvl="1" algn="just">
              <a:buNone/>
            </a:pPr>
            <a:r>
              <a:rPr lang="en-IN" sz="2300" dirty="0" err="1"/>
              <a:t>Eg</a:t>
            </a:r>
            <a:r>
              <a:rPr lang="en-IN" sz="2300" dirty="0"/>
              <a:t>.  </a:t>
            </a:r>
            <a:r>
              <a:rPr lang="en-IN" sz="2300" dirty="0" err="1"/>
              <a:t>Int</a:t>
            </a:r>
            <a:r>
              <a:rPr lang="en-IN" sz="2300" dirty="0"/>
              <a:t> num=18</a:t>
            </a:r>
          </a:p>
          <a:p>
            <a:pPr lvl="1" algn="just">
              <a:buNone/>
            </a:pPr>
            <a:r>
              <a:rPr lang="en-IN" sz="2300" dirty="0"/>
              <a:t>		float f=num</a:t>
            </a:r>
          </a:p>
          <a:p>
            <a:pPr lvl="1" algn="just">
              <a:buNone/>
            </a:pPr>
            <a:r>
              <a:rPr lang="en-IN" sz="2300" dirty="0"/>
              <a:t>		</a:t>
            </a:r>
            <a:r>
              <a:rPr lang="en-IN" sz="2300" dirty="0" err="1"/>
              <a:t>System.out.println</a:t>
            </a:r>
            <a:r>
              <a:rPr lang="en-IN" sz="2300" dirty="0"/>
              <a:t>(num)</a:t>
            </a:r>
            <a:r>
              <a:rPr lang="en-IN" sz="2300" dirty="0">
                <a:sym typeface="Wingdings" pitchFamily="2" charset="2"/>
              </a:rPr>
              <a:t>18</a:t>
            </a:r>
            <a:endParaRPr lang="en-IN" sz="2300" dirty="0"/>
          </a:p>
          <a:p>
            <a:pPr lvl="1" algn="just">
              <a:buNone/>
            </a:pPr>
            <a:r>
              <a:rPr lang="en-IN" sz="2300" dirty="0"/>
              <a:t>		</a:t>
            </a:r>
            <a:r>
              <a:rPr lang="en-IN" sz="2300" dirty="0" err="1"/>
              <a:t>System.out.println</a:t>
            </a:r>
            <a:r>
              <a:rPr lang="en-IN" sz="2300" dirty="0"/>
              <a:t>(f)</a:t>
            </a:r>
            <a:r>
              <a:rPr lang="en-IN" sz="2300" dirty="0">
                <a:sym typeface="Wingdings" pitchFamily="2" charset="2"/>
              </a:rPr>
              <a:t>18.0</a:t>
            </a:r>
            <a:endParaRPr lang="en-IN" sz="2300" dirty="0"/>
          </a:p>
          <a:p>
            <a:pPr lvl="1" algn="just">
              <a:buNone/>
            </a:pPr>
            <a:endParaRPr lang="en-IN" sz="2300" dirty="0"/>
          </a:p>
          <a:p>
            <a:pPr lvl="1" algn="just">
              <a:buNone/>
            </a:pPr>
            <a:r>
              <a:rPr lang="en-IN" sz="2300" dirty="0"/>
              <a:t>		   </a:t>
            </a:r>
            <a:endParaRPr lang="en-US" sz="23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Explicit 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800" b="1" dirty="0"/>
              <a:t>Narrowing</a:t>
            </a:r>
            <a:endParaRPr lang="en-US" sz="2800" b="1" dirty="0"/>
          </a:p>
          <a:p>
            <a:pPr lvl="1" algn="just">
              <a:buFont typeface="Wingdings" pitchFamily="2" charset="2"/>
              <a:buChar char="ü"/>
            </a:pPr>
            <a:r>
              <a:rPr lang="en-US" sz="2400" dirty="0"/>
              <a:t>In this case, if you want to assign a value of larger data type to a smaller data type, you can perform Explicit type casting or narrowing. 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400" dirty="0"/>
              <a:t>This is useful for incompatible data types where automatic conversion cannot be done.</a:t>
            </a:r>
          </a:p>
          <a:p>
            <a:pPr lvl="1" algn="just">
              <a:buFont typeface="Wingdings" pitchFamily="2" charset="2"/>
              <a:buChar char="ü"/>
            </a:pPr>
            <a:r>
              <a:rPr lang="en-IN" sz="2400" dirty="0" err="1"/>
              <a:t>Eg</a:t>
            </a:r>
            <a:r>
              <a:rPr lang="en-IN" sz="2400" dirty="0"/>
              <a:t>.</a:t>
            </a:r>
          </a:p>
          <a:p>
            <a:pPr lvl="3" algn="just">
              <a:buNone/>
            </a:pPr>
            <a:endParaRPr lang="en-IN" dirty="0"/>
          </a:p>
          <a:p>
            <a:pPr lvl="3" algn="just">
              <a:buNone/>
            </a:pPr>
            <a:r>
              <a:rPr lang="en-IN" dirty="0"/>
              <a:t>Double d=28.56</a:t>
            </a:r>
          </a:p>
          <a:p>
            <a:pPr lvl="3" algn="just">
              <a:buNone/>
            </a:pPr>
            <a:r>
              <a:rPr lang="en-IN" dirty="0"/>
              <a:t>//assigning double value to integer will loss precision</a:t>
            </a:r>
          </a:p>
          <a:p>
            <a:pPr lvl="3" algn="just">
              <a:buNone/>
            </a:pPr>
            <a:r>
              <a:rPr lang="en-IN" dirty="0" err="1"/>
              <a:t>Int</a:t>
            </a:r>
            <a:r>
              <a:rPr lang="en-IN" dirty="0"/>
              <a:t> num=(</a:t>
            </a:r>
            <a:r>
              <a:rPr lang="en-IN" dirty="0" err="1"/>
              <a:t>int</a:t>
            </a:r>
            <a:r>
              <a:rPr lang="en-IN" dirty="0"/>
              <a:t>)d</a:t>
            </a:r>
          </a:p>
          <a:p>
            <a:pPr lvl="3" algn="just">
              <a:buNone/>
            </a:pPr>
            <a:r>
              <a:rPr lang="en-IN" dirty="0" err="1"/>
              <a:t>System.out.println</a:t>
            </a:r>
            <a:r>
              <a:rPr lang="en-IN" dirty="0"/>
              <a:t>(num)</a:t>
            </a:r>
            <a:r>
              <a:rPr lang="en-IN" dirty="0">
                <a:sym typeface="Wingdings" pitchFamily="2" charset="2"/>
              </a:rPr>
              <a:t>28</a:t>
            </a:r>
            <a:endParaRPr lang="en-IN" dirty="0"/>
          </a:p>
          <a:p>
            <a:pPr lvl="3" algn="just">
              <a:buFont typeface="Wingdings" pitchFamily="2" charset="2"/>
              <a:buChar char="ü"/>
            </a:pPr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IN" dirty="0"/>
              <a:t>Wrapper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1600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Wrapper classes provide a way to use primitive data types (</a:t>
            </a:r>
            <a:r>
              <a:rPr lang="en-US" dirty="0" err="1"/>
              <a:t>int</a:t>
            </a:r>
            <a:r>
              <a:rPr lang="en-US" dirty="0"/>
              <a:t>, </a:t>
            </a:r>
            <a:r>
              <a:rPr lang="en-US" dirty="0" err="1"/>
              <a:t>boolean</a:t>
            </a:r>
            <a:r>
              <a:rPr lang="en-US" dirty="0"/>
              <a:t>, etc..) as objects.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90800"/>
            <a:ext cx="84582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 anchor="t"/>
          <a:lstStyle/>
          <a:p>
            <a:r>
              <a:rPr lang="en-IN" dirty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817" y="1022350"/>
            <a:ext cx="8305800" cy="53340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800" dirty="0"/>
              <a:t>In java constructor is a block of codes similar to the method 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800" dirty="0"/>
              <a:t>It is called when instance of a class is created.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800" dirty="0"/>
              <a:t>Constructor is used to initialize Object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800" dirty="0"/>
              <a:t>Every time object is created </a:t>
            </a:r>
            <a:r>
              <a:rPr lang="en-IN" sz="2800"/>
              <a:t>using new </a:t>
            </a:r>
            <a:r>
              <a:rPr lang="en-IN" sz="2800" dirty="0"/>
              <a:t>keyword, at least one constructor is called. 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800" dirty="0"/>
              <a:t>It calls default constructor if there is no constructor is available.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800" dirty="0"/>
              <a:t>Types	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IN" dirty="0"/>
              <a:t>Default constructor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IN" dirty="0"/>
              <a:t>Parameterized constructor</a:t>
            </a:r>
          </a:p>
          <a:p>
            <a:pPr marL="971550" lvl="1" indent="-514350" algn="just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 For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IN" dirty="0"/>
              <a:t>Constructor name must be same as its class name.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/>
              <a:t>Constructor must have no explicit return type.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/>
              <a:t>A java constructor can not be abstract ,static, final &amp; synchronized.</a:t>
            </a:r>
          </a:p>
          <a:p>
            <a:pPr marL="514350" indent="-514350" algn="just">
              <a:buNone/>
            </a:pPr>
            <a:endParaRPr lang="en-IN" dirty="0"/>
          </a:p>
          <a:p>
            <a:pPr marL="514350" indent="-514350" algn="just">
              <a:buNone/>
            </a:pPr>
            <a:r>
              <a:rPr lang="en-IN" dirty="0"/>
              <a:t>Demo on static variable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019F-F8CC-1546-104E-719BD36DF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1143000"/>
          </a:xfrm>
        </p:spPr>
        <p:txBody>
          <a:bodyPr/>
          <a:lstStyle/>
          <a:p>
            <a:r>
              <a:rPr lang="en-IN" dirty="0"/>
              <a:t>This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EC438-3963-7236-474E-427FC8240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fontScale="70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800" dirty="0"/>
              <a:t>this can be used to refer current class instance variable.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800" dirty="0"/>
              <a:t>this can be used to invoke current class method (implicitly)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800" dirty="0"/>
              <a:t>this() can be used to invoke current class constructor.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800" dirty="0"/>
              <a:t>this can be passed as an argument in the method call.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800" dirty="0"/>
              <a:t>this can be passed as argument in the constructor call.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800" dirty="0"/>
              <a:t>this can be used to return the current class instance from the method.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DD068-BB5D-B931-47BB-15FEDFBDB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  <p:extLst>
      <p:ext uri="{BB962C8B-B14F-4D97-AF65-F5344CB8AC3E}">
        <p14:creationId xmlns:p14="http://schemas.microsoft.com/office/powerpoint/2010/main" val="27781246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IN" dirty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3300" dirty="0"/>
              <a:t>Method is just a block of java statement that performs a particular task.</a:t>
            </a:r>
          </a:p>
          <a:p>
            <a:pPr algn="just">
              <a:buFont typeface="Wingdings" pitchFamily="2" charset="2"/>
              <a:buChar char="Ø"/>
            </a:pPr>
            <a:endParaRPr lang="en-IN" sz="3300" dirty="0"/>
          </a:p>
          <a:p>
            <a:pPr lvl="1">
              <a:buFont typeface="Wingdings" pitchFamily="2" charset="2"/>
              <a:buChar char="ü"/>
            </a:pPr>
            <a:r>
              <a:rPr lang="en-IN" dirty="0"/>
              <a:t>Syntax:</a:t>
            </a:r>
          </a:p>
          <a:p>
            <a:pPr lvl="1">
              <a:buNone/>
            </a:pPr>
            <a:r>
              <a:rPr lang="en-IN" dirty="0"/>
              <a:t>Type </a:t>
            </a:r>
            <a:r>
              <a:rPr lang="en-IN" dirty="0" err="1"/>
              <a:t>Methodname</a:t>
            </a:r>
            <a:r>
              <a:rPr lang="en-IN" dirty="0"/>
              <a:t>()</a:t>
            </a:r>
          </a:p>
          <a:p>
            <a:pPr lvl="1">
              <a:buNone/>
            </a:pPr>
            <a:r>
              <a:rPr lang="en-IN" dirty="0"/>
              <a:t>{</a:t>
            </a:r>
          </a:p>
          <a:p>
            <a:pPr lvl="1">
              <a:buNone/>
            </a:pPr>
            <a:r>
              <a:rPr lang="en-IN" dirty="0"/>
              <a:t>//Body of Method</a:t>
            </a:r>
          </a:p>
          <a:p>
            <a:pPr lvl="1"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/>
              <a:t>Examples:</a:t>
            </a:r>
          </a:p>
          <a:p>
            <a:pPr>
              <a:buNone/>
            </a:pPr>
            <a:r>
              <a:rPr lang="en-IN" dirty="0" err="1"/>
              <a:t>Calculate_EMI</a:t>
            </a:r>
            <a:r>
              <a:rPr lang="en-IN" dirty="0"/>
              <a:t>();</a:t>
            </a:r>
          </a:p>
          <a:p>
            <a:pPr>
              <a:buNone/>
            </a:pPr>
            <a:r>
              <a:rPr lang="en-IN" dirty="0" err="1"/>
              <a:t>Calculate_Result</a:t>
            </a:r>
            <a:r>
              <a:rPr lang="en-IN" dirty="0"/>
              <a:t>();</a:t>
            </a:r>
          </a:p>
          <a:p>
            <a:pPr>
              <a:buNone/>
            </a:pPr>
            <a:r>
              <a:rPr lang="en-IN" dirty="0" err="1"/>
              <a:t>Start_browser</a:t>
            </a:r>
            <a:r>
              <a:rPr lang="en-IN" dirty="0"/>
              <a:t>();</a:t>
            </a:r>
          </a:p>
          <a:p>
            <a:pPr>
              <a:buNone/>
            </a:pPr>
            <a:r>
              <a:rPr lang="en-IN" dirty="0" err="1"/>
              <a:t>Close_browser</a:t>
            </a:r>
            <a:r>
              <a:rPr lang="en-IN" dirty="0"/>
              <a:t>();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IN" dirty="0"/>
              <a:t>Methods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IN"/>
              <a:t>Instance(Non-static)method </a:t>
            </a:r>
            <a:r>
              <a:rPr lang="en-IN" dirty="0"/>
              <a:t>can be called through object using (.) dot operator.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/>
              <a:t>Static method can be called using class name directly using (.) dot operator.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/>
              <a:t>Demo.</a:t>
            </a:r>
          </a:p>
          <a:p>
            <a:pPr lvl="1" algn="just">
              <a:buFont typeface="Wingdings" pitchFamily="2" charset="2"/>
              <a:buChar char="ü"/>
            </a:pPr>
            <a:r>
              <a:rPr lang="en-IN" dirty="0"/>
              <a:t>Non-static</a:t>
            </a:r>
          </a:p>
          <a:p>
            <a:pPr lvl="1" algn="just">
              <a:buFont typeface="Wingdings" pitchFamily="2" charset="2"/>
              <a:buChar char="ü"/>
            </a:pPr>
            <a:r>
              <a:rPr lang="en-IN" dirty="0"/>
              <a:t>static</a:t>
            </a:r>
          </a:p>
          <a:p>
            <a:pPr algn="just"/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3960B-68FE-4416-BA8E-311270D1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Fields,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3BE31-5211-7A5A-66B3-122DCC127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algn="just"/>
            <a:r>
              <a:rPr lang="en-IN" dirty="0"/>
              <a:t>When variable declared with static keyword is called static field or class variable.</a:t>
            </a:r>
          </a:p>
          <a:p>
            <a:pPr algn="just"/>
            <a:r>
              <a:rPr lang="en-IN" dirty="0"/>
              <a:t>Every object shares a class variable.</a:t>
            </a:r>
          </a:p>
          <a:p>
            <a:pPr algn="just"/>
            <a:r>
              <a:rPr lang="en-IN" dirty="0"/>
              <a:t>A Method declared with static keyword is called static method. </a:t>
            </a:r>
          </a:p>
          <a:p>
            <a:pPr algn="just"/>
            <a:r>
              <a:rPr lang="en-IN" dirty="0"/>
              <a:t>Static method can be invoked using the class name.</a:t>
            </a:r>
          </a:p>
          <a:p>
            <a:pPr algn="just"/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8AC7D0-B795-EBD8-206C-14301CB9C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  <p:extLst>
      <p:ext uri="{BB962C8B-B14F-4D97-AF65-F5344CB8AC3E}">
        <p14:creationId xmlns:p14="http://schemas.microsoft.com/office/powerpoint/2010/main" val="1265518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95400"/>
          </a:xfrm>
        </p:spPr>
        <p:txBody>
          <a:bodyPr/>
          <a:lstStyle/>
          <a:p>
            <a:r>
              <a:rPr lang="en-IN"/>
              <a:t>Procedural vs. </a:t>
            </a:r>
            <a:r>
              <a:rPr lang="en-IN" dirty="0"/>
              <a:t>Object-Oriented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3300" dirty="0"/>
              <a:t>Procedural Languages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Procedural languages are characterized by sequential sets of linear commands. 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Follows top down approach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The focus of such languages is on structure.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  Examples include C, COBOL, Fortran, LISP, Perl, HTML, VBScript. </a:t>
            </a:r>
          </a:p>
          <a:p>
            <a:pPr lvl="1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sz="3300" dirty="0"/>
              <a:t>Object-Oriented Languages 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The focus of OOP languages is not on structure, but on modeling data. 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Follows bottom up approach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Programmers code using “blueprints” of data models called classes.  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 Examples of OOP languages include C++, Visual Basic.NET and Java.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FFE8E-5AE1-6DD7-8ABE-A09BB98E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16D25-9C4E-EB3F-536A-9AD599D02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just"/>
            <a:r>
              <a:rPr lang="en-IN" dirty="0"/>
              <a:t>A class can have static block which belongs to the class.</a:t>
            </a:r>
          </a:p>
          <a:p>
            <a:pPr algn="just"/>
            <a:r>
              <a:rPr lang="en-IN" dirty="0"/>
              <a:t>This block will be executed even before main is invoked.</a:t>
            </a:r>
          </a:p>
          <a:p>
            <a:pPr algn="just"/>
            <a:r>
              <a:rPr lang="en-IN" dirty="0"/>
              <a:t>This block is executed only when the class is loaded </a:t>
            </a:r>
          </a:p>
          <a:p>
            <a:pPr algn="just"/>
            <a:r>
              <a:rPr lang="en-IN" dirty="0"/>
              <a:t>Its main purpose is to initialize static variable.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DAF05-9922-8E33-7149-BBE518E7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  <p:extLst>
      <p:ext uri="{BB962C8B-B14F-4D97-AF65-F5344CB8AC3E}">
        <p14:creationId xmlns:p14="http://schemas.microsoft.com/office/powerpoint/2010/main" val="12916947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Passing parameter &amp; return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IN" dirty="0"/>
              <a:t>What is parameter?</a:t>
            </a:r>
          </a:p>
          <a:p>
            <a:pPr lvl="1" algn="just">
              <a:buFont typeface="Wingdings" pitchFamily="2" charset="2"/>
              <a:buChar char="ü"/>
            </a:pPr>
            <a:r>
              <a:rPr lang="en-IN" dirty="0"/>
              <a:t>To make our program dynamic we can pass parameter while calling methods.</a:t>
            </a:r>
          </a:p>
          <a:p>
            <a:pPr lvl="1" algn="just">
              <a:buFont typeface="Wingdings" pitchFamily="2" charset="2"/>
              <a:buChar char="ü"/>
            </a:pPr>
            <a:r>
              <a:rPr lang="en-IN" dirty="0"/>
              <a:t>Parameter can be passed compile time and run time as well.</a:t>
            </a:r>
          </a:p>
          <a:p>
            <a:pPr lvl="1" algn="just">
              <a:buNone/>
            </a:pPr>
            <a:r>
              <a:rPr lang="en-IN" dirty="0"/>
              <a:t>Demo</a:t>
            </a:r>
          </a:p>
          <a:p>
            <a:pPr lvl="1" algn="just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IN" dirty="0"/>
              <a:t>Scanner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dirty="0"/>
              <a:t>Scanner class in java is found in the </a:t>
            </a:r>
            <a:r>
              <a:rPr lang="en-IN" dirty="0" err="1"/>
              <a:t>java.util</a:t>
            </a:r>
            <a:r>
              <a:rPr lang="en-IN" dirty="0"/>
              <a:t> package.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/>
              <a:t>A Scanner breaks its input into tokens using a delimiter pattern, which by default matches whitespace.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/>
              <a:t> The resulting tokens may then be converted into values of different types using the various next methods.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/>
              <a:t>Example: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>
                <a:sym typeface="Wingdings" pitchFamily="2" charset="2"/>
              </a:rPr>
              <a:t> </a:t>
            </a:r>
            <a:r>
              <a:rPr lang="en-IN" dirty="0" err="1">
                <a:sym typeface="Wingdings" pitchFamily="2" charset="2"/>
              </a:rPr>
              <a:t>nextInt</a:t>
            </a:r>
            <a:r>
              <a:rPr lang="en-IN" dirty="0">
                <a:sym typeface="Wingdings" pitchFamily="2" charset="2"/>
              </a:rPr>
              <a:t>()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IN" dirty="0">
                <a:sym typeface="Wingdings" pitchFamily="2" charset="2"/>
              </a:rPr>
              <a:t>String </a:t>
            </a:r>
            <a:r>
              <a:rPr lang="en-IN" dirty="0" err="1">
                <a:sym typeface="Wingdings" pitchFamily="2" charset="2"/>
              </a:rPr>
              <a:t>nextLine</a:t>
            </a:r>
            <a:r>
              <a:rPr lang="en-IN" dirty="0">
                <a:sym typeface="Wingdings" pitchFamily="2" charset="2"/>
              </a:rPr>
              <a:t>()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IN" dirty="0" err="1">
                <a:sym typeface="Wingdings" pitchFamily="2" charset="2"/>
              </a:rPr>
              <a:t>BytenextByte</a:t>
            </a:r>
            <a:r>
              <a:rPr lang="en-IN" dirty="0">
                <a:sym typeface="Wingdings" pitchFamily="2" charset="2"/>
              </a:rPr>
              <a:t>()   &amp; so on</a:t>
            </a:r>
            <a:endParaRPr lang="en-IN" dirty="0"/>
          </a:p>
          <a:p>
            <a:pPr algn="just">
              <a:buFont typeface="Wingdings" pitchFamily="2" charset="2"/>
              <a:buChar char="Ø"/>
            </a:pPr>
            <a:r>
              <a:rPr lang="en-IN" dirty="0"/>
              <a:t>To get instance of java scanner which reads input from the user ,we need to pass the input stream (</a:t>
            </a:r>
            <a:r>
              <a:rPr lang="en-IN" dirty="0" err="1"/>
              <a:t>System.in</a:t>
            </a:r>
            <a:r>
              <a:rPr lang="en-IN" dirty="0"/>
              <a:t>) in the constructor of scanner class.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/>
              <a:t>Example: Scanner sc=new Scanner(</a:t>
            </a:r>
            <a:r>
              <a:rPr lang="en-IN" dirty="0" err="1"/>
              <a:t>System.in</a:t>
            </a:r>
            <a:r>
              <a:rPr lang="en-IN" dirty="0"/>
              <a:t>);</a:t>
            </a:r>
          </a:p>
          <a:p>
            <a:pPr marL="971550" lvl="1" indent="-514350" algn="just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IN" dirty="0"/>
              <a:t>Create simple program to accept Name of user and display the same.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/>
              <a:t>Create simple program to accept  two numbers  from user and display the addition of the same.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IN" dirty="0"/>
              <a:t>Control Flow Statements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sz="20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438400" y="1600200"/>
            <a:ext cx="4343400" cy="762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Java Control Flow statements</a:t>
            </a:r>
            <a:endParaRPr lang="en-US" sz="2000" b="1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4114800" y="2590800"/>
            <a:ext cx="457994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>
            <a:off x="1905000" y="2514600"/>
            <a:ext cx="1066800" cy="762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6200000" flipH="1">
            <a:off x="6019800" y="2438400"/>
            <a:ext cx="1066800" cy="914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914400" y="3429000"/>
            <a:ext cx="2286000" cy="762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Conditional Statements</a:t>
            </a:r>
            <a:endParaRPr lang="en-US" sz="20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6019800" y="3429000"/>
            <a:ext cx="2286000" cy="762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Loop Statements</a:t>
            </a:r>
            <a:endParaRPr lang="en-US" sz="20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3429000" y="2819400"/>
            <a:ext cx="1752600" cy="533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Jumping statements</a:t>
            </a:r>
            <a:endParaRPr lang="en-US" sz="2000" b="1" dirty="0"/>
          </a:p>
        </p:txBody>
      </p:sp>
      <p:sp>
        <p:nvSpPr>
          <p:cNvPr id="48" name="Oval 47"/>
          <p:cNvSpPr/>
          <p:nvPr/>
        </p:nvSpPr>
        <p:spPr>
          <a:xfrm>
            <a:off x="3352800" y="4114800"/>
            <a:ext cx="1981200" cy="914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break</a:t>
            </a:r>
          </a:p>
          <a:p>
            <a:pPr algn="ctr"/>
            <a:r>
              <a:rPr lang="en-IN" sz="2000" b="1" dirty="0"/>
              <a:t>return continue</a:t>
            </a:r>
            <a:endParaRPr lang="en-US" sz="2000" b="1" dirty="0"/>
          </a:p>
        </p:txBody>
      </p:sp>
      <p:cxnSp>
        <p:nvCxnSpPr>
          <p:cNvPr id="50" name="Straight Arrow Connector 49"/>
          <p:cNvCxnSpPr>
            <a:stCxn id="23" idx="2"/>
          </p:cNvCxnSpPr>
          <p:nvPr/>
        </p:nvCxnSpPr>
        <p:spPr>
          <a:xfrm rot="5400000">
            <a:off x="1638300" y="46101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57200" y="5029200"/>
            <a:ext cx="3200400" cy="990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If Else</a:t>
            </a:r>
          </a:p>
          <a:p>
            <a:pPr algn="ctr"/>
            <a:r>
              <a:rPr lang="en-IN" sz="2000" b="1" dirty="0"/>
              <a:t>Switch Case</a:t>
            </a:r>
            <a:endParaRPr lang="en-US" sz="2000" b="1" dirty="0"/>
          </a:p>
        </p:txBody>
      </p:sp>
      <p:cxnSp>
        <p:nvCxnSpPr>
          <p:cNvPr id="57" name="Straight Arrow Connector 56"/>
          <p:cNvCxnSpPr>
            <a:endCxn id="58" idx="0"/>
          </p:cNvCxnSpPr>
          <p:nvPr/>
        </p:nvCxnSpPr>
        <p:spPr>
          <a:xfrm rot="5400000">
            <a:off x="6707188" y="4571206"/>
            <a:ext cx="761206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487194" y="4952206"/>
            <a:ext cx="3200400" cy="914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For </a:t>
            </a:r>
          </a:p>
          <a:p>
            <a:pPr algn="ctr"/>
            <a:r>
              <a:rPr lang="en-IN" sz="2000" b="1" dirty="0"/>
              <a:t>While</a:t>
            </a:r>
          </a:p>
          <a:p>
            <a:pPr algn="ctr"/>
            <a:r>
              <a:rPr lang="en-IN" sz="2000" b="1" dirty="0"/>
              <a:t>Do- while</a:t>
            </a:r>
            <a:endParaRPr lang="en-US" sz="2000" b="1" dirty="0"/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3981450" y="3714750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The if-then statement is the most basic of all the control flow statements.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It tells your program to execute a certain section of code only if a particular test evaluates to true.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Syntax:</a:t>
            </a:r>
          </a:p>
          <a:p>
            <a:pPr>
              <a:buNone/>
            </a:pPr>
            <a:r>
              <a:rPr lang="en-US" dirty="0"/>
              <a:t> if(condition)</a:t>
            </a:r>
          </a:p>
          <a:p>
            <a:pPr>
              <a:buNone/>
            </a:pPr>
            <a:r>
              <a:rPr lang="en-US" dirty="0"/>
              <a:t> { </a:t>
            </a:r>
          </a:p>
          <a:p>
            <a:pPr>
              <a:buNone/>
            </a:pPr>
            <a:r>
              <a:rPr lang="en-US" dirty="0"/>
              <a:t>block of code;</a:t>
            </a:r>
          </a:p>
          <a:p>
            <a:pPr>
              <a:buNone/>
            </a:pPr>
            <a:r>
              <a:rPr lang="en-US" dirty="0"/>
              <a:t> 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 –else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The if-then-else statement provides a secondary path of execution where true and false both condition get evaluated.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Syntax :</a:t>
            </a:r>
          </a:p>
          <a:p>
            <a:pPr>
              <a:buNone/>
            </a:pPr>
            <a:r>
              <a:rPr lang="en-US" dirty="0"/>
              <a:t>if(condition) </a:t>
            </a:r>
          </a:p>
          <a:p>
            <a:pPr>
              <a:buNone/>
            </a:pPr>
            <a:r>
              <a:rPr lang="en-US" dirty="0"/>
              <a:t>{ </a:t>
            </a:r>
            <a:br>
              <a:rPr lang="en-US" dirty="0"/>
            </a:br>
            <a:r>
              <a:rPr lang="en-US" dirty="0"/>
              <a:t>block of statements;</a:t>
            </a:r>
          </a:p>
          <a:p>
            <a:pPr>
              <a:buNone/>
            </a:pPr>
            <a:r>
              <a:rPr lang="en-US" dirty="0"/>
              <a:t> } </a:t>
            </a:r>
          </a:p>
          <a:p>
            <a:pPr>
              <a:buNone/>
            </a:pPr>
            <a:r>
              <a:rPr lang="en-US" dirty="0"/>
              <a:t>Else</a:t>
            </a:r>
          </a:p>
          <a:p>
            <a:pPr>
              <a:buNone/>
            </a:pPr>
            <a:r>
              <a:rPr lang="en-US" dirty="0"/>
              <a:t> {</a:t>
            </a:r>
          </a:p>
          <a:p>
            <a:pPr>
              <a:buNone/>
            </a:pPr>
            <a:r>
              <a:rPr lang="en-US" dirty="0"/>
              <a:t> block of statements;</a:t>
            </a:r>
          </a:p>
          <a:p>
            <a:pPr>
              <a:buNone/>
            </a:pPr>
            <a:r>
              <a:rPr lang="en-US" dirty="0"/>
              <a:t> 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Nested-if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800" dirty="0"/>
              <a:t>It is Similar to If-Else, but one if inside another is just to verify multiple condition.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800" dirty="0"/>
              <a:t>Syntax</a:t>
            </a:r>
          </a:p>
          <a:p>
            <a:pPr lvl="1">
              <a:buNone/>
            </a:pPr>
            <a:r>
              <a:rPr lang="en-IN" dirty="0"/>
              <a:t>If(Condition1)</a:t>
            </a:r>
          </a:p>
          <a:p>
            <a:pPr lvl="1">
              <a:buNone/>
            </a:pPr>
            <a:r>
              <a:rPr lang="en-IN" dirty="0"/>
              <a:t>{</a:t>
            </a:r>
          </a:p>
          <a:p>
            <a:pPr lvl="1">
              <a:buNone/>
            </a:pPr>
            <a:r>
              <a:rPr lang="en-IN" dirty="0"/>
              <a:t>}</a:t>
            </a:r>
            <a:r>
              <a:rPr lang="en-US" dirty="0"/>
              <a:t>else if(Condition2)</a:t>
            </a:r>
          </a:p>
          <a:p>
            <a:pPr lvl="1">
              <a:buNone/>
            </a:pPr>
            <a:r>
              <a:rPr lang="en-IN" dirty="0"/>
              <a:t>{</a:t>
            </a:r>
          </a:p>
          <a:p>
            <a:pPr lvl="1">
              <a:buNone/>
            </a:pPr>
            <a:r>
              <a:rPr lang="en-IN" dirty="0"/>
              <a:t>}else { }</a:t>
            </a:r>
          </a:p>
          <a:p>
            <a:pPr lvl="1">
              <a:buNone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/>
              <a:t>The switch statement  have a number of possible execution paths.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 A switch works with the byte, short, char, and </a:t>
            </a:r>
            <a:r>
              <a:rPr lang="en-US" dirty="0" err="1"/>
              <a:t>int</a:t>
            </a:r>
            <a:r>
              <a:rPr lang="en-US" dirty="0"/>
              <a:t> primitive data types.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Syntax: </a:t>
            </a:r>
          </a:p>
          <a:p>
            <a:pPr lvl="1" algn="just">
              <a:buNone/>
            </a:pPr>
            <a:r>
              <a:rPr lang="en-US" dirty="0"/>
              <a:t>switch(condition)</a:t>
            </a:r>
          </a:p>
          <a:p>
            <a:pPr lvl="1" algn="just">
              <a:buNone/>
            </a:pPr>
            <a:r>
              <a:rPr lang="en-US" dirty="0"/>
              <a:t> { </a:t>
            </a:r>
          </a:p>
          <a:p>
            <a:pPr lvl="1" algn="just">
              <a:buNone/>
            </a:pPr>
            <a:r>
              <a:rPr lang="en-US" dirty="0"/>
              <a:t>case 1: block of code;</a:t>
            </a:r>
          </a:p>
          <a:p>
            <a:pPr lvl="1" algn="just">
              <a:buNone/>
            </a:pPr>
            <a:r>
              <a:rPr lang="en-US" dirty="0"/>
              <a:t> break;</a:t>
            </a:r>
          </a:p>
          <a:p>
            <a:pPr lvl="1" algn="just">
              <a:buNone/>
            </a:pPr>
            <a:r>
              <a:rPr lang="en-US" dirty="0"/>
              <a:t> case 2: block of code;</a:t>
            </a:r>
          </a:p>
          <a:p>
            <a:pPr lvl="1" algn="just">
              <a:buNone/>
            </a:pPr>
            <a:r>
              <a:rPr lang="en-US" dirty="0"/>
              <a:t> break; </a:t>
            </a:r>
          </a:p>
          <a:p>
            <a:pPr lvl="1" algn="just">
              <a:buNone/>
            </a:pPr>
            <a:r>
              <a:rPr lang="en-US" dirty="0"/>
              <a:t>default: block of code;</a:t>
            </a:r>
          </a:p>
          <a:p>
            <a:pPr lvl="1" algn="just">
              <a:buNone/>
            </a:pPr>
            <a:r>
              <a:rPr lang="en-US" dirty="0"/>
              <a:t> 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Points for 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800" dirty="0"/>
              <a:t>Data type should be same for comparison 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800" dirty="0"/>
              <a:t>We can have multiple cases.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800" dirty="0"/>
              <a:t>We can use only integers</a:t>
            </a:r>
            <a:r>
              <a:rPr lang="en-IN" sz="2800"/>
              <a:t>, String.</a:t>
            </a:r>
            <a:endParaRPr lang="en-IN" sz="2800" dirty="0"/>
          </a:p>
          <a:p>
            <a:pPr algn="just">
              <a:buFont typeface="Wingdings" pitchFamily="2" charset="2"/>
              <a:buChar char="Ø"/>
            </a:pPr>
            <a:r>
              <a:rPr lang="en-IN" sz="2800" dirty="0"/>
              <a:t>Break is optional but if not provided it will check all cases till end.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800" dirty="0"/>
              <a:t>Default is optional. 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676401"/>
            <a:ext cx="4114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752600"/>
            <a:ext cx="3886201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85800" y="5486400"/>
            <a:ext cx="2895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Procedure Oriented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00600" y="5486400"/>
            <a:ext cx="2895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Object Oriented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1143000" y="3505200"/>
            <a:ext cx="6096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Example Switch-Case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Write a program to display employee performance</a:t>
            </a:r>
            <a:r>
              <a:rPr lang="en-US" dirty="0"/>
              <a:t> as </a:t>
            </a:r>
          </a:p>
          <a:p>
            <a:pPr lvl="1" algn="just">
              <a:buNone/>
            </a:pPr>
            <a:r>
              <a:rPr lang="en-IN" dirty="0"/>
              <a:t>1.Poor Performance</a:t>
            </a:r>
          </a:p>
          <a:p>
            <a:pPr lvl="1" algn="just">
              <a:buNone/>
            </a:pPr>
            <a:r>
              <a:rPr lang="en-IN" dirty="0"/>
              <a:t>2.Need to Improve</a:t>
            </a:r>
          </a:p>
          <a:p>
            <a:pPr lvl="1" algn="just">
              <a:buNone/>
            </a:pPr>
            <a:r>
              <a:rPr lang="en-IN" dirty="0"/>
              <a:t>3.Good Performance</a:t>
            </a:r>
          </a:p>
          <a:p>
            <a:pPr lvl="1" algn="just">
              <a:buNone/>
            </a:pPr>
            <a:r>
              <a:rPr lang="en-IN" dirty="0"/>
              <a:t>4.Excellent Performance</a:t>
            </a:r>
          </a:p>
          <a:p>
            <a:pPr lvl="1" algn="just">
              <a:buNone/>
            </a:pPr>
            <a:r>
              <a:rPr lang="en-IN" dirty="0"/>
              <a:t>5.Employee of the year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/>
              <a:t>Find largest </a:t>
            </a:r>
            <a:r>
              <a:rPr lang="en-US" dirty="0"/>
              <a:t>number among two numbers.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Take three numbers from the user and print the greatest number.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Program to check number is even or odd.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Check given number is equal to 10,50 &amp; 100.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/>
              <a:t>Check number is positive or negative.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buNone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 Statements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IN" sz="2800" dirty="0"/>
              <a:t>Loop is general concepts in any programming language which will allows you to run certain piece of code multiple times.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800" dirty="0"/>
              <a:t>Examples:</a:t>
            </a:r>
          </a:p>
          <a:p>
            <a:pPr marL="971550" lvl="1" indent="-514350">
              <a:buFont typeface="Wingdings" pitchFamily="2" charset="2"/>
              <a:buChar char="ü"/>
            </a:pPr>
            <a:r>
              <a:rPr lang="en-IN" dirty="0"/>
              <a:t>Read data from file</a:t>
            </a:r>
          </a:p>
          <a:p>
            <a:pPr marL="971550" lvl="1" indent="-514350">
              <a:buFont typeface="Wingdings" pitchFamily="2" charset="2"/>
              <a:buChar char="ü"/>
            </a:pPr>
            <a:r>
              <a:rPr lang="en-IN" dirty="0"/>
              <a:t>Fetch records from database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The for statement provides a compact way to iterate over a range of values.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general form of the for statement can be expressed as follows.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Syntax:</a:t>
            </a:r>
          </a:p>
          <a:p>
            <a:pPr lvl="1">
              <a:buNone/>
            </a:pPr>
            <a:r>
              <a:rPr lang="en-US" dirty="0"/>
              <a:t> for (initialization; termination; increment)</a:t>
            </a:r>
          </a:p>
          <a:p>
            <a:pPr lvl="1">
              <a:buNone/>
            </a:pPr>
            <a:r>
              <a:rPr lang="en-US" dirty="0"/>
              <a:t> { </a:t>
            </a:r>
          </a:p>
          <a:p>
            <a:pPr lvl="1">
              <a:buNone/>
            </a:pPr>
            <a:r>
              <a:rPr lang="en-US" dirty="0"/>
              <a:t>statement(s) </a:t>
            </a:r>
          </a:p>
          <a:p>
            <a:pPr lvl="1"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Enhanced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sz="3000" dirty="0"/>
              <a:t>The for statement also has another form designed for iteration through Collections and arrays 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000" dirty="0"/>
              <a:t> This form is sometimes referred to as the enhanced for statement, and can be used to make your loops more compact and easy to read.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000" dirty="0"/>
              <a:t> Syntax: </a:t>
            </a:r>
          </a:p>
          <a:p>
            <a:pPr lvl="1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value: collection/array)</a:t>
            </a:r>
          </a:p>
          <a:p>
            <a:pPr lvl="1">
              <a:buNone/>
            </a:pPr>
            <a:r>
              <a:rPr lang="en-US" dirty="0"/>
              <a:t> {</a:t>
            </a:r>
          </a:p>
          <a:p>
            <a:pPr lvl="1">
              <a:buNone/>
            </a:pPr>
            <a:r>
              <a:rPr lang="en-US" dirty="0"/>
              <a:t> Block of statements;</a:t>
            </a:r>
          </a:p>
          <a:p>
            <a:pPr lvl="1">
              <a:buNone/>
            </a:pPr>
            <a:r>
              <a:rPr lang="en-US" dirty="0"/>
              <a:t> 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/>
              <a:t>The while statement continually executes a block of statements while a particular condition is true.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Its syntax can be expressed as:</a:t>
            </a:r>
          </a:p>
          <a:p>
            <a:pPr lvl="1">
              <a:buNone/>
            </a:pPr>
            <a:r>
              <a:rPr lang="en-US" dirty="0"/>
              <a:t> while (expression)</a:t>
            </a:r>
          </a:p>
          <a:p>
            <a:pPr lvl="1">
              <a:buNone/>
            </a:pPr>
            <a:r>
              <a:rPr lang="en-US" dirty="0"/>
              <a:t> { </a:t>
            </a:r>
          </a:p>
          <a:p>
            <a:pPr lvl="1">
              <a:buNone/>
            </a:pPr>
            <a:r>
              <a:rPr lang="en-US" dirty="0"/>
              <a:t>statement(s);</a:t>
            </a:r>
          </a:p>
          <a:p>
            <a:pPr lvl="1">
              <a:buNone/>
            </a:pPr>
            <a:r>
              <a:rPr lang="en-IN" dirty="0"/>
              <a:t>//increment/decrement;</a:t>
            </a:r>
            <a:endParaRPr lang="en-US" dirty="0"/>
          </a:p>
          <a:p>
            <a:pPr lvl="1">
              <a:buNone/>
            </a:pPr>
            <a:r>
              <a:rPr lang="en-US" dirty="0"/>
              <a:t> }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sz="2800" dirty="0"/>
              <a:t>It is called as the entry controlled loop.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Do-While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sz="2800" dirty="0"/>
              <a:t>The Java programming language also provides a do-while statement, which can be expressed as follows.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Syntax :</a:t>
            </a:r>
          </a:p>
          <a:p>
            <a:pPr lvl="1">
              <a:buNone/>
            </a:pPr>
            <a:r>
              <a:rPr lang="en-US" dirty="0"/>
              <a:t> do</a:t>
            </a:r>
          </a:p>
          <a:p>
            <a:pPr lvl="1">
              <a:buNone/>
            </a:pPr>
            <a:r>
              <a:rPr lang="en-US" dirty="0"/>
              <a:t> { </a:t>
            </a:r>
          </a:p>
          <a:p>
            <a:pPr lvl="1">
              <a:buNone/>
            </a:pPr>
            <a:r>
              <a:rPr lang="en-US" dirty="0"/>
              <a:t>statement(s)</a:t>
            </a:r>
          </a:p>
          <a:p>
            <a:pPr lvl="1">
              <a:buNone/>
            </a:pPr>
            <a:r>
              <a:rPr lang="en-US" dirty="0"/>
              <a:t> } while (expression); </a:t>
            </a:r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It is called as the exit control loop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 , continue &amp; return 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/>
              <a:t> break statement :The break Statement is generally used to break the </a:t>
            </a:r>
            <a:r>
              <a:rPr lang="en-US" sz="2800"/>
              <a:t>loop and </a:t>
            </a:r>
            <a:r>
              <a:rPr lang="en-US" sz="2800" dirty="0"/>
              <a:t>switch statement.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 return statement : The return statement is used to explicitly return from a method.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 continue statement : The continue statement in Java is used to skip the part of loop.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None/>
            </a:pPr>
            <a:r>
              <a:rPr lang="en-IN" dirty="0"/>
              <a:t>1.Print numbers from 1 to 100.</a:t>
            </a:r>
          </a:p>
          <a:p>
            <a:pPr marL="514350" indent="-514350">
              <a:buNone/>
            </a:pPr>
            <a:r>
              <a:rPr lang="en-IN" dirty="0"/>
              <a:t>2.Check factorial of number</a:t>
            </a:r>
          </a:p>
          <a:p>
            <a:pPr marL="514350" indent="-514350">
              <a:buNone/>
            </a:pPr>
            <a:r>
              <a:rPr lang="en-IN" dirty="0"/>
              <a:t>3. Swapping of two number</a:t>
            </a:r>
          </a:p>
          <a:p>
            <a:pPr marL="514350" indent="-514350">
              <a:buNone/>
            </a:pPr>
            <a:r>
              <a:rPr lang="en-IN" dirty="0"/>
              <a:t>3.Check number is palindrome </a:t>
            </a:r>
            <a:r>
              <a:rPr lang="en-IN" dirty="0">
                <a:solidFill>
                  <a:srgbClr val="FF0000"/>
                </a:solidFill>
              </a:rPr>
              <a:t>(121 reverse 121)</a:t>
            </a:r>
          </a:p>
          <a:p>
            <a:pPr marL="514350" indent="-514350">
              <a:buNone/>
            </a:pPr>
            <a:r>
              <a:rPr lang="en-IN" dirty="0"/>
              <a:t>4. Check number is Armstrong number.</a:t>
            </a:r>
            <a:r>
              <a:rPr lang="en-IN" dirty="0">
                <a:solidFill>
                  <a:srgbClr val="FF0000"/>
                </a:solidFill>
              </a:rPr>
              <a:t>(153)</a:t>
            </a:r>
            <a:r>
              <a:rPr lang="en-IN" dirty="0" err="1">
                <a:solidFill>
                  <a:srgbClr val="FF0000"/>
                </a:solidFill>
              </a:rPr>
              <a:t>LogicCube</a:t>
            </a:r>
            <a:r>
              <a:rPr lang="en-IN" dirty="0">
                <a:solidFill>
                  <a:srgbClr val="FF0000"/>
                </a:solidFill>
              </a:rPr>
              <a:t>+</a:t>
            </a:r>
          </a:p>
          <a:p>
            <a:pPr marL="514350" indent="-514350">
              <a:buNone/>
            </a:pPr>
            <a:r>
              <a:rPr lang="en-IN" dirty="0"/>
              <a:t>5.Print table from 1 to 10.</a:t>
            </a:r>
          </a:p>
          <a:p>
            <a:pPr marL="514350" indent="-514350">
              <a:buNone/>
            </a:pPr>
            <a:r>
              <a:rPr lang="en-IN" dirty="0"/>
              <a:t>6. Pattern examples</a:t>
            </a:r>
          </a:p>
          <a:p>
            <a:pPr marL="514350" indent="-514350">
              <a:buNone/>
            </a:pPr>
            <a:r>
              <a:rPr lang="en-IN" dirty="0"/>
              <a:t>1.                               2.                  3.</a:t>
            </a:r>
          </a:p>
          <a:p>
            <a:pPr marL="514350" indent="-514350">
              <a:buNone/>
            </a:pPr>
            <a:endParaRPr lang="en-IN" dirty="0"/>
          </a:p>
          <a:p>
            <a:pPr marL="514350" indent="-514350">
              <a:buNone/>
            </a:pPr>
            <a:r>
              <a:rPr lang="en-IN" dirty="0"/>
              <a:t>*                          ****                 1</a:t>
            </a:r>
          </a:p>
          <a:p>
            <a:pPr marL="514350" indent="-514350">
              <a:buNone/>
            </a:pPr>
            <a:r>
              <a:rPr lang="en-IN" dirty="0"/>
              <a:t>**                        ****                 2 2</a:t>
            </a:r>
          </a:p>
          <a:p>
            <a:pPr marL="514350" indent="-514350">
              <a:buNone/>
            </a:pPr>
            <a:r>
              <a:rPr lang="en-IN" dirty="0"/>
              <a:t>***                      ****                 3 3 3</a:t>
            </a:r>
          </a:p>
          <a:p>
            <a:pPr marL="514350" indent="-514350">
              <a:buNone/>
            </a:pPr>
            <a:r>
              <a:rPr lang="en-IN" dirty="0"/>
              <a:t>****                    ****                 4 4 4 4</a:t>
            </a:r>
          </a:p>
          <a:p>
            <a:pPr marL="914400" lvl="1" indent="-514350">
              <a:buAutoNum type="arabicPeriod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90600"/>
          </a:xfrm>
        </p:spPr>
        <p:txBody>
          <a:bodyPr>
            <a:normAutofit/>
          </a:bodyPr>
          <a:lstStyle/>
          <a:p>
            <a:r>
              <a:rPr lang="en-IN" dirty="0"/>
              <a:t>Array in Java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8839200" cy="5562600"/>
          </a:xfrm>
        </p:spPr>
        <p:txBody>
          <a:bodyPr>
            <a:normAutofit/>
          </a:bodyPr>
          <a:lstStyle/>
          <a:p>
            <a:pPr lvl="1" algn="just">
              <a:buFont typeface="Wingdings" pitchFamily="2" charset="2"/>
              <a:buChar char="Ø"/>
            </a:pPr>
            <a:r>
              <a:rPr lang="en-IN" dirty="0"/>
              <a:t>An Array is a data structure which store the sequential elements of the same type.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IN" dirty="0"/>
              <a:t>Array is collection of similar data types.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IN" dirty="0"/>
              <a:t>Main advantage is it improve readability of the code</a:t>
            </a:r>
          </a:p>
          <a:p>
            <a:pPr algn="just">
              <a:buFont typeface="Wingdings" pitchFamily="2" charset="2"/>
              <a:buChar char="ü"/>
            </a:pPr>
            <a:r>
              <a:rPr lang="en-IN" sz="2800" dirty="0"/>
              <a:t>Types:</a:t>
            </a:r>
          </a:p>
          <a:p>
            <a:pPr lvl="1" algn="just">
              <a:buFont typeface="Wingdings" pitchFamily="2" charset="2"/>
              <a:buChar char="ü"/>
            </a:pPr>
            <a:r>
              <a:rPr lang="en-IN" dirty="0"/>
              <a:t>1D array </a:t>
            </a:r>
            <a:r>
              <a:rPr lang="en-IN"/>
              <a:t>&amp; Multiple(2D) </a:t>
            </a:r>
            <a:r>
              <a:rPr lang="en-IN" dirty="0"/>
              <a:t>array</a:t>
            </a:r>
          </a:p>
          <a:p>
            <a:pPr lvl="1" algn="just">
              <a:buFont typeface="Wingdings" pitchFamily="2" charset="2"/>
              <a:buChar char="ü"/>
            </a:pPr>
            <a:r>
              <a:rPr lang="en-IN" dirty="0"/>
              <a:t>Syntax: Single Dimensional</a:t>
            </a:r>
          </a:p>
          <a:p>
            <a:pPr lvl="2" algn="just">
              <a:buNone/>
            </a:pPr>
            <a:r>
              <a:rPr lang="en-IN" sz="2800" dirty="0"/>
              <a:t> </a:t>
            </a:r>
            <a:r>
              <a:rPr lang="en-IN" sz="2800" dirty="0" err="1"/>
              <a:t>datatype</a:t>
            </a:r>
            <a:r>
              <a:rPr lang="en-IN" sz="2800" dirty="0"/>
              <a:t> </a:t>
            </a:r>
            <a:r>
              <a:rPr lang="en-IN" sz="2800" dirty="0" err="1"/>
              <a:t>arrayname</a:t>
            </a:r>
            <a:r>
              <a:rPr lang="en-IN" sz="2800" dirty="0"/>
              <a:t>[]=new </a:t>
            </a:r>
            <a:r>
              <a:rPr lang="en-IN" sz="2800" dirty="0" err="1"/>
              <a:t>datatype</a:t>
            </a:r>
            <a:r>
              <a:rPr lang="en-IN" sz="2800" dirty="0"/>
              <a:t>[size]</a:t>
            </a:r>
          </a:p>
          <a:p>
            <a:pPr lvl="2" algn="just">
              <a:buNone/>
            </a:pPr>
            <a:r>
              <a:rPr lang="en-IN" sz="2800" dirty="0"/>
              <a:t>  </a:t>
            </a:r>
            <a:r>
              <a:rPr lang="en-IN" sz="2800" dirty="0" err="1"/>
              <a:t>int</a:t>
            </a:r>
            <a:r>
              <a:rPr lang="en-IN" sz="2800" dirty="0"/>
              <a:t> a[]=new </a:t>
            </a:r>
            <a:r>
              <a:rPr lang="en-IN" sz="2800" dirty="0" err="1"/>
              <a:t>int</a:t>
            </a:r>
            <a:r>
              <a:rPr lang="en-IN" sz="2800" dirty="0"/>
              <a:t>[3];</a:t>
            </a:r>
          </a:p>
          <a:p>
            <a:pPr lvl="1" algn="just">
              <a:buFont typeface="Wingdings" pitchFamily="2" charset="2"/>
              <a:buChar char="ü"/>
            </a:pPr>
            <a:r>
              <a:rPr lang="en-IN" dirty="0"/>
              <a:t>Array are internally implemented as object hence by using new operator we can construct an array.</a:t>
            </a:r>
            <a:endParaRPr lang="en-US" dirty="0"/>
          </a:p>
          <a:p>
            <a:pPr lvl="1" algn="just">
              <a:buNone/>
            </a:pPr>
            <a:endParaRPr lang="en-US" dirty="0"/>
          </a:p>
          <a:p>
            <a:pPr lvl="1" algn="just">
              <a:buNone/>
            </a:pPr>
            <a:endParaRPr lang="en-US" dirty="0"/>
          </a:p>
          <a:p>
            <a:pPr lvl="1" algn="just">
              <a:buFont typeface="Wingdings" pitchFamily="2" charset="2"/>
              <a:buChar char="ü"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IN" dirty="0"/>
              <a:t>Difference C,C++,Java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28600" y="533400"/>
          <a:ext cx="8686800" cy="61811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500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Metrics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C++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Java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742">
                <a:tc>
                  <a:txBody>
                    <a:bodyPr/>
                    <a:lstStyle/>
                    <a:p>
                      <a:pPr algn="l"/>
                      <a:r>
                        <a:rPr lang="en-IN" sz="1900" b="1" dirty="0"/>
                        <a:t>Programming</a:t>
                      </a:r>
                      <a:r>
                        <a:rPr lang="en-IN" sz="1900" b="1" baseline="0" dirty="0"/>
                        <a:t> Paradigm</a:t>
                      </a:r>
                      <a:endParaRPr 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dirty="0"/>
                        <a:t>Procedural Language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dirty="0"/>
                        <a:t>Object Oriented Language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dirty="0"/>
                        <a:t>Pure Object</a:t>
                      </a:r>
                      <a:r>
                        <a:rPr lang="en-IN" sz="1900" baseline="0" dirty="0"/>
                        <a:t> Oriented  Language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154">
                <a:tc>
                  <a:txBody>
                    <a:bodyPr/>
                    <a:lstStyle/>
                    <a:p>
                      <a:pPr algn="l"/>
                      <a:r>
                        <a:rPr lang="en-IN" sz="1900" b="1" dirty="0"/>
                        <a:t>Origin</a:t>
                      </a:r>
                      <a:endParaRPr 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dirty="0"/>
                        <a:t>Based</a:t>
                      </a:r>
                      <a:r>
                        <a:rPr lang="en-IN" sz="1900" baseline="0" dirty="0"/>
                        <a:t> on Assembly Language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dirty="0"/>
                        <a:t>Based on C Language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dirty="0"/>
                        <a:t>Based on</a:t>
                      </a:r>
                      <a:r>
                        <a:rPr lang="en-IN" sz="1900" baseline="0" dirty="0"/>
                        <a:t> C &amp; C++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9154">
                <a:tc>
                  <a:txBody>
                    <a:bodyPr/>
                    <a:lstStyle/>
                    <a:p>
                      <a:pPr algn="l"/>
                      <a:r>
                        <a:rPr lang="en-IN" sz="1900" b="1" dirty="0"/>
                        <a:t>Developer</a:t>
                      </a:r>
                      <a:endParaRPr 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dirty="0"/>
                        <a:t>Dennis Ritchie in 1972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dirty="0" err="1"/>
                        <a:t>Bjarne</a:t>
                      </a:r>
                      <a:r>
                        <a:rPr lang="en-IN" sz="1900" dirty="0"/>
                        <a:t> </a:t>
                      </a:r>
                      <a:r>
                        <a:rPr lang="en-IN" sz="1900" dirty="0" err="1"/>
                        <a:t>Stroustrup</a:t>
                      </a:r>
                      <a:r>
                        <a:rPr lang="en-IN" sz="1900" baseline="0" dirty="0"/>
                        <a:t> in 1979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dirty="0"/>
                        <a:t>James Gosling</a:t>
                      </a:r>
                      <a:r>
                        <a:rPr lang="en-IN" sz="1900" baseline="0" dirty="0"/>
                        <a:t> in 1991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5742">
                <a:tc>
                  <a:txBody>
                    <a:bodyPr/>
                    <a:lstStyle/>
                    <a:p>
                      <a:pPr algn="l"/>
                      <a:r>
                        <a:rPr lang="en-IN" sz="1900" b="1" dirty="0"/>
                        <a:t>Translator</a:t>
                      </a:r>
                      <a:endParaRPr 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dirty="0"/>
                        <a:t>Compiler Only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dirty="0"/>
                        <a:t>Compiler Only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dirty="0"/>
                        <a:t>Interpreted</a:t>
                      </a:r>
                      <a:r>
                        <a:rPr lang="en-IN" sz="1900" baseline="0" dirty="0"/>
                        <a:t> Language(Compiler+ Interpreter)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9154">
                <a:tc>
                  <a:txBody>
                    <a:bodyPr/>
                    <a:lstStyle/>
                    <a:p>
                      <a:pPr algn="l"/>
                      <a:r>
                        <a:rPr lang="en-IN" sz="1900" b="1" dirty="0"/>
                        <a:t>Platform Dependency</a:t>
                      </a:r>
                      <a:endParaRPr 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dirty="0"/>
                        <a:t>Platform</a:t>
                      </a:r>
                      <a:r>
                        <a:rPr lang="en-IN" sz="1900" baseline="0" dirty="0"/>
                        <a:t> Dependent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dirty="0"/>
                        <a:t>Platform</a:t>
                      </a:r>
                      <a:r>
                        <a:rPr lang="en-IN" sz="1900" baseline="0" dirty="0"/>
                        <a:t> Dependent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dirty="0"/>
                        <a:t>Platform Independent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5742">
                <a:tc>
                  <a:txBody>
                    <a:bodyPr/>
                    <a:lstStyle/>
                    <a:p>
                      <a:pPr algn="l"/>
                      <a:r>
                        <a:rPr lang="en-IN" sz="1900" b="1" dirty="0"/>
                        <a:t>Code Execution</a:t>
                      </a:r>
                      <a:endParaRPr 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dirty="0"/>
                        <a:t>Direct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dirty="0"/>
                        <a:t>Direct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dirty="0"/>
                        <a:t>Executed by JVM(Java</a:t>
                      </a:r>
                      <a:r>
                        <a:rPr lang="en-IN" sz="1900" baseline="0" dirty="0"/>
                        <a:t> Virtual Machine)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156">
                <a:tc>
                  <a:txBody>
                    <a:bodyPr/>
                    <a:lstStyle/>
                    <a:p>
                      <a:pPr algn="l"/>
                      <a:r>
                        <a:rPr lang="en-IN" sz="1900" b="1" dirty="0"/>
                        <a:t>Approach</a:t>
                      </a:r>
                      <a:endParaRPr 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dirty="0"/>
                        <a:t>Top-down</a:t>
                      </a:r>
                      <a:r>
                        <a:rPr lang="en-IN" sz="1900" baseline="0" dirty="0"/>
                        <a:t> 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dirty="0"/>
                        <a:t>Bottom-up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dirty="0"/>
                        <a:t>Bottom-up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3156">
                <a:tc>
                  <a:txBody>
                    <a:bodyPr/>
                    <a:lstStyle/>
                    <a:p>
                      <a:pPr algn="l"/>
                      <a:r>
                        <a:rPr lang="en-IN" sz="1900" b="1" dirty="0"/>
                        <a:t>File generation</a:t>
                      </a:r>
                      <a:endParaRPr 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dirty="0"/>
                        <a:t>.exe</a:t>
                      </a:r>
                      <a:r>
                        <a:rPr lang="en-IN" sz="1900" baseline="0" dirty="0"/>
                        <a:t> file 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dirty="0"/>
                        <a:t>.exe file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dirty="0"/>
                        <a:t>.class file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Multi-Dimensional (2-D)Array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800" dirty="0"/>
              <a:t>In java multi-dimensional array are implemented as single dimensional arrays.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800" dirty="0"/>
              <a:t> This approach improves performance with respect to memory.</a:t>
            </a:r>
            <a:endParaRPr lang="en-US" sz="2800" dirty="0"/>
          </a:p>
          <a:p>
            <a:pPr algn="just">
              <a:buFont typeface="Wingdings" pitchFamily="2" charset="2"/>
              <a:buChar char="Ø"/>
            </a:pPr>
            <a:r>
              <a:rPr lang="en-IN" sz="2800" dirty="0"/>
              <a:t>Syntax:</a:t>
            </a:r>
          </a:p>
          <a:p>
            <a:pPr lvl="1" algn="just">
              <a:buNone/>
            </a:pPr>
            <a:r>
              <a:rPr lang="en-IN" dirty="0" err="1"/>
              <a:t>Datatype</a:t>
            </a:r>
            <a:r>
              <a:rPr lang="en-IN" dirty="0"/>
              <a:t> </a:t>
            </a:r>
            <a:r>
              <a:rPr lang="en-IN" dirty="0" err="1"/>
              <a:t>arrayname</a:t>
            </a:r>
            <a:r>
              <a:rPr lang="en-IN" dirty="0"/>
              <a:t>=new </a:t>
            </a:r>
            <a:r>
              <a:rPr lang="en-IN" dirty="0" err="1"/>
              <a:t>datatype</a:t>
            </a:r>
            <a:r>
              <a:rPr lang="en-IN" dirty="0"/>
              <a:t>[size][size]</a:t>
            </a:r>
          </a:p>
          <a:p>
            <a:pPr lvl="1" algn="just">
              <a:buNone/>
            </a:pPr>
            <a:r>
              <a:rPr lang="en-IN" dirty="0" err="1"/>
              <a:t>int</a:t>
            </a:r>
            <a:r>
              <a:rPr lang="en-IN" dirty="0"/>
              <a:t>  a[][]=new </a:t>
            </a:r>
            <a:r>
              <a:rPr lang="en-IN" dirty="0" err="1"/>
              <a:t>int</a:t>
            </a:r>
            <a:r>
              <a:rPr lang="en-IN" dirty="0"/>
              <a:t> [3][3];</a:t>
            </a:r>
          </a:p>
          <a:p>
            <a:pPr lvl="1" algn="just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each example -2D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	</a:t>
            </a:r>
            <a:r>
              <a:rPr lang="en-IN" sz="2800" dirty="0"/>
              <a:t>String </a:t>
            </a:r>
            <a:r>
              <a:rPr lang="en-IN" sz="2800"/>
              <a:t>s[][]={{“</a:t>
            </a:r>
            <a:r>
              <a:rPr lang="en-IN" sz="2800" dirty="0"/>
              <a:t>A”,”B”},{“C”,”D”,”E”}};//2 rows &amp; 3 cols</a:t>
            </a:r>
          </a:p>
          <a:p>
            <a:pPr>
              <a:buNone/>
            </a:pPr>
            <a:r>
              <a:rPr lang="en-IN" sz="2800" dirty="0"/>
              <a:t>	for(String x[]:s)//row wise data get store in 1-d array.</a:t>
            </a:r>
          </a:p>
          <a:p>
            <a:pPr lvl="1">
              <a:buNone/>
            </a:pPr>
            <a:r>
              <a:rPr lang="en-IN" dirty="0"/>
              <a:t>{</a:t>
            </a:r>
          </a:p>
          <a:p>
            <a:pPr lvl="1">
              <a:buNone/>
            </a:pPr>
            <a:r>
              <a:rPr lang="en-IN" dirty="0"/>
              <a:t>for(String y:x)//x data get assign to y</a:t>
            </a:r>
          </a:p>
          <a:p>
            <a:pPr lvl="1">
              <a:buNone/>
            </a:pPr>
            <a:r>
              <a:rPr lang="en-IN" dirty="0"/>
              <a:t>{</a:t>
            </a:r>
          </a:p>
          <a:p>
            <a:pPr lvl="1">
              <a:buNone/>
            </a:pPr>
            <a:r>
              <a:rPr lang="en-IN" dirty="0" err="1"/>
              <a:t>System.out.println</a:t>
            </a:r>
            <a:r>
              <a:rPr lang="en-IN" dirty="0"/>
              <a:t>(y)//y will print output</a:t>
            </a:r>
          </a:p>
          <a:p>
            <a:pPr lvl="1">
              <a:buNone/>
            </a:pPr>
            <a:r>
              <a:rPr lang="en-IN" dirty="0"/>
              <a:t>}</a:t>
            </a:r>
          </a:p>
          <a:p>
            <a:pPr lvl="1">
              <a:buNone/>
            </a:pPr>
            <a:r>
              <a:rPr lang="en-IN" dirty="0"/>
              <a:t>}</a:t>
            </a:r>
          </a:p>
          <a:p>
            <a:pPr lvl="1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Class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IN" dirty="0"/>
              <a:t>String is a class belongs to </a:t>
            </a:r>
            <a:r>
              <a:rPr lang="en-IN" dirty="0" err="1"/>
              <a:t>Java.lang</a:t>
            </a:r>
            <a:r>
              <a:rPr lang="en-IN" dirty="0"/>
              <a:t>.*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/>
              <a:t>String class has many inbuilt methods which will help you to perform operations on string. 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/>
              <a:t>Example:</a:t>
            </a:r>
          </a:p>
          <a:p>
            <a:pPr algn="just">
              <a:buNone/>
            </a:pPr>
            <a:r>
              <a:rPr lang="en-IN" dirty="0" err="1"/>
              <a:t>Comparing,Converting,split,Concatinate</a:t>
            </a:r>
            <a:r>
              <a:rPr lang="en-IN" dirty="0"/>
              <a:t> so on.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is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14600" y="1981200"/>
            <a:ext cx="3886200" cy="1600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Object class</a:t>
            </a:r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515ABF6-EE89-1F71-78D4-F41FB286366F}"/>
              </a:ext>
            </a:extLst>
          </p:cNvPr>
          <p:cNvSpPr/>
          <p:nvPr/>
        </p:nvSpPr>
        <p:spPr>
          <a:xfrm rot="10800000">
            <a:off x="4331804" y="3525768"/>
            <a:ext cx="266700" cy="1479550"/>
          </a:xfrm>
          <a:prstGeom prst="downArrow">
            <a:avLst>
              <a:gd name="adj1" fmla="val 35093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819400" y="4876800"/>
            <a:ext cx="3429000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String class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IN" dirty="0" err="1"/>
              <a:t>startsWith</a:t>
            </a:r>
            <a:r>
              <a:rPr lang="en-IN" dirty="0"/>
              <a:t>() &amp; </a:t>
            </a:r>
            <a:r>
              <a:rPr lang="en-IN" dirty="0" err="1"/>
              <a:t>endsWith</a:t>
            </a:r>
            <a:r>
              <a:rPr lang="en-IN" dirty="0"/>
              <a:t>()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/>
              <a:t>equals() &amp; </a:t>
            </a:r>
            <a:r>
              <a:rPr lang="en-IN" dirty="0" err="1"/>
              <a:t>equalsIgnoreCase</a:t>
            </a:r>
            <a:r>
              <a:rPr lang="en-IN" dirty="0"/>
              <a:t>()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/>
              <a:t>split(expression)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/>
              <a:t>trim() : eliminates white space before and after string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err="1"/>
              <a:t>charAt</a:t>
            </a:r>
            <a:r>
              <a:rPr lang="en-IN" dirty="0"/>
              <a:t>(): return a character at specified index.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err="1"/>
              <a:t>Concat</a:t>
            </a:r>
            <a:r>
              <a:rPr lang="en-IN" dirty="0"/>
              <a:t>()</a:t>
            </a:r>
          </a:p>
          <a:p>
            <a:pPr marL="514350" indent="-514350" algn="just">
              <a:buNone/>
            </a:pPr>
            <a:endParaRPr lang="en-IN" dirty="0"/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Verify Browser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algn="just"/>
            <a:r>
              <a:rPr lang="en-IN" dirty="0"/>
              <a:t>Write a Program to verify Browser (</a:t>
            </a:r>
            <a:r>
              <a:rPr lang="en-IN" dirty="0" err="1"/>
              <a:t>IE,Mozilla,Safari,Chrome</a:t>
            </a:r>
            <a:r>
              <a:rPr lang="en-IN" dirty="0"/>
              <a:t>) where if user enters browser name then the system must display browser name with appropriate message. (Note-&gt;Using String functions)</a:t>
            </a:r>
          </a:p>
          <a:p>
            <a:pPr lvl="1" algn="just">
              <a:buNone/>
            </a:pPr>
            <a:r>
              <a:rPr lang="en-IN" dirty="0" err="1"/>
              <a:t>Eg</a:t>
            </a:r>
            <a:r>
              <a:rPr lang="en-IN" dirty="0"/>
              <a:t>.</a:t>
            </a:r>
          </a:p>
          <a:p>
            <a:pPr lvl="1" algn="just">
              <a:buNone/>
            </a:pPr>
            <a:r>
              <a:rPr lang="en-IN" dirty="0"/>
              <a:t>If user enter chrome</a:t>
            </a:r>
          </a:p>
          <a:p>
            <a:pPr lvl="1" algn="just">
              <a:buNone/>
            </a:pPr>
            <a:r>
              <a:rPr lang="en-IN" dirty="0"/>
              <a:t>Message must be “User is on chrome”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IN" dirty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51816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3500" dirty="0"/>
              <a:t>Encapsulation in Java is a mechanism of wrapping the data (variables) and code acting on the data (methods) together as a single unit.</a:t>
            </a:r>
          </a:p>
          <a:p>
            <a:pPr algn="just"/>
            <a:r>
              <a:rPr lang="en-US" sz="3500" dirty="0"/>
              <a:t> In encapsulation, the variables of a class will be hidden from other classes, and can be accessed only through the methods of their current class. Therefore, it is also known as data hiding.</a:t>
            </a:r>
          </a:p>
          <a:p>
            <a:pPr algn="just"/>
            <a:endParaRPr lang="en-US" sz="3500" dirty="0"/>
          </a:p>
          <a:p>
            <a:pPr algn="just">
              <a:buNone/>
            </a:pPr>
            <a:r>
              <a:rPr lang="en-US" sz="3500" u="sng" dirty="0"/>
              <a:t>To achieve encapsulation in Java :</a:t>
            </a:r>
          </a:p>
          <a:p>
            <a:pPr algn="just"/>
            <a:r>
              <a:rPr lang="en-US" sz="3500" dirty="0"/>
              <a:t>Declare the variables of a class as private.</a:t>
            </a:r>
          </a:p>
          <a:p>
            <a:pPr algn="just"/>
            <a:r>
              <a:rPr lang="en-US" sz="3500" dirty="0"/>
              <a:t>Provide public setter and getter methods to modify and view the variables values.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Polymorphism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/>
              <a:t>What is Polymorphism?</a:t>
            </a:r>
          </a:p>
          <a:p>
            <a:pPr lvl="1">
              <a:buFont typeface="Wingdings" pitchFamily="2" charset="2"/>
              <a:buChar char="ü"/>
            </a:pPr>
            <a:r>
              <a:rPr lang="en-IN" dirty="0"/>
              <a:t>In simple word one thing in different form.</a:t>
            </a:r>
          </a:p>
          <a:p>
            <a:pPr lvl="1">
              <a:buFont typeface="Wingdings" pitchFamily="2" charset="2"/>
              <a:buChar char="ü"/>
            </a:pPr>
            <a:r>
              <a:rPr lang="en-IN" dirty="0"/>
              <a:t>Examples:</a:t>
            </a:r>
          </a:p>
          <a:p>
            <a:pPr lvl="2">
              <a:buNone/>
            </a:pPr>
            <a:r>
              <a:rPr lang="en-IN" dirty="0"/>
              <a:t>Add()</a:t>
            </a:r>
          </a:p>
          <a:p>
            <a:pPr lvl="2">
              <a:buNone/>
            </a:pPr>
            <a:r>
              <a:rPr lang="en-IN" dirty="0"/>
              <a:t>Add(</a:t>
            </a:r>
            <a:r>
              <a:rPr lang="en-IN" dirty="0" err="1"/>
              <a:t>int</a:t>
            </a:r>
            <a:r>
              <a:rPr lang="en-IN" dirty="0"/>
              <a:t> a ,</a:t>
            </a:r>
            <a:r>
              <a:rPr lang="en-IN" dirty="0" err="1"/>
              <a:t>int</a:t>
            </a:r>
            <a:r>
              <a:rPr lang="en-IN" dirty="0"/>
              <a:t> b)</a:t>
            </a:r>
          </a:p>
          <a:p>
            <a:pPr lvl="2">
              <a:buNone/>
            </a:pPr>
            <a:r>
              <a:rPr lang="en-IN" dirty="0"/>
              <a:t>Add(</a:t>
            </a:r>
            <a:r>
              <a:rPr lang="en-IN" dirty="0" err="1"/>
              <a:t>int</a:t>
            </a:r>
            <a:r>
              <a:rPr lang="en-IN" dirty="0"/>
              <a:t> a ,</a:t>
            </a:r>
            <a:r>
              <a:rPr lang="en-IN" dirty="0" err="1"/>
              <a:t>intb</a:t>
            </a:r>
            <a:r>
              <a:rPr lang="en-IN" dirty="0"/>
              <a:t> , </a:t>
            </a:r>
            <a:r>
              <a:rPr lang="en-IN" dirty="0" err="1"/>
              <a:t>int</a:t>
            </a:r>
            <a:r>
              <a:rPr lang="en-IN" dirty="0"/>
              <a:t> c)</a:t>
            </a:r>
          </a:p>
          <a:p>
            <a:pPr lvl="2">
              <a:buNone/>
            </a:pPr>
            <a:r>
              <a:rPr lang="en-IN" dirty="0"/>
              <a:t>Types:</a:t>
            </a:r>
          </a:p>
          <a:p>
            <a:pPr lvl="2">
              <a:buNone/>
            </a:pPr>
            <a:r>
              <a:rPr lang="en-IN" dirty="0"/>
              <a:t> 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419600" y="46482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3619500" y="4762500"/>
            <a:ext cx="914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905000" y="5562600"/>
            <a:ext cx="2514600" cy="1143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Compile time</a:t>
            </a:r>
          </a:p>
          <a:p>
            <a:pPr algn="ctr"/>
            <a:r>
              <a:rPr lang="en-IN" dirty="0"/>
              <a:t>Overloading</a:t>
            </a:r>
          </a:p>
          <a:p>
            <a:pPr algn="ctr"/>
            <a:r>
              <a:rPr lang="en-IN" dirty="0"/>
              <a:t>Early binding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800600" y="5562600"/>
            <a:ext cx="2514600" cy="1143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Run time</a:t>
            </a:r>
          </a:p>
          <a:p>
            <a:pPr algn="ctr"/>
            <a:r>
              <a:rPr lang="en-IN" dirty="0"/>
              <a:t>Overriding</a:t>
            </a:r>
          </a:p>
          <a:p>
            <a:pPr algn="ctr"/>
            <a:r>
              <a:rPr lang="en-IN" dirty="0"/>
              <a:t>Late binding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Polymorphism Compile time with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IN" dirty="0"/>
              <a:t>Method can be overloading if &amp; only if method has the same name but with different signature.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276600" y="3276600"/>
            <a:ext cx="251460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Signature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295400" y="4876800"/>
            <a:ext cx="1905000" cy="1066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Number of arguments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733800" y="4876800"/>
            <a:ext cx="1905000" cy="1066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type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172200" y="4876800"/>
            <a:ext cx="1905000" cy="1066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Order of arguments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</p:cNvCxnSpPr>
          <p:nvPr/>
        </p:nvCxnSpPr>
        <p:spPr>
          <a:xfrm rot="5400000">
            <a:off x="3105150" y="3448050"/>
            <a:ext cx="914400" cy="1943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>
          <a:xfrm rot="16200000" flipH="1">
            <a:off x="4152900" y="4343400"/>
            <a:ext cx="914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</p:cNvCxnSpPr>
          <p:nvPr/>
        </p:nvCxnSpPr>
        <p:spPr>
          <a:xfrm rot="16200000" flipH="1">
            <a:off x="5314950" y="3181350"/>
            <a:ext cx="914400" cy="2476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</p:spPr>
        <p:txBody>
          <a:bodyPr/>
          <a:lstStyle/>
          <a:p>
            <a:r>
              <a:rPr lang="en-IN" dirty="0"/>
              <a:t>Inheritance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IN" dirty="0"/>
              <a:t>What is Inheritance?</a:t>
            </a:r>
          </a:p>
          <a:p>
            <a:pPr lvl="1" algn="just">
              <a:buFont typeface="Wingdings" pitchFamily="2" charset="2"/>
              <a:buChar char="ü"/>
            </a:pPr>
            <a:r>
              <a:rPr lang="en-IN" dirty="0"/>
              <a:t>Inheritance is Important concept of OOP which will allow you to use parent class features.</a:t>
            </a:r>
          </a:p>
          <a:p>
            <a:pPr lvl="1" algn="just">
              <a:buFont typeface="Wingdings" pitchFamily="2" charset="2"/>
              <a:buChar char="ü"/>
            </a:pPr>
            <a:r>
              <a:rPr lang="en-IN" dirty="0"/>
              <a:t>Using inheritance you can use parent class variable and method using child class.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Why to Use?</a:t>
            </a:r>
          </a:p>
          <a:p>
            <a:pPr lvl="1">
              <a:buFont typeface="Wingdings" pitchFamily="2" charset="2"/>
              <a:buChar char="ü"/>
            </a:pPr>
            <a:r>
              <a:rPr lang="en-IN" dirty="0"/>
              <a:t>Code reusability</a:t>
            </a:r>
          </a:p>
          <a:p>
            <a:pPr lvl="1">
              <a:buFont typeface="Wingdings" pitchFamily="2" charset="2"/>
              <a:buChar char="ü"/>
            </a:pPr>
            <a:r>
              <a:rPr lang="en-IN" dirty="0"/>
              <a:t>No code duplication</a:t>
            </a:r>
          </a:p>
          <a:p>
            <a:pPr lvl="1">
              <a:buFont typeface="Wingdings" pitchFamily="2" charset="2"/>
              <a:buChar char="ü"/>
            </a:pPr>
            <a:r>
              <a:rPr lang="en-IN" dirty="0"/>
              <a:t>For method overriding</a:t>
            </a:r>
          </a:p>
          <a:p>
            <a:pPr lvl="1"/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Content Placeholder 6"/>
          <p:cNvGraphicFramePr>
            <a:graphicFrameLocks/>
          </p:cNvGraphicFramePr>
          <p:nvPr/>
        </p:nvGraphicFramePr>
        <p:xfrm>
          <a:off x="228600" y="304801"/>
          <a:ext cx="8686800" cy="625039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4556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Metrics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C++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Java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6568">
                <a:tc>
                  <a:txBody>
                    <a:bodyPr/>
                    <a:lstStyle/>
                    <a:p>
                      <a:pPr algn="l"/>
                      <a:r>
                        <a:rPr lang="en-IN" sz="1900" dirty="0"/>
                        <a:t>Pre-processor</a:t>
                      </a:r>
                      <a:r>
                        <a:rPr lang="en-IN" sz="1900" baseline="0" dirty="0"/>
                        <a:t> directives</a:t>
                      </a:r>
                      <a:endParaRPr 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dirty="0"/>
                        <a:t>Support header</a:t>
                      </a:r>
                      <a:r>
                        <a:rPr lang="en-IN" sz="1900" baseline="0" dirty="0"/>
                        <a:t> files(#include, #define)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dirty="0"/>
                        <a:t>Supported (#header, #define)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/>
                        <a:t>Use Packages </a:t>
                      </a:r>
                      <a:r>
                        <a:rPr lang="en-IN" sz="1900" dirty="0"/>
                        <a:t>(import)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016">
                <a:tc>
                  <a:txBody>
                    <a:bodyPr/>
                    <a:lstStyle/>
                    <a:p>
                      <a:pPr algn="l"/>
                      <a:r>
                        <a:rPr lang="en-IN" sz="1900" dirty="0"/>
                        <a:t>Keywords</a:t>
                      </a:r>
                      <a:endParaRPr 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dirty="0"/>
                        <a:t>Support 32 keywords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dirty="0"/>
                        <a:t>Support 63 Keywords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dirty="0"/>
                        <a:t>Support 50 Keywords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6568">
                <a:tc>
                  <a:txBody>
                    <a:bodyPr/>
                    <a:lstStyle/>
                    <a:p>
                      <a:pPr algn="l"/>
                      <a:r>
                        <a:rPr lang="en-IN" sz="1900" dirty="0"/>
                        <a:t>Inheritance</a:t>
                      </a:r>
                      <a:endParaRPr 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dirty="0"/>
                        <a:t>No Inheritance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dirty="0"/>
                        <a:t>Supported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dirty="0"/>
                        <a:t>Supported</a:t>
                      </a:r>
                      <a:r>
                        <a:rPr lang="en-IN" sz="1900" baseline="0" dirty="0"/>
                        <a:t> except Multiple Inheritance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1644">
                <a:tc>
                  <a:txBody>
                    <a:bodyPr/>
                    <a:lstStyle/>
                    <a:p>
                      <a:pPr algn="l"/>
                      <a:r>
                        <a:rPr lang="en-IN" sz="1900" dirty="0"/>
                        <a:t>Overloading</a:t>
                      </a:r>
                      <a:endParaRPr 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dirty="0"/>
                        <a:t>No Overloading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dirty="0"/>
                        <a:t>Support Function Overloading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dirty="0"/>
                        <a:t>Support Function</a:t>
                      </a:r>
                      <a:r>
                        <a:rPr lang="en-IN" sz="1900" baseline="0" dirty="0"/>
                        <a:t> Overloading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4177">
                <a:tc>
                  <a:txBody>
                    <a:bodyPr/>
                    <a:lstStyle/>
                    <a:p>
                      <a:pPr algn="l"/>
                      <a:r>
                        <a:rPr lang="en-IN" sz="1900" dirty="0"/>
                        <a:t>Pointers</a:t>
                      </a:r>
                      <a:endParaRPr 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dirty="0"/>
                        <a:t>Supported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dirty="0"/>
                        <a:t>Supported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dirty="0"/>
                        <a:t>Not Supported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81644">
                <a:tc>
                  <a:txBody>
                    <a:bodyPr/>
                    <a:lstStyle/>
                    <a:p>
                      <a:pPr algn="l"/>
                      <a:r>
                        <a:rPr lang="en-IN" sz="1900" dirty="0"/>
                        <a:t>Exception</a:t>
                      </a:r>
                      <a:r>
                        <a:rPr lang="en-IN" sz="1900" baseline="0" dirty="0"/>
                        <a:t> Handling</a:t>
                      </a:r>
                      <a:endParaRPr 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dirty="0"/>
                        <a:t>Not Supported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dirty="0"/>
                        <a:t>Supported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dirty="0"/>
                        <a:t>Supported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220">
                <a:tc>
                  <a:txBody>
                    <a:bodyPr/>
                    <a:lstStyle/>
                    <a:p>
                      <a:pPr algn="l"/>
                      <a:r>
                        <a:rPr lang="en-IN" sz="1900" dirty="0"/>
                        <a:t>Allocation</a:t>
                      </a:r>
                      <a:endParaRPr 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dirty="0"/>
                        <a:t>Use </a:t>
                      </a:r>
                      <a:r>
                        <a:rPr lang="en-IN" sz="1900" dirty="0" err="1"/>
                        <a:t>malloc</a:t>
                      </a:r>
                      <a:r>
                        <a:rPr lang="en-IN" sz="1900" dirty="0"/>
                        <a:t>, </a:t>
                      </a:r>
                      <a:r>
                        <a:rPr lang="en-IN" sz="1900" dirty="0" err="1"/>
                        <a:t>calloc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dirty="0"/>
                        <a:t>Use</a:t>
                      </a:r>
                      <a:r>
                        <a:rPr lang="en-IN" sz="1900" baseline="0" dirty="0"/>
                        <a:t> new , delete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dirty="0"/>
                        <a:t>Garbage Collector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IN" dirty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85000" lnSpcReduction="20000"/>
          </a:bodyPr>
          <a:lstStyle/>
          <a:p>
            <a:pPr marL="514350" indent="-514350" algn="just">
              <a:buAutoNum type="arabicPeriod"/>
            </a:pPr>
            <a:r>
              <a:rPr lang="en-IN" dirty="0"/>
              <a:t>Child class reference &amp; Child class Object </a:t>
            </a:r>
          </a:p>
          <a:p>
            <a:pPr marL="514350" lvl="1" indent="-514350" algn="just">
              <a:buFont typeface="Wingdings" pitchFamily="2" charset="2"/>
              <a:buChar char="ü"/>
            </a:pPr>
            <a:r>
              <a:rPr lang="en-IN" dirty="0"/>
              <a:t>This will allow to access all the methods of the base class &amp; child class</a:t>
            </a:r>
            <a:r>
              <a:rPr lang="en-US" dirty="0"/>
              <a:t>.</a:t>
            </a:r>
          </a:p>
          <a:p>
            <a:pPr marL="514350" lvl="1" indent="-514350" algn="just">
              <a:buFont typeface="Wingdings" pitchFamily="2" charset="2"/>
              <a:buChar char="ü"/>
            </a:pPr>
            <a:endParaRPr lang="en-IN" dirty="0"/>
          </a:p>
          <a:p>
            <a:pPr marL="514350" indent="-514350" algn="just">
              <a:buAutoNum type="arabicPeriod"/>
            </a:pPr>
            <a:r>
              <a:rPr lang="en-IN" dirty="0"/>
              <a:t>Base class reference &amp; Base class Object</a:t>
            </a:r>
          </a:p>
          <a:p>
            <a:pPr marL="514350" lvl="1" indent="-514350" algn="just">
              <a:buFont typeface="Wingdings" pitchFamily="2" charset="2"/>
              <a:buChar char="ü"/>
            </a:pPr>
            <a:r>
              <a:rPr lang="en-IN" dirty="0"/>
              <a:t>This will allow to access all the methods of base class only.</a:t>
            </a:r>
          </a:p>
          <a:p>
            <a:pPr marL="514350" lvl="1" indent="-514350" algn="just">
              <a:buFont typeface="Wingdings" pitchFamily="2" charset="2"/>
              <a:buChar char="ü"/>
            </a:pPr>
            <a:endParaRPr lang="en-IN" dirty="0"/>
          </a:p>
          <a:p>
            <a:pPr marL="514350" indent="-514350" algn="just">
              <a:buAutoNum type="arabicPeriod"/>
            </a:pPr>
            <a:r>
              <a:rPr lang="en-IN" dirty="0"/>
              <a:t>Base class reference &amp; Child class Object</a:t>
            </a:r>
          </a:p>
          <a:p>
            <a:pPr marL="914400" lvl="1" indent="-514350" algn="just">
              <a:buFont typeface="Wingdings" pitchFamily="2" charset="2"/>
              <a:buChar char="ü"/>
            </a:pPr>
            <a:r>
              <a:rPr lang="en-IN" dirty="0"/>
              <a:t>This will allow to access all the methods of Base class only &amp; not Child class methods</a:t>
            </a:r>
          </a:p>
          <a:p>
            <a:pPr marL="914400" lvl="1" indent="-514350" algn="just">
              <a:buFont typeface="Wingdings" pitchFamily="2" charset="2"/>
              <a:buChar char="ü"/>
            </a:pPr>
            <a:endParaRPr lang="en-IN" dirty="0"/>
          </a:p>
          <a:p>
            <a:pPr marL="514350" indent="-514350" algn="just">
              <a:buAutoNum type="arabicPeriod"/>
            </a:pPr>
            <a:r>
              <a:rPr lang="en-IN" dirty="0"/>
              <a:t>Child class reference &amp; Base class Object</a:t>
            </a:r>
          </a:p>
          <a:p>
            <a:pPr marL="914400" lvl="1" indent="-514350" algn="just">
              <a:buFont typeface="Wingdings" pitchFamily="2" charset="2"/>
              <a:buChar char="ü"/>
            </a:pPr>
            <a:r>
              <a:rPr lang="en-IN" dirty="0"/>
              <a:t>This will be invalid scenario Child class cannot hold Parent class</a:t>
            </a:r>
          </a:p>
          <a:p>
            <a:pPr marL="914400" lvl="1" indent="-514350">
              <a:buFont typeface="Wingdings" pitchFamily="2" charset="2"/>
              <a:buChar char="ü"/>
            </a:pPr>
            <a:endParaRPr lang="en-IN" dirty="0"/>
          </a:p>
          <a:p>
            <a:pPr marL="914400" lvl="1" indent="-514350">
              <a:buNone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Method Overriding in Java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534400" cy="5497945"/>
          </a:xfrm>
        </p:spPr>
        <p:txBody>
          <a:bodyPr>
            <a:normAutofit lnSpcReduction="10000"/>
          </a:bodyPr>
          <a:lstStyle/>
          <a:p>
            <a:pPr marL="514350" lvl="1" indent="-514350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IN" dirty="0"/>
              <a:t>If subclass (child class) has the same method as declared in the parent class, it is known as method overriding in java.</a:t>
            </a:r>
          </a:p>
          <a:p>
            <a:pPr marL="514350" lvl="1" indent="-514350" algn="just">
              <a:lnSpc>
                <a:spcPct val="80000"/>
              </a:lnSpc>
              <a:buFont typeface="Wingdings" pitchFamily="2" charset="2"/>
              <a:buChar char="Ø"/>
            </a:pPr>
            <a:endParaRPr lang="en-IN" dirty="0"/>
          </a:p>
          <a:p>
            <a:pPr marL="514350" lvl="1" indent="-514350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IN" b="1" dirty="0"/>
              <a:t>Usage of Java Method Overriding</a:t>
            </a:r>
          </a:p>
          <a:p>
            <a:pPr marL="514350" lvl="1" indent="-514350" algn="just">
              <a:lnSpc>
                <a:spcPct val="80000"/>
              </a:lnSpc>
              <a:buFont typeface="Wingdings" pitchFamily="2" charset="2"/>
              <a:buChar char="ü"/>
            </a:pPr>
            <a:r>
              <a:rPr lang="en-IN" dirty="0"/>
              <a:t>Method overriding is used to provide specific implementation of a method that is already provided by its super class.</a:t>
            </a:r>
          </a:p>
          <a:p>
            <a:pPr marL="514350" lvl="1" indent="-514350" algn="just">
              <a:lnSpc>
                <a:spcPct val="80000"/>
              </a:lnSpc>
              <a:buFont typeface="Wingdings" pitchFamily="2" charset="2"/>
              <a:buChar char="ü"/>
            </a:pPr>
            <a:r>
              <a:rPr lang="en-IN" dirty="0"/>
              <a:t>Method overriding is used for runtime polymorphism</a:t>
            </a:r>
          </a:p>
          <a:p>
            <a:pPr marL="514350" lvl="1" indent="-514350" algn="just">
              <a:lnSpc>
                <a:spcPct val="80000"/>
              </a:lnSpc>
              <a:buFont typeface="Wingdings" pitchFamily="2" charset="2"/>
              <a:buChar char="Ø"/>
            </a:pPr>
            <a:endParaRPr lang="en-IN" dirty="0"/>
          </a:p>
          <a:p>
            <a:pPr marL="514350" lvl="1" indent="-514350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IN" b="1" dirty="0"/>
              <a:t>Rules for Java Method Overriding</a:t>
            </a:r>
          </a:p>
          <a:p>
            <a:pPr marL="514350" lvl="1" indent="-514350" algn="just">
              <a:lnSpc>
                <a:spcPct val="80000"/>
              </a:lnSpc>
              <a:buFont typeface="Wingdings" pitchFamily="2" charset="2"/>
              <a:buChar char="ü"/>
            </a:pPr>
            <a:r>
              <a:rPr lang="en-IN" dirty="0"/>
              <a:t>method must have same name as in the parent class</a:t>
            </a:r>
          </a:p>
          <a:p>
            <a:pPr marL="514350" lvl="1" indent="-514350" algn="just">
              <a:lnSpc>
                <a:spcPct val="80000"/>
              </a:lnSpc>
              <a:buFont typeface="Wingdings" pitchFamily="2" charset="2"/>
              <a:buChar char="ü"/>
            </a:pPr>
            <a:r>
              <a:rPr lang="en-IN" dirty="0"/>
              <a:t>method must have same parameter as in the parent class.</a:t>
            </a:r>
          </a:p>
          <a:p>
            <a:pPr marL="514350" lvl="1" indent="-514350" algn="just">
              <a:lnSpc>
                <a:spcPct val="80000"/>
              </a:lnSpc>
              <a:buFont typeface="Wingdings" pitchFamily="2" charset="2"/>
              <a:buChar char="ü"/>
            </a:pPr>
            <a:r>
              <a:rPr lang="en-IN" dirty="0"/>
              <a:t>must be IS-A relationship.</a:t>
            </a:r>
          </a:p>
          <a:p>
            <a:pPr marL="514350" lvl="1" indent="-514350">
              <a:lnSpc>
                <a:spcPct val="80000"/>
              </a:lnSpc>
              <a:buFont typeface="Wingdings" pitchFamily="2" charset="2"/>
              <a:buChar char="Ø"/>
            </a:pPr>
            <a:endParaRPr lang="en-IN" sz="2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  <p:extLst>
      <p:ext uri="{BB962C8B-B14F-4D97-AF65-F5344CB8AC3E}">
        <p14:creationId xmlns:p14="http://schemas.microsoft.com/office/powerpoint/2010/main" val="67161969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IN" dirty="0"/>
              <a:t>Interface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3000" dirty="0"/>
              <a:t>What is Interface?</a:t>
            </a:r>
          </a:p>
          <a:p>
            <a:pPr lvl="1">
              <a:buFont typeface="Wingdings" pitchFamily="2" charset="2"/>
              <a:buChar char="ü"/>
            </a:pPr>
            <a:r>
              <a:rPr lang="en-IN" sz="2400" dirty="0"/>
              <a:t>Interface is special kind of class which contain variables &amp; which cant be change.</a:t>
            </a:r>
          </a:p>
          <a:p>
            <a:pPr lvl="1">
              <a:buFont typeface="Wingdings" pitchFamily="2" charset="2"/>
              <a:buChar char="ü"/>
            </a:pPr>
            <a:r>
              <a:rPr lang="en-IN" sz="2400" dirty="0"/>
              <a:t>It contains method declaration only ,not the method body part.</a:t>
            </a:r>
          </a:p>
          <a:p>
            <a:pPr>
              <a:buFont typeface="Wingdings" pitchFamily="2" charset="2"/>
              <a:buChar char="Ø"/>
            </a:pPr>
            <a:r>
              <a:rPr lang="en-IN" sz="3000" dirty="0"/>
              <a:t>Technical words,</a:t>
            </a:r>
          </a:p>
          <a:p>
            <a:pPr lvl="1">
              <a:buFont typeface="Wingdings" pitchFamily="2" charset="2"/>
              <a:buChar char="ü"/>
            </a:pPr>
            <a:r>
              <a:rPr lang="en-IN" sz="2400" dirty="0"/>
              <a:t>It has static constant and abstract method only</a:t>
            </a:r>
            <a:endParaRPr lang="en-US" sz="2400" dirty="0"/>
          </a:p>
          <a:p>
            <a:pPr lvl="1">
              <a:buFont typeface="Wingdings" pitchFamily="2" charset="2"/>
              <a:buChar char="ü"/>
            </a:pPr>
            <a:r>
              <a:rPr lang="en-IN" sz="2400" dirty="0"/>
              <a:t>How to write        Interface name</a:t>
            </a:r>
          </a:p>
          <a:p>
            <a:pPr lvl="7">
              <a:buNone/>
            </a:pPr>
            <a:r>
              <a:rPr lang="en-IN" sz="2400" dirty="0"/>
              <a:t>{</a:t>
            </a:r>
          </a:p>
          <a:p>
            <a:pPr lvl="7">
              <a:buNone/>
            </a:pPr>
            <a:r>
              <a:rPr lang="en-IN" sz="2400" dirty="0"/>
              <a:t>Variable</a:t>
            </a:r>
          </a:p>
          <a:p>
            <a:pPr lvl="7">
              <a:buNone/>
            </a:pPr>
            <a:r>
              <a:rPr lang="en-IN" sz="2400" dirty="0"/>
              <a:t>Methods();</a:t>
            </a:r>
          </a:p>
          <a:p>
            <a:pPr lvl="7">
              <a:buNone/>
            </a:pPr>
            <a:r>
              <a:rPr lang="en-IN" sz="2400" dirty="0"/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IN" dirty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514350" indent="-514350" algn="just">
              <a:buAutoNum type="arabicParenR"/>
            </a:pPr>
            <a:r>
              <a:rPr lang="en-IN" sz="2800" dirty="0"/>
              <a:t>Child class reference &amp; Child class Object</a:t>
            </a:r>
          </a:p>
          <a:p>
            <a:pPr marL="914400" lvl="1" indent="-514350" algn="just">
              <a:buFont typeface="Wingdings" pitchFamily="2" charset="2"/>
              <a:buChar char="ü"/>
            </a:pPr>
            <a:r>
              <a:rPr lang="en-IN" dirty="0"/>
              <a:t>This will allow to access all the methods of base class &amp; child class</a:t>
            </a:r>
          </a:p>
          <a:p>
            <a:pPr marL="514350" indent="-514350" algn="just">
              <a:buAutoNum type="arabicParenR"/>
            </a:pPr>
            <a:r>
              <a:rPr lang="en-IN" sz="2800" dirty="0"/>
              <a:t>Base class reference &amp; Child class Object</a:t>
            </a:r>
          </a:p>
          <a:p>
            <a:pPr marL="914400" lvl="1" indent="-514350" algn="just">
              <a:buFont typeface="Wingdings" pitchFamily="2" charset="2"/>
              <a:buChar char="ü"/>
            </a:pPr>
            <a:r>
              <a:rPr lang="en-IN" dirty="0"/>
              <a:t>This will allow to access all the methods of base class only.</a:t>
            </a:r>
          </a:p>
          <a:p>
            <a:pPr marL="514350" indent="-514350" algn="just">
              <a:buAutoNum type="arabicParenR"/>
            </a:pPr>
            <a:r>
              <a:rPr lang="en-IN" sz="2800" dirty="0"/>
              <a:t>Base class reference &amp; Base class Object</a:t>
            </a:r>
          </a:p>
          <a:p>
            <a:pPr marL="514350" indent="-514350" algn="just">
              <a:buNone/>
            </a:pPr>
            <a:r>
              <a:rPr lang="en-IN" sz="2800" dirty="0"/>
              <a:t>	You can not create object of interface because interface is not fully implemented class and it has abstract method and static constants.</a:t>
            </a:r>
          </a:p>
          <a:p>
            <a:pPr marL="514350" indent="-514350">
              <a:buAutoNum type="arabicParenR"/>
            </a:pPr>
            <a:endParaRPr lang="en-IN" dirty="0"/>
          </a:p>
          <a:p>
            <a:pPr marL="514350" indent="-514350">
              <a:buAutoNum type="arabicParenR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>
            <a:normAutofit fontScale="90000"/>
          </a:bodyPr>
          <a:lstStyle/>
          <a:p>
            <a:r>
              <a:rPr lang="en-IN" dirty="0"/>
              <a:t>Understanding relationship between classes and interfaces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752600"/>
            <a:ext cx="7809071" cy="3696019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  <p:extLst>
      <p:ext uri="{BB962C8B-B14F-4D97-AF65-F5344CB8AC3E}">
        <p14:creationId xmlns:p14="http://schemas.microsoft.com/office/powerpoint/2010/main" val="364004429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Multiple inheritance in Java by interface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143000"/>
            <a:ext cx="8202367" cy="4898363"/>
          </a:xfrm>
        </p:spPr>
        <p:txBody>
          <a:bodyPr>
            <a:normAutofit/>
          </a:bodyPr>
          <a:lstStyle/>
          <a:p>
            <a:pPr algn="just"/>
            <a:r>
              <a:rPr lang="en-IN" sz="2800" dirty="0"/>
              <a:t>If a class implements multiple interfaces, or an interface extends multiple interfaces i.e. known as multiple inheritance.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2590800"/>
            <a:ext cx="6936581" cy="3756951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  <p:extLst>
      <p:ext uri="{BB962C8B-B14F-4D97-AF65-F5344CB8AC3E}">
        <p14:creationId xmlns:p14="http://schemas.microsoft.com/office/powerpoint/2010/main" val="172938489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IN" dirty="0"/>
              <a:t>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IN" dirty="0"/>
              <a:t>What is Collection?(java 1.5)</a:t>
            </a:r>
          </a:p>
          <a:p>
            <a:pPr lvl="1" algn="just">
              <a:buFont typeface="Wingdings" pitchFamily="2" charset="2"/>
              <a:buChar char="ü"/>
            </a:pPr>
            <a:r>
              <a:rPr lang="en-IN" dirty="0"/>
              <a:t>It is dynamic data structure</a:t>
            </a:r>
          </a:p>
          <a:p>
            <a:pPr lvl="1" algn="just">
              <a:buFont typeface="Wingdings" pitchFamily="2" charset="2"/>
              <a:buChar char="ü"/>
            </a:pPr>
            <a:r>
              <a:rPr lang="en-IN" dirty="0"/>
              <a:t>It added after java 1.5</a:t>
            </a:r>
          </a:p>
          <a:p>
            <a:pPr lvl="1" algn="just">
              <a:buFont typeface="Wingdings" pitchFamily="2" charset="2"/>
              <a:buChar char="ü"/>
            </a:pPr>
            <a:r>
              <a:rPr lang="en-IN" dirty="0"/>
              <a:t>Collection in java is a framework that provides an architecture to store and manipulate the group of objects.</a:t>
            </a:r>
          </a:p>
          <a:p>
            <a:pPr lvl="1" algn="just">
              <a:buFont typeface="Wingdings" pitchFamily="2" charset="2"/>
              <a:buChar char="ü"/>
            </a:pPr>
            <a:r>
              <a:rPr lang="en-IN" dirty="0"/>
              <a:t>All the operation that you perform on data such as searching,sorting,insertion,manipulation,deletion etc. can be performed by java collection.</a:t>
            </a:r>
          </a:p>
          <a:p>
            <a:pPr lvl="1" algn="just">
              <a:buFont typeface="Wingdings" pitchFamily="2" charset="2"/>
              <a:buChar char="ü"/>
            </a:pPr>
            <a:r>
              <a:rPr lang="en-IN" dirty="0"/>
              <a:t>Java collection simply means a single unit of objects.</a:t>
            </a:r>
          </a:p>
          <a:p>
            <a:endParaRPr lang="en-IN" dirty="0"/>
          </a:p>
          <a:p>
            <a:pPr lvl="1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Collection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00200"/>
            <a:ext cx="762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Generic In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IN" dirty="0"/>
              <a:t>Java new generic collection allows you to have only one type of object in collection.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Now it is type safe so typecasting is not required at run time.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Non-Generic </a:t>
            </a:r>
            <a:r>
              <a:rPr lang="en-IN" dirty="0" err="1"/>
              <a:t>Arraylist</a:t>
            </a:r>
            <a:endParaRPr lang="en-IN" dirty="0"/>
          </a:p>
          <a:p>
            <a:pPr lvl="1">
              <a:buFont typeface="Wingdings" pitchFamily="2" charset="2"/>
              <a:buChar char="ü"/>
            </a:pPr>
            <a:r>
              <a:rPr lang="en-IN" dirty="0" err="1"/>
              <a:t>Arraylist</a:t>
            </a:r>
            <a:r>
              <a:rPr lang="en-IN" dirty="0"/>
              <a:t> al=new </a:t>
            </a:r>
            <a:r>
              <a:rPr lang="en-IN" dirty="0" err="1"/>
              <a:t>Arraylist</a:t>
            </a:r>
            <a:r>
              <a:rPr lang="en-IN" dirty="0"/>
              <a:t>();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Generic Example:</a:t>
            </a:r>
          </a:p>
          <a:p>
            <a:pPr lvl="1">
              <a:buFont typeface="Wingdings" pitchFamily="2" charset="2"/>
              <a:buChar char="ü"/>
            </a:pPr>
            <a:r>
              <a:rPr lang="en-IN" dirty="0" err="1"/>
              <a:t>Arraylist</a:t>
            </a:r>
            <a:r>
              <a:rPr lang="en-IN" dirty="0"/>
              <a:t>&lt;string&gt;  al=new </a:t>
            </a:r>
            <a:r>
              <a:rPr lang="en-IN" dirty="0" err="1"/>
              <a:t>Arraylist</a:t>
            </a:r>
            <a:r>
              <a:rPr lang="en-IN" dirty="0"/>
              <a:t>&lt;String&gt;();</a:t>
            </a:r>
          </a:p>
          <a:p>
            <a:pPr lvl="1">
              <a:buFont typeface="Wingdings" pitchFamily="2" charset="2"/>
              <a:buChar char="ü"/>
            </a:pPr>
            <a:r>
              <a:rPr lang="en-IN" dirty="0"/>
              <a:t>In generic collection we specify type in angular braces .Now </a:t>
            </a:r>
            <a:r>
              <a:rPr lang="en-IN" dirty="0" err="1"/>
              <a:t>arraylist</a:t>
            </a:r>
            <a:r>
              <a:rPr lang="en-IN" dirty="0"/>
              <a:t> is forced to have only  specified type of object in it.</a:t>
            </a:r>
          </a:p>
          <a:p>
            <a:pPr lvl="1">
              <a:buFont typeface="Wingdings" pitchFamily="2" charset="2"/>
              <a:buChar char="ü"/>
            </a:pPr>
            <a:r>
              <a:rPr lang="en-IN" dirty="0"/>
              <a:t>If you try to add another type of </a:t>
            </a:r>
            <a:r>
              <a:rPr lang="en-IN" dirty="0" err="1"/>
              <a:t>object,it</a:t>
            </a:r>
            <a:r>
              <a:rPr lang="en-IN" dirty="0"/>
              <a:t> gives compile time error.</a:t>
            </a:r>
          </a:p>
          <a:p>
            <a:pPr lvl="1">
              <a:buFont typeface="Wingdings" pitchFamily="2" charset="2"/>
              <a:buChar char="ü"/>
            </a:pPr>
            <a:endParaRPr lang="en-IN" dirty="0"/>
          </a:p>
          <a:p>
            <a:pPr lvl="1">
              <a:buFont typeface="Wingdings" pitchFamily="2" charset="2"/>
              <a:buChar char="ü"/>
            </a:pPr>
            <a:r>
              <a:rPr lang="en-IN" dirty="0"/>
              <a:t>Demo</a:t>
            </a:r>
          </a:p>
          <a:p>
            <a:pPr lvl="1">
              <a:buFont typeface="Wingdings" pitchFamily="2" charset="2"/>
              <a:buChar char="ü"/>
            </a:pPr>
            <a:endParaRPr lang="en-IN" dirty="0"/>
          </a:p>
          <a:p>
            <a:pPr lvl="1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/>
              <a:t>What is List and </a:t>
            </a:r>
            <a:r>
              <a:rPr lang="en-IN" dirty="0" err="1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200" dirty="0"/>
              <a:t>List:- List is an interface </a:t>
            </a:r>
          </a:p>
          <a:p>
            <a:pPr>
              <a:buFont typeface="Wingdings" pitchFamily="2" charset="2"/>
              <a:buChar char="Ø"/>
            </a:pPr>
            <a:r>
              <a:rPr lang="en-IN" sz="2200" dirty="0" err="1"/>
              <a:t>Arraylist</a:t>
            </a:r>
            <a:r>
              <a:rPr lang="en-IN" sz="2200" dirty="0"/>
              <a:t>:- Is a class &amp; implements List.</a:t>
            </a:r>
          </a:p>
          <a:p>
            <a:pPr>
              <a:buFont typeface="Wingdings" pitchFamily="2" charset="2"/>
              <a:buChar char="Ø"/>
            </a:pPr>
            <a:r>
              <a:rPr lang="en-IN" sz="2200" dirty="0" err="1"/>
              <a:t>ArrayList</a:t>
            </a:r>
            <a:r>
              <a:rPr lang="en-IN" sz="2200" dirty="0"/>
              <a:t> uses a dynamic array to store objects.</a:t>
            </a:r>
          </a:p>
          <a:p>
            <a:pPr>
              <a:buFont typeface="Wingdings" pitchFamily="2" charset="2"/>
              <a:buChar char="Ø"/>
            </a:pPr>
            <a:r>
              <a:rPr lang="en-IN" sz="2200" dirty="0"/>
              <a:t>What is </a:t>
            </a:r>
            <a:r>
              <a:rPr lang="en-IN" sz="2200" dirty="0" err="1"/>
              <a:t>Arraylist</a:t>
            </a:r>
            <a:r>
              <a:rPr lang="en-IN" sz="2200" dirty="0"/>
              <a:t>?</a:t>
            </a:r>
          </a:p>
          <a:p>
            <a:pPr lvl="1">
              <a:buFont typeface="Wingdings" pitchFamily="2" charset="2"/>
              <a:buChar char="ü"/>
            </a:pPr>
            <a:r>
              <a:rPr lang="en-IN" sz="2200" dirty="0"/>
              <a:t>Java </a:t>
            </a:r>
            <a:r>
              <a:rPr lang="en-IN" sz="2200" dirty="0" err="1"/>
              <a:t>Arraylist</a:t>
            </a:r>
            <a:r>
              <a:rPr lang="en-IN" sz="2200" dirty="0"/>
              <a:t> is non-synchronized</a:t>
            </a:r>
          </a:p>
          <a:p>
            <a:pPr lvl="1">
              <a:buFont typeface="Wingdings" pitchFamily="2" charset="2"/>
              <a:buChar char="ü"/>
            </a:pPr>
            <a:r>
              <a:rPr lang="en-IN" sz="2200" dirty="0"/>
              <a:t>Java </a:t>
            </a:r>
            <a:r>
              <a:rPr lang="en-IN" sz="2200" dirty="0" err="1"/>
              <a:t>Arraylist</a:t>
            </a:r>
            <a:r>
              <a:rPr lang="en-IN" sz="2200" dirty="0"/>
              <a:t> class can contain duplicate elements</a:t>
            </a:r>
          </a:p>
          <a:p>
            <a:pPr lvl="1">
              <a:buFont typeface="Wingdings" pitchFamily="2" charset="2"/>
              <a:buChar char="ü"/>
            </a:pPr>
            <a:r>
              <a:rPr lang="en-IN" sz="2200" dirty="0"/>
              <a:t>Java </a:t>
            </a:r>
            <a:r>
              <a:rPr lang="en-IN" sz="2200" dirty="0" err="1"/>
              <a:t>Arraylist</a:t>
            </a:r>
            <a:r>
              <a:rPr lang="en-IN" sz="2200" dirty="0"/>
              <a:t> class maintains insertion order.</a:t>
            </a:r>
          </a:p>
          <a:p>
            <a:pPr lvl="1">
              <a:buFont typeface="Wingdings" pitchFamily="2" charset="2"/>
              <a:buChar char="ü"/>
            </a:pPr>
            <a:r>
              <a:rPr lang="en-IN" sz="2200" dirty="0"/>
              <a:t>Java </a:t>
            </a:r>
            <a:r>
              <a:rPr lang="en-IN" sz="2200" dirty="0" err="1"/>
              <a:t>arraylist</a:t>
            </a:r>
            <a:r>
              <a:rPr lang="en-IN" sz="2200" dirty="0"/>
              <a:t> allows random access because array works at index basis</a:t>
            </a:r>
          </a:p>
          <a:p>
            <a:pPr lvl="1">
              <a:buFont typeface="Wingdings" pitchFamily="2" charset="2"/>
              <a:buChar char="ü"/>
            </a:pPr>
            <a:r>
              <a:rPr lang="en-IN" sz="2200" dirty="0"/>
              <a:t>In java </a:t>
            </a:r>
            <a:r>
              <a:rPr lang="en-IN" sz="2200" dirty="0" err="1"/>
              <a:t>Arraylist</a:t>
            </a:r>
            <a:r>
              <a:rPr lang="en-IN" sz="2200" dirty="0"/>
              <a:t> class manipulation is slow a lot of shifting need to be occurred if any element is removed from the </a:t>
            </a:r>
            <a:r>
              <a:rPr lang="en-IN" sz="2200" dirty="0" err="1"/>
              <a:t>Arraylist</a:t>
            </a:r>
            <a:endParaRPr lang="en-IN" sz="2200" dirty="0"/>
          </a:p>
          <a:p>
            <a:pPr lvl="1">
              <a:buFont typeface="Wingdings" pitchFamily="2" charset="2"/>
              <a:buChar char="ü"/>
            </a:pPr>
            <a:r>
              <a:rPr lang="en-IN" sz="2200" dirty="0"/>
              <a:t>Order by index and duplication allowed</a:t>
            </a:r>
            <a:endParaRPr lang="en-US" sz="2200" dirty="0"/>
          </a:p>
          <a:p>
            <a:pPr lvl="1">
              <a:buFont typeface="Wingdings" pitchFamily="2" charset="2"/>
              <a:buChar char="ü"/>
            </a:pPr>
            <a:endParaRPr lang="en-IN" sz="2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6412</TotalTime>
  <Words>6323</Words>
  <Application>Microsoft Office PowerPoint</Application>
  <PresentationFormat>On-screen Show (4:3)</PresentationFormat>
  <Paragraphs>961</Paragraphs>
  <Slides>117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117</vt:i4>
      </vt:variant>
    </vt:vector>
  </HeadingPairs>
  <TitlesOfParts>
    <vt:vector size="121" baseType="lpstr">
      <vt:lpstr>Arial</vt:lpstr>
      <vt:lpstr>Calibri</vt:lpstr>
      <vt:lpstr>Wingdings</vt:lpstr>
      <vt:lpstr>Office Theme</vt:lpstr>
      <vt:lpstr>Core Java</vt:lpstr>
      <vt:lpstr>About trainer</vt:lpstr>
      <vt:lpstr>Programming Languages</vt:lpstr>
      <vt:lpstr>Programming Languages</vt:lpstr>
      <vt:lpstr>Programming Languages</vt:lpstr>
      <vt:lpstr>Procedural vs. Object-Oriented</vt:lpstr>
      <vt:lpstr>PowerPoint Presentation</vt:lpstr>
      <vt:lpstr>Difference C,C++,Java</vt:lpstr>
      <vt:lpstr>PowerPoint Presentation</vt:lpstr>
      <vt:lpstr>     History</vt:lpstr>
      <vt:lpstr>What is Java</vt:lpstr>
      <vt:lpstr>Java Vocabulary</vt:lpstr>
      <vt:lpstr>JVM(Java Virtual Machine)</vt:lpstr>
      <vt:lpstr>JRE(Java Runtime Environment)</vt:lpstr>
      <vt:lpstr>JDK(Java Development Kit)</vt:lpstr>
      <vt:lpstr>JRE vs. JDK</vt:lpstr>
      <vt:lpstr>JDK Architecture</vt:lpstr>
      <vt:lpstr>PowerPoint Presentation</vt:lpstr>
      <vt:lpstr>Java Execution</vt:lpstr>
      <vt:lpstr>OOP Fundamentals(Object)</vt:lpstr>
      <vt:lpstr>OOP Fundamentals(Class)</vt:lpstr>
      <vt:lpstr>Concept of Class &amp; Object</vt:lpstr>
      <vt:lpstr>PowerPoint Presentation</vt:lpstr>
      <vt:lpstr>Example Of Java Program</vt:lpstr>
      <vt:lpstr>Details</vt:lpstr>
      <vt:lpstr>Java Compilation and Execution</vt:lpstr>
      <vt:lpstr>Java Program Translation</vt:lpstr>
      <vt:lpstr>Basic Features</vt:lpstr>
      <vt:lpstr>Class &amp; Object Details</vt:lpstr>
      <vt:lpstr>Pillars Of Object Oriented</vt:lpstr>
      <vt:lpstr>Encapsulation</vt:lpstr>
      <vt:lpstr>Polymorphism</vt:lpstr>
      <vt:lpstr>Data Abstraction</vt:lpstr>
      <vt:lpstr>Inheritance</vt:lpstr>
      <vt:lpstr>Fundamentals</vt:lpstr>
      <vt:lpstr>Tokens</vt:lpstr>
      <vt:lpstr>Keywords</vt:lpstr>
      <vt:lpstr>PowerPoint Presentation</vt:lpstr>
      <vt:lpstr>Access Modifiers</vt:lpstr>
      <vt:lpstr>Package</vt:lpstr>
      <vt:lpstr>Class</vt:lpstr>
      <vt:lpstr>Object</vt:lpstr>
      <vt:lpstr>Accessing Member of Class</vt:lpstr>
      <vt:lpstr>Operators</vt:lpstr>
      <vt:lpstr>Variables &amp; Data Types In Java</vt:lpstr>
      <vt:lpstr>What is variable? </vt:lpstr>
      <vt:lpstr>Data Types</vt:lpstr>
      <vt:lpstr>PowerPoint Presentation</vt:lpstr>
      <vt:lpstr>Demo</vt:lpstr>
      <vt:lpstr>Type Conversion</vt:lpstr>
      <vt:lpstr>Implicit Type Casting</vt:lpstr>
      <vt:lpstr>Explicit Type Casting</vt:lpstr>
      <vt:lpstr>Wrapper class</vt:lpstr>
      <vt:lpstr>Constructor</vt:lpstr>
      <vt:lpstr>Rules For Constructor</vt:lpstr>
      <vt:lpstr>This Keyword</vt:lpstr>
      <vt:lpstr>Methods</vt:lpstr>
      <vt:lpstr>Methods Facts</vt:lpstr>
      <vt:lpstr>Static Fields, Method</vt:lpstr>
      <vt:lpstr>Static Block</vt:lpstr>
      <vt:lpstr>Passing parameter &amp; return values</vt:lpstr>
      <vt:lpstr>Scanner Class</vt:lpstr>
      <vt:lpstr>Demo</vt:lpstr>
      <vt:lpstr>Control Flow Statements</vt:lpstr>
      <vt:lpstr>If Statement</vt:lpstr>
      <vt:lpstr>If –else Statement</vt:lpstr>
      <vt:lpstr>Nested-if Statement</vt:lpstr>
      <vt:lpstr>Switch Statement</vt:lpstr>
      <vt:lpstr>Points for Switch Statement</vt:lpstr>
      <vt:lpstr>Example Switch-Case</vt:lpstr>
      <vt:lpstr>Assignments</vt:lpstr>
      <vt:lpstr>Loop Statements In Java</vt:lpstr>
      <vt:lpstr>For Loop</vt:lpstr>
      <vt:lpstr>Enhanced For Loop</vt:lpstr>
      <vt:lpstr>While Loop</vt:lpstr>
      <vt:lpstr>Do-While Loop</vt:lpstr>
      <vt:lpstr>break , continue &amp; return  statements</vt:lpstr>
      <vt:lpstr>Assignments</vt:lpstr>
      <vt:lpstr>Array in Java </vt:lpstr>
      <vt:lpstr>Multi-Dimensional (2-D)Array</vt:lpstr>
      <vt:lpstr>For each example -2D Array</vt:lpstr>
      <vt:lpstr>String Class in java</vt:lpstr>
      <vt:lpstr>String is Class</vt:lpstr>
      <vt:lpstr>String methods</vt:lpstr>
      <vt:lpstr>Verify Browser Assignment</vt:lpstr>
      <vt:lpstr>Encapsulation</vt:lpstr>
      <vt:lpstr>Polymorphism in Java</vt:lpstr>
      <vt:lpstr>Polymorphism Compile time with Demo</vt:lpstr>
      <vt:lpstr>Inheritance in java</vt:lpstr>
      <vt:lpstr>Scenarios</vt:lpstr>
      <vt:lpstr>Method Overriding in Java </vt:lpstr>
      <vt:lpstr>Interface in java</vt:lpstr>
      <vt:lpstr>Scenarios</vt:lpstr>
      <vt:lpstr>Understanding relationship between classes and interfaces </vt:lpstr>
      <vt:lpstr>Multiple inheritance in Java by interface </vt:lpstr>
      <vt:lpstr>Collection</vt:lpstr>
      <vt:lpstr>Collection</vt:lpstr>
      <vt:lpstr>Generic In Collection</vt:lpstr>
      <vt:lpstr>What is List and Arraylist</vt:lpstr>
      <vt:lpstr>Vector</vt:lpstr>
      <vt:lpstr>LinkedList</vt:lpstr>
      <vt:lpstr>Set(collection) in java</vt:lpstr>
      <vt:lpstr>Set</vt:lpstr>
      <vt:lpstr>HashSet</vt:lpstr>
      <vt:lpstr>TreeSet</vt:lpstr>
      <vt:lpstr>LinkedHashSet</vt:lpstr>
      <vt:lpstr>Map Interface</vt:lpstr>
      <vt:lpstr>HashMap</vt:lpstr>
      <vt:lpstr>HashMap</vt:lpstr>
      <vt:lpstr>Exception Handling in java</vt:lpstr>
      <vt:lpstr>Hierarchy of Java Exception Class</vt:lpstr>
      <vt:lpstr>Types</vt:lpstr>
      <vt:lpstr>Java Exception Handling Keywords</vt:lpstr>
      <vt:lpstr>Try-catch block(runtime)</vt:lpstr>
      <vt:lpstr>Throws Keyword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Priyanka</dc:creator>
  <cp:lastModifiedBy>istqb.trainer@devlabsalliance.com</cp:lastModifiedBy>
  <cp:revision>262</cp:revision>
  <dcterms:created xsi:type="dcterms:W3CDTF">2006-08-16T00:00:00Z</dcterms:created>
  <dcterms:modified xsi:type="dcterms:W3CDTF">2024-06-15T16:55:44Z</dcterms:modified>
</cp:coreProperties>
</file>