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310" r:id="rId6"/>
    <p:sldId id="308" r:id="rId7"/>
    <p:sldId id="311" r:id="rId8"/>
    <p:sldId id="312" r:id="rId9"/>
    <p:sldId id="268" r:id="rId10"/>
    <p:sldId id="313" r:id="rId11"/>
    <p:sldId id="314" r:id="rId12"/>
    <p:sldId id="315" r:id="rId13"/>
    <p:sldId id="300" r:id="rId14"/>
    <p:sldId id="264" r:id="rId15"/>
    <p:sldId id="317" r:id="rId16"/>
    <p:sldId id="301" r:id="rId17"/>
    <p:sldId id="316" r:id="rId18"/>
    <p:sldId id="302" r:id="rId19"/>
    <p:sldId id="303" r:id="rId20"/>
    <p:sldId id="262" r:id="rId21"/>
    <p:sldId id="270" r:id="rId22"/>
    <p:sldId id="263" r:id="rId23"/>
    <p:sldId id="267" r:id="rId24"/>
    <p:sldId id="265" r:id="rId25"/>
    <p:sldId id="269" r:id="rId26"/>
    <p:sldId id="271" r:id="rId27"/>
    <p:sldId id="266" r:id="rId28"/>
    <p:sldId id="304" r:id="rId29"/>
    <p:sldId id="305" r:id="rId30"/>
    <p:sldId id="306" r:id="rId31"/>
    <p:sldId id="307" r:id="rId32"/>
    <p:sldId id="272" r:id="rId33"/>
    <p:sldId id="274" r:id="rId34"/>
    <p:sldId id="275" r:id="rId35"/>
    <p:sldId id="276" r:id="rId36"/>
    <p:sldId id="273" r:id="rId37"/>
    <p:sldId id="281" r:id="rId38"/>
    <p:sldId id="277" r:id="rId39"/>
    <p:sldId id="278" r:id="rId40"/>
    <p:sldId id="279" r:id="rId41"/>
    <p:sldId id="280" r:id="rId42"/>
    <p:sldId id="282" r:id="rId43"/>
    <p:sldId id="286" r:id="rId44"/>
    <p:sldId id="283" r:id="rId45"/>
    <p:sldId id="284" r:id="rId46"/>
    <p:sldId id="285" r:id="rId47"/>
    <p:sldId id="287" r:id="rId48"/>
    <p:sldId id="288" r:id="rId49"/>
    <p:sldId id="289" r:id="rId50"/>
    <p:sldId id="290" r:id="rId51"/>
    <p:sldId id="291" r:id="rId52"/>
    <p:sldId id="293" r:id="rId53"/>
    <p:sldId id="294" r:id="rId54"/>
    <p:sldId id="295" r:id="rId55"/>
    <p:sldId id="297" r:id="rId56"/>
    <p:sldId id="296" r:id="rId57"/>
    <p:sldId id="29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19-07-2024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14947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52923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81865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767466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2595638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65086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865190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508252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41125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32985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2351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B1844F-D419-4633-8DE7-956737EAB2AB}"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41517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1844F-D419-4633-8DE7-956737EAB2AB}"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187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B1844F-D419-4633-8DE7-956737EAB2AB}" type="datetimeFigureOut">
              <a:rPr lang="en-IN" smtClean="0"/>
              <a:t>19-07-2024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6238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1844F-D419-4633-8DE7-956737EAB2AB}" type="datetimeFigureOut">
              <a:rPr lang="en-IN" smtClean="0"/>
              <a:t>19-07-2024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69698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5899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37923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B1844F-D419-4633-8DE7-956737EAB2AB}" type="datetimeFigureOut">
              <a:rPr lang="en-IN" smtClean="0"/>
              <a:t>19-07-2024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05870-ACA4-407E-AB02-94F775311B56}" type="slidenum">
              <a:rPr lang="en-IN" smtClean="0"/>
              <a:t>‹#›</a:t>
            </a:fld>
            <a:endParaRPr lang="en-IN"/>
          </a:p>
        </p:txBody>
      </p:sp>
    </p:spTree>
    <p:extLst>
      <p:ext uri="{BB962C8B-B14F-4D97-AF65-F5344CB8AC3E}">
        <p14:creationId xmlns:p14="http://schemas.microsoft.com/office/powerpoint/2010/main" val="33044232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rest-assured.i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30BC-FA71-1D5E-478F-862F41D073EC}"/>
              </a:ext>
            </a:extLst>
          </p:cNvPr>
          <p:cNvSpPr>
            <a:spLocks noGrp="1"/>
          </p:cNvSpPr>
          <p:nvPr>
            <p:ph type="ctrTitle"/>
          </p:nvPr>
        </p:nvSpPr>
        <p:spPr/>
        <p:txBody>
          <a:bodyPr/>
          <a:lstStyle/>
          <a:p>
            <a:r>
              <a:rPr lang="en-IN" dirty="0">
                <a:latin typeface="Century Schoolbook" panose="02040604050505020304" pitchFamily="18" charset="0"/>
              </a:rPr>
              <a:t>API Testing</a:t>
            </a:r>
          </a:p>
        </p:txBody>
      </p:sp>
      <p:sp>
        <p:nvSpPr>
          <p:cNvPr id="3" name="Subtitle 2">
            <a:extLst>
              <a:ext uri="{FF2B5EF4-FFF2-40B4-BE49-F238E27FC236}">
                <a16:creationId xmlns:a16="http://schemas.microsoft.com/office/drawing/2014/main" id="{897A974F-9BEF-CA68-6189-B78929D91FE8}"/>
              </a:ext>
            </a:extLst>
          </p:cNvPr>
          <p:cNvSpPr>
            <a:spLocks noGrp="1"/>
          </p:cNvSpPr>
          <p:nvPr>
            <p:ph type="subTitle" idx="1"/>
          </p:nvPr>
        </p:nvSpPr>
        <p:spPr/>
        <p:txBody>
          <a:bodyPr/>
          <a:lstStyle/>
          <a:p>
            <a:r>
              <a:rPr lang="en-IN" dirty="0"/>
              <a:t>-Priyanka Nigade</a:t>
            </a:r>
          </a:p>
        </p:txBody>
      </p:sp>
    </p:spTree>
    <p:extLst>
      <p:ext uri="{BB962C8B-B14F-4D97-AF65-F5344CB8AC3E}">
        <p14:creationId xmlns:p14="http://schemas.microsoft.com/office/powerpoint/2010/main" val="305272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AAD-416D-4392-1C7F-BE9E3D4DB227}"/>
              </a:ext>
            </a:extLst>
          </p:cNvPr>
          <p:cNvSpPr>
            <a:spLocks noGrp="1"/>
          </p:cNvSpPr>
          <p:nvPr>
            <p:ph type="title"/>
          </p:nvPr>
        </p:nvSpPr>
        <p:spPr>
          <a:xfrm>
            <a:off x="1276921" y="101338"/>
            <a:ext cx="10018713" cy="1752599"/>
          </a:xfrm>
        </p:spPr>
        <p:txBody>
          <a:bodyPr/>
          <a:lstStyle/>
          <a:p>
            <a:r>
              <a:rPr lang="en-IN" b="1" dirty="0">
                <a:latin typeface="Century Schoolbook" panose="02040604050505020304" pitchFamily="18" charset="0"/>
              </a:rPr>
              <a:t>API Server</a:t>
            </a:r>
          </a:p>
        </p:txBody>
      </p:sp>
      <p:sp>
        <p:nvSpPr>
          <p:cNvPr id="3" name="Content Placeholder 2">
            <a:extLst>
              <a:ext uri="{FF2B5EF4-FFF2-40B4-BE49-F238E27FC236}">
                <a16:creationId xmlns:a16="http://schemas.microsoft.com/office/drawing/2014/main" id="{50EC16FB-6335-C802-BD6F-8B8D83438FCF}"/>
              </a:ext>
            </a:extLst>
          </p:cNvPr>
          <p:cNvSpPr>
            <a:spLocks noGrp="1"/>
          </p:cNvSpPr>
          <p:nvPr>
            <p:ph idx="1"/>
          </p:nvPr>
        </p:nvSpPr>
        <p:spPr>
          <a:xfrm>
            <a:off x="1418322" y="1064442"/>
            <a:ext cx="10018713" cy="3124201"/>
          </a:xfrm>
        </p:spPr>
        <p:txBody>
          <a:bodyPr/>
          <a:lstStyle/>
          <a:p>
            <a:pPr algn="just"/>
            <a:r>
              <a:rPr lang="en-US" dirty="0">
                <a:latin typeface="Arial" panose="020B0604020202020204" pitchFamily="34" charset="0"/>
                <a:cs typeface="Arial" panose="020B0604020202020204" pitchFamily="34" charset="0"/>
              </a:rPr>
              <a:t>The API client sends the request to the API server, which is responsible for handling authentication, validating input data, and retrieving or manipulating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23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5C10-3A6F-9E36-3B25-DD23042D0E9D}"/>
              </a:ext>
            </a:extLst>
          </p:cNvPr>
          <p:cNvSpPr>
            <a:spLocks noGrp="1"/>
          </p:cNvSpPr>
          <p:nvPr>
            <p:ph type="title"/>
          </p:nvPr>
        </p:nvSpPr>
        <p:spPr>
          <a:xfrm>
            <a:off x="1324056" y="114300"/>
            <a:ext cx="10018713" cy="1752599"/>
          </a:xfrm>
        </p:spPr>
        <p:txBody>
          <a:bodyPr/>
          <a:lstStyle/>
          <a:p>
            <a:r>
              <a:rPr lang="en-IN" b="1" dirty="0">
                <a:latin typeface="Century Schoolbook" panose="02040604050505020304" pitchFamily="18" charset="0"/>
              </a:rPr>
              <a:t>API Response</a:t>
            </a:r>
          </a:p>
        </p:txBody>
      </p:sp>
      <p:sp>
        <p:nvSpPr>
          <p:cNvPr id="3" name="Content Placeholder 2">
            <a:extLst>
              <a:ext uri="{FF2B5EF4-FFF2-40B4-BE49-F238E27FC236}">
                <a16:creationId xmlns:a16="http://schemas.microsoft.com/office/drawing/2014/main" id="{DF644B31-2319-F40C-CB7D-AA9D399003AA}"/>
              </a:ext>
            </a:extLst>
          </p:cNvPr>
          <p:cNvSpPr>
            <a:spLocks noGrp="1"/>
          </p:cNvSpPr>
          <p:nvPr>
            <p:ph idx="1"/>
          </p:nvPr>
        </p:nvSpPr>
        <p:spPr>
          <a:xfrm>
            <a:off x="1456029" y="1480400"/>
            <a:ext cx="10018713" cy="4034280"/>
          </a:xfrm>
        </p:spPr>
        <p:txBody>
          <a:bodyPr>
            <a:normAutofit fontScale="70000" lnSpcReduction="20000"/>
          </a:bodyPr>
          <a:lstStyle/>
          <a:p>
            <a:pPr algn="just"/>
            <a:r>
              <a:rPr lang="en-US" dirty="0">
                <a:latin typeface="Arial" panose="020B0604020202020204" pitchFamily="34" charset="0"/>
                <a:cs typeface="Arial" panose="020B0604020202020204" pitchFamily="34" charset="0"/>
              </a:rPr>
              <a:t>Status code – </a:t>
            </a:r>
          </a:p>
          <a:p>
            <a:r>
              <a:rPr lang="en-IN" dirty="0">
                <a:hlinkClick r:id="rId2"/>
              </a:rPr>
              <a:t>https://developer.mozilla.org/en-US/docs/Web/HTTP/Status</a:t>
            </a:r>
            <a:endParaRPr lang="en-IN" dirty="0"/>
          </a:p>
          <a:p>
            <a:endParaRPr lang="en-IN" dirty="0"/>
          </a:p>
          <a:p>
            <a:pPr algn="just"/>
            <a:r>
              <a:rPr lang="en-US" dirty="0">
                <a:latin typeface="Arial" panose="020B0604020202020204" pitchFamily="34" charset="0"/>
                <a:cs typeface="Arial" panose="020B0604020202020204" pitchFamily="34" charset="0"/>
              </a:rPr>
              <a:t>HTTP status codes are three-digit codes that indicate the outcome of an API request. Some of the most common status codes include 200 OK, which indicates that the server successfully returned the requested data, 201 Created, which indicates the server successfully created a new resource, and 404 Not Found, which indicates that the server could not find the requested resource. </a:t>
            </a:r>
          </a:p>
          <a:p>
            <a:pPr algn="just"/>
            <a:r>
              <a:rPr lang="en-US" dirty="0">
                <a:latin typeface="Arial" panose="020B0604020202020204" pitchFamily="34" charset="0"/>
                <a:cs typeface="Arial" panose="020B0604020202020204" pitchFamily="34" charset="0"/>
              </a:rPr>
              <a:t>1XX </a:t>
            </a:r>
          </a:p>
          <a:p>
            <a:pPr algn="just"/>
            <a:r>
              <a:rPr lang="en-US" dirty="0">
                <a:latin typeface="Arial" panose="020B0604020202020204" pitchFamily="34" charset="0"/>
                <a:cs typeface="Arial" panose="020B0604020202020204" pitchFamily="34" charset="0"/>
              </a:rPr>
              <a:t>2XX</a:t>
            </a:r>
          </a:p>
          <a:p>
            <a:pPr algn="just"/>
            <a:r>
              <a:rPr lang="en-US" dirty="0">
                <a:latin typeface="Arial" panose="020B0604020202020204" pitchFamily="34" charset="0"/>
                <a:cs typeface="Arial" panose="020B0604020202020204" pitchFamily="34" charset="0"/>
              </a:rPr>
              <a:t> 3XX </a:t>
            </a:r>
          </a:p>
          <a:p>
            <a:pPr algn="just"/>
            <a:r>
              <a:rPr lang="en-US" dirty="0">
                <a:latin typeface="Arial" panose="020B0604020202020204" pitchFamily="34" charset="0"/>
                <a:cs typeface="Arial" panose="020B0604020202020204" pitchFamily="34" charset="0"/>
              </a:rPr>
              <a:t>4XX </a:t>
            </a:r>
          </a:p>
          <a:p>
            <a:pPr algn="just"/>
            <a:r>
              <a:rPr lang="en-US" dirty="0">
                <a:latin typeface="Arial" panose="020B0604020202020204" pitchFamily="34" charset="0"/>
                <a:cs typeface="Arial" panose="020B0604020202020204" pitchFamily="34" charset="0"/>
              </a:rPr>
              <a:t>5XX</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77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AC99-24C4-396E-8274-CB8BA0F49665}"/>
              </a:ext>
            </a:extLst>
          </p:cNvPr>
          <p:cNvSpPr>
            <a:spLocks noGrp="1"/>
          </p:cNvSpPr>
          <p:nvPr>
            <p:ph type="title"/>
          </p:nvPr>
        </p:nvSpPr>
        <p:spPr>
          <a:xfrm>
            <a:off x="1484309" y="355862"/>
            <a:ext cx="10018713" cy="1752599"/>
          </a:xfrm>
        </p:spPr>
        <p:txBody>
          <a:bodyPr/>
          <a:lstStyle/>
          <a:p>
            <a:r>
              <a:rPr lang="en-IN" b="1" dirty="0">
                <a:latin typeface="Century Schoolbook" panose="02040604050505020304" pitchFamily="18" charset="0"/>
              </a:rPr>
              <a:t>API Response</a:t>
            </a:r>
          </a:p>
        </p:txBody>
      </p:sp>
      <p:sp>
        <p:nvSpPr>
          <p:cNvPr id="3" name="Content Placeholder 2">
            <a:extLst>
              <a:ext uri="{FF2B5EF4-FFF2-40B4-BE49-F238E27FC236}">
                <a16:creationId xmlns:a16="http://schemas.microsoft.com/office/drawing/2014/main" id="{C744187C-7C44-06D1-7871-44BF82777C5C}"/>
              </a:ext>
            </a:extLst>
          </p:cNvPr>
          <p:cNvSpPr>
            <a:spLocks noGrp="1"/>
          </p:cNvSpPr>
          <p:nvPr>
            <p:ph idx="1"/>
          </p:nvPr>
        </p:nvSpPr>
        <p:spPr>
          <a:xfrm>
            <a:off x="1484309" y="1941134"/>
            <a:ext cx="10018713" cy="3124201"/>
          </a:xfrm>
        </p:spPr>
        <p:txBody>
          <a:bodyPr>
            <a:normAutofit lnSpcReduction="10000"/>
          </a:bodyPr>
          <a:lstStyle/>
          <a:p>
            <a:pPr algn="just">
              <a:lnSpc>
                <a:spcPct val="90000"/>
              </a:lnSpc>
            </a:pPr>
            <a:r>
              <a:rPr lang="en-US" dirty="0">
                <a:latin typeface="Arial" panose="020B0604020202020204" pitchFamily="34" charset="0"/>
                <a:cs typeface="Arial" panose="020B0604020202020204" pitchFamily="34" charset="0"/>
              </a:rPr>
              <a:t>Response headers:</a:t>
            </a:r>
          </a:p>
          <a:p>
            <a:pPr marL="0" indent="0" algn="just">
              <a:lnSpc>
                <a:spcPct val="90000"/>
              </a:lnSpc>
              <a:buNone/>
            </a:pPr>
            <a:r>
              <a:rPr lang="en-US" dirty="0">
                <a:latin typeface="Arial" panose="020B0604020202020204" pitchFamily="34" charset="0"/>
                <a:cs typeface="Arial" panose="020B0604020202020204" pitchFamily="34" charset="0"/>
              </a:rPr>
              <a:t> HTTP response headers are very similar to request headers, except they are used to provide additional information about the server's response.</a:t>
            </a:r>
          </a:p>
          <a:p>
            <a:pPr algn="just">
              <a:lnSpc>
                <a:spcPct val="90000"/>
              </a:lnSpc>
            </a:pPr>
            <a:endParaRPr lang="en-US"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rPr>
              <a:t> Response body: </a:t>
            </a:r>
          </a:p>
          <a:p>
            <a:pPr marL="0" indent="0" algn="just">
              <a:lnSpc>
                <a:spcPct val="90000"/>
              </a:lnSpc>
              <a:buNone/>
            </a:pPr>
            <a:r>
              <a:rPr lang="en-US" dirty="0">
                <a:latin typeface="Arial" panose="020B0604020202020204" pitchFamily="34" charset="0"/>
                <a:cs typeface="Arial" panose="020B0604020202020204" pitchFamily="34" charset="0"/>
              </a:rPr>
              <a:t>The response body includes the actual data or content the client asked for—or an error message if something went wrong.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20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239000" cy="1066800"/>
          </a:xfrm>
        </p:spPr>
        <p:txBody>
          <a:bodyPr anchor="ctr">
            <a:normAutofit/>
          </a:bodyPr>
          <a:lstStyle/>
          <a:p>
            <a:pPr algn="ctr"/>
            <a:r>
              <a:rPr lang="en-IN" b="1" dirty="0">
                <a:latin typeface="Century Schoolbook" panose="02040604050505020304" pitchFamily="18" charset="0"/>
              </a:rPr>
              <a:t>What is API Testing?</a:t>
            </a:r>
            <a:endParaRPr lang="en-US" b="1" dirty="0">
              <a:latin typeface="Century Schoolbook" panose="02040604050505020304" pitchFamily="18" charset="0"/>
            </a:endParaRPr>
          </a:p>
        </p:txBody>
      </p:sp>
      <p:sp>
        <p:nvSpPr>
          <p:cNvPr id="3" name="Content Placeholder 2"/>
          <p:cNvSpPr>
            <a:spLocks noGrp="1"/>
          </p:cNvSpPr>
          <p:nvPr>
            <p:ph idx="1"/>
          </p:nvPr>
        </p:nvSpPr>
        <p:spPr>
          <a:xfrm>
            <a:off x="1828800" y="1219200"/>
            <a:ext cx="9360816" cy="5236536"/>
          </a:xfrm>
        </p:spPr>
        <p:txBody>
          <a:bodyPr>
            <a:normAutofit/>
          </a:bodyPr>
          <a:lstStyle/>
          <a:p>
            <a:pPr algn="just"/>
            <a:r>
              <a:rPr lang="en-IN" dirty="0">
                <a:latin typeface="Arial" panose="020B0604020202020204" pitchFamily="34" charset="0"/>
                <a:cs typeface="Arial" panose="020B0604020202020204" pitchFamily="34" charset="0"/>
              </a:rPr>
              <a:t>API Testing is testing APIs and its integration with web services.</a:t>
            </a:r>
          </a:p>
          <a:p>
            <a:pPr algn="just"/>
            <a:r>
              <a:rPr lang="en-US" dirty="0">
                <a:latin typeface="Arial" panose="020B0604020202020204" pitchFamily="34" charset="0"/>
                <a:cs typeface="Arial" panose="020B0604020202020204" pitchFamily="34" charset="0"/>
              </a:rPr>
              <a:t>In an API Testing our main focus will be on a Business logic layer of the software architecture. </a:t>
            </a:r>
          </a:p>
          <a:p>
            <a:pPr algn="just"/>
            <a:r>
              <a:rPr lang="en-US" dirty="0">
                <a:latin typeface="Arial" panose="020B0604020202020204" pitchFamily="34" charset="0"/>
                <a:cs typeface="Arial" panose="020B0604020202020204" pitchFamily="34" charset="0"/>
              </a:rPr>
              <a:t>API testing strategies are similar to other software testing methodologies.</a:t>
            </a:r>
          </a:p>
          <a:p>
            <a:pPr algn="just"/>
            <a:r>
              <a:rPr lang="en-US" dirty="0">
                <a:latin typeface="Arial" panose="020B0604020202020204" pitchFamily="34" charset="0"/>
                <a:cs typeface="Arial" panose="020B0604020202020204" pitchFamily="34" charset="0"/>
              </a:rPr>
              <a:t> The main focus is on validating server responses. </a:t>
            </a:r>
          </a:p>
          <a:p>
            <a:pPr algn="just"/>
            <a:r>
              <a:rPr lang="en-US" dirty="0">
                <a:latin typeface="Arial" panose="020B0604020202020204" pitchFamily="34" charset="0"/>
                <a:cs typeface="Arial" panose="020B0604020202020204" pitchFamily="34" charset="0"/>
              </a:rPr>
              <a:t>API testing includes: </a:t>
            </a:r>
          </a:p>
          <a:p>
            <a:pPr algn="just"/>
            <a:r>
              <a:rPr lang="en-US" dirty="0">
                <a:latin typeface="Arial" panose="020B0604020202020204" pitchFamily="34" charset="0"/>
                <a:cs typeface="Arial" panose="020B0604020202020204" pitchFamily="34" charset="0"/>
              </a:rPr>
              <a:t>Functional</a:t>
            </a:r>
          </a:p>
          <a:p>
            <a:pPr algn="just"/>
            <a:r>
              <a:rPr lang="en-US" dirty="0">
                <a:latin typeface="Arial" panose="020B0604020202020204" pitchFamily="34" charset="0"/>
                <a:cs typeface="Arial" panose="020B0604020202020204" pitchFamily="34" charset="0"/>
              </a:rPr>
              <a:t> Non Functional</a:t>
            </a:r>
          </a:p>
          <a:p>
            <a:pPr marL="285750" lvl="1" algn="just"/>
            <a:r>
              <a:rPr lang="en-US" sz="2400" dirty="0">
                <a:latin typeface="Arial" panose="020B0604020202020204" pitchFamily="34" charset="0"/>
                <a:cs typeface="Arial" panose="020B0604020202020204" pitchFamily="34" charset="0"/>
              </a:rPr>
              <a:t> Performance Testing  &amp; Security Testing</a:t>
            </a:r>
          </a:p>
        </p:txBody>
      </p:sp>
    </p:spTree>
    <p:extLst>
      <p:ext uri="{BB962C8B-B14F-4D97-AF65-F5344CB8AC3E}">
        <p14:creationId xmlns:p14="http://schemas.microsoft.com/office/powerpoint/2010/main" val="157419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105266"/>
            <a:ext cx="7696200" cy="914400"/>
          </a:xfrm>
        </p:spPr>
        <p:txBody>
          <a:bodyPr anchor="ctr">
            <a:normAutofit/>
          </a:bodyPr>
          <a:lstStyle/>
          <a:p>
            <a:pPr algn="ctr"/>
            <a:r>
              <a:rPr lang="en-IN" b="1" dirty="0">
                <a:latin typeface="Century Schoolbook" panose="02040604050505020304" pitchFamily="18" charset="0"/>
              </a:rPr>
              <a:t>Unit testing vs. API testing</a:t>
            </a:r>
            <a:endParaRPr lang="en-US" b="1" dirty="0">
              <a:latin typeface="Century Schoolbook" panose="020406040505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7536049"/>
              </p:ext>
            </p:extLst>
          </p:nvPr>
        </p:nvGraphicFramePr>
        <p:xfrm>
          <a:off x="1981199" y="1295403"/>
          <a:ext cx="9029308" cy="5181596"/>
        </p:xfrm>
        <a:graphic>
          <a:graphicData uri="http://schemas.openxmlformats.org/drawingml/2006/table">
            <a:tbl>
              <a:tblPr firstRow="1" bandRow="1">
                <a:tableStyleId>{616DA210-FB5B-4158-B5E0-FEB733F419BA}</a:tableStyleId>
              </a:tblPr>
              <a:tblGrid>
                <a:gridCol w="4514654">
                  <a:extLst>
                    <a:ext uri="{9D8B030D-6E8A-4147-A177-3AD203B41FA5}">
                      <a16:colId xmlns:a16="http://schemas.microsoft.com/office/drawing/2014/main" val="20000"/>
                    </a:ext>
                  </a:extLst>
                </a:gridCol>
                <a:gridCol w="4514654">
                  <a:extLst>
                    <a:ext uri="{9D8B030D-6E8A-4147-A177-3AD203B41FA5}">
                      <a16:colId xmlns:a16="http://schemas.microsoft.com/office/drawing/2014/main" val="20001"/>
                    </a:ext>
                  </a:extLst>
                </a:gridCol>
              </a:tblGrid>
              <a:tr h="636450">
                <a:tc>
                  <a:txBody>
                    <a:bodyPr/>
                    <a:lstStyle/>
                    <a:p>
                      <a:r>
                        <a:rPr lang="en-IN" dirty="0"/>
                        <a:t>Unit Testing</a:t>
                      </a:r>
                      <a:endParaRPr lang="en-US" dirty="0"/>
                    </a:p>
                  </a:txBody>
                  <a:tcPr/>
                </a:tc>
                <a:tc>
                  <a:txBody>
                    <a:bodyPr/>
                    <a:lstStyle/>
                    <a:p>
                      <a:r>
                        <a:rPr lang="en-IN" dirty="0"/>
                        <a:t>API Testing</a:t>
                      </a:r>
                      <a:endParaRPr lang="en-US" dirty="0"/>
                    </a:p>
                  </a:txBody>
                  <a:tcPr/>
                </a:tc>
                <a:extLst>
                  <a:ext uri="{0D108BD9-81ED-4DB2-BD59-A6C34878D82A}">
                    <a16:rowId xmlns:a16="http://schemas.microsoft.com/office/drawing/2014/main" val="10000"/>
                  </a:ext>
                </a:extLst>
              </a:tr>
              <a:tr h="636450">
                <a:tc>
                  <a:txBody>
                    <a:bodyPr/>
                    <a:lstStyle/>
                    <a:p>
                      <a:r>
                        <a:rPr lang="en-IN" dirty="0"/>
                        <a:t>Perform</a:t>
                      </a:r>
                      <a:r>
                        <a:rPr lang="en-IN" baseline="0" dirty="0"/>
                        <a:t> by Developers</a:t>
                      </a:r>
                      <a:endParaRPr lang="en-US" dirty="0"/>
                    </a:p>
                  </a:txBody>
                  <a:tcPr/>
                </a:tc>
                <a:tc>
                  <a:txBody>
                    <a:bodyPr/>
                    <a:lstStyle/>
                    <a:p>
                      <a:r>
                        <a:rPr lang="en-IN" dirty="0"/>
                        <a:t>Perform by Testers</a:t>
                      </a:r>
                      <a:endParaRPr lang="en-US" dirty="0"/>
                    </a:p>
                  </a:txBody>
                  <a:tcPr/>
                </a:tc>
                <a:extLst>
                  <a:ext uri="{0D108BD9-81ED-4DB2-BD59-A6C34878D82A}">
                    <a16:rowId xmlns:a16="http://schemas.microsoft.com/office/drawing/2014/main" val="10001"/>
                  </a:ext>
                </a:extLst>
              </a:tr>
              <a:tr h="636450">
                <a:tc>
                  <a:txBody>
                    <a:bodyPr/>
                    <a:lstStyle/>
                    <a:p>
                      <a:r>
                        <a:rPr lang="en-IN" dirty="0"/>
                        <a:t>Separate</a:t>
                      </a:r>
                      <a:r>
                        <a:rPr lang="en-IN" baseline="0" dirty="0"/>
                        <a:t> functionality is tested</a:t>
                      </a:r>
                      <a:endParaRPr lang="en-US" dirty="0"/>
                    </a:p>
                  </a:txBody>
                  <a:tcPr/>
                </a:tc>
                <a:tc>
                  <a:txBody>
                    <a:bodyPr/>
                    <a:lstStyle/>
                    <a:p>
                      <a:r>
                        <a:rPr lang="en-IN" dirty="0"/>
                        <a:t>End to End functionality is tested</a:t>
                      </a:r>
                      <a:endParaRPr lang="en-US" dirty="0"/>
                    </a:p>
                  </a:txBody>
                  <a:tcPr/>
                </a:tc>
                <a:extLst>
                  <a:ext uri="{0D108BD9-81ED-4DB2-BD59-A6C34878D82A}">
                    <a16:rowId xmlns:a16="http://schemas.microsoft.com/office/drawing/2014/main" val="10002"/>
                  </a:ext>
                </a:extLst>
              </a:tr>
              <a:tr h="726446">
                <a:tc>
                  <a:txBody>
                    <a:bodyPr/>
                    <a:lstStyle/>
                    <a:p>
                      <a:r>
                        <a:rPr lang="en-IN" dirty="0"/>
                        <a:t>Developer can access source</a:t>
                      </a:r>
                      <a:r>
                        <a:rPr lang="en-IN" baseline="0" dirty="0"/>
                        <a:t> code</a:t>
                      </a:r>
                      <a:endParaRPr lang="en-US" dirty="0"/>
                    </a:p>
                  </a:txBody>
                  <a:tcPr/>
                </a:tc>
                <a:tc>
                  <a:txBody>
                    <a:bodyPr/>
                    <a:lstStyle/>
                    <a:p>
                      <a:r>
                        <a:rPr lang="en-IN" dirty="0"/>
                        <a:t>Tester can</a:t>
                      </a:r>
                      <a:r>
                        <a:rPr lang="en-IN" baseline="0" dirty="0"/>
                        <a:t> not access source code</a:t>
                      </a:r>
                      <a:endParaRPr lang="en-US" dirty="0"/>
                    </a:p>
                  </a:txBody>
                  <a:tcPr/>
                </a:tc>
                <a:extLst>
                  <a:ext uri="{0D108BD9-81ED-4DB2-BD59-A6C34878D82A}">
                    <a16:rowId xmlns:a16="http://schemas.microsoft.com/office/drawing/2014/main" val="10003"/>
                  </a:ext>
                </a:extLst>
              </a:tr>
              <a:tr h="636450">
                <a:tc>
                  <a:txBody>
                    <a:bodyPr/>
                    <a:lstStyle/>
                    <a:p>
                      <a:r>
                        <a:rPr lang="en-IN" dirty="0"/>
                        <a:t>UI testing is</a:t>
                      </a:r>
                      <a:r>
                        <a:rPr lang="en-IN" baseline="0" dirty="0"/>
                        <a:t> also involve</a:t>
                      </a:r>
                      <a:endParaRPr lang="en-US" dirty="0"/>
                    </a:p>
                  </a:txBody>
                  <a:tcPr/>
                </a:tc>
                <a:tc>
                  <a:txBody>
                    <a:bodyPr/>
                    <a:lstStyle/>
                    <a:p>
                      <a:r>
                        <a:rPr lang="en-IN" dirty="0"/>
                        <a:t>Only API functions are tested</a:t>
                      </a:r>
                      <a:endParaRPr lang="en-US" dirty="0"/>
                    </a:p>
                  </a:txBody>
                  <a:tcPr/>
                </a:tc>
                <a:extLst>
                  <a:ext uri="{0D108BD9-81ED-4DB2-BD59-A6C34878D82A}">
                    <a16:rowId xmlns:a16="http://schemas.microsoft.com/office/drawing/2014/main" val="10004"/>
                  </a:ext>
                </a:extLst>
              </a:tr>
              <a:tr h="636450">
                <a:tc>
                  <a:txBody>
                    <a:bodyPr/>
                    <a:lstStyle/>
                    <a:p>
                      <a:r>
                        <a:rPr lang="en-IN" dirty="0"/>
                        <a:t>Only basic functions are tested</a:t>
                      </a:r>
                      <a:endParaRPr lang="en-US" dirty="0"/>
                    </a:p>
                  </a:txBody>
                  <a:tcPr/>
                </a:tc>
                <a:tc>
                  <a:txBody>
                    <a:bodyPr/>
                    <a:lstStyle/>
                    <a:p>
                      <a:r>
                        <a:rPr lang="en-IN" dirty="0"/>
                        <a:t>All functional issues are tested</a:t>
                      </a:r>
                      <a:endParaRPr lang="en-US" dirty="0"/>
                    </a:p>
                  </a:txBody>
                  <a:tcPr/>
                </a:tc>
                <a:extLst>
                  <a:ext uri="{0D108BD9-81ED-4DB2-BD59-A6C34878D82A}">
                    <a16:rowId xmlns:a16="http://schemas.microsoft.com/office/drawing/2014/main" val="10005"/>
                  </a:ext>
                </a:extLst>
              </a:tr>
              <a:tr h="636450">
                <a:tc>
                  <a:txBody>
                    <a:bodyPr/>
                    <a:lstStyle/>
                    <a:p>
                      <a:r>
                        <a:rPr lang="en-IN" dirty="0"/>
                        <a:t>Limited in scope</a:t>
                      </a:r>
                      <a:endParaRPr lang="en-US" dirty="0"/>
                    </a:p>
                  </a:txBody>
                  <a:tcPr/>
                </a:tc>
                <a:tc>
                  <a:txBody>
                    <a:bodyPr/>
                    <a:lstStyle/>
                    <a:p>
                      <a:r>
                        <a:rPr lang="en-IN" dirty="0"/>
                        <a:t>Broader in scope</a:t>
                      </a:r>
                      <a:endParaRPr lang="en-US" dirty="0"/>
                    </a:p>
                  </a:txBody>
                  <a:tcPr/>
                </a:tc>
                <a:extLst>
                  <a:ext uri="{0D108BD9-81ED-4DB2-BD59-A6C34878D82A}">
                    <a16:rowId xmlns:a16="http://schemas.microsoft.com/office/drawing/2014/main" val="10006"/>
                  </a:ext>
                </a:extLst>
              </a:tr>
              <a:tr h="636450">
                <a:tc>
                  <a:txBody>
                    <a:bodyPr/>
                    <a:lstStyle/>
                    <a:p>
                      <a:r>
                        <a:rPr lang="en-IN" dirty="0"/>
                        <a:t>Usually</a:t>
                      </a:r>
                      <a:r>
                        <a:rPr lang="en-IN" baseline="0" dirty="0"/>
                        <a:t> ran before check-in</a:t>
                      </a:r>
                      <a:endParaRPr lang="en-US" dirty="0"/>
                    </a:p>
                  </a:txBody>
                  <a:tcPr/>
                </a:tc>
                <a:tc>
                  <a:txBody>
                    <a:bodyPr/>
                    <a:lstStyle/>
                    <a:p>
                      <a:r>
                        <a:rPr lang="en-IN" dirty="0"/>
                        <a:t>Ran after build is created</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27053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CF08-A89E-5A4B-1A63-5BDE9F1EB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88978A-63AB-1078-44B6-F051559DCB20}"/>
              </a:ext>
            </a:extLst>
          </p:cNvPr>
          <p:cNvSpPr>
            <a:spLocks noGrp="1"/>
          </p:cNvSpPr>
          <p:nvPr>
            <p:ph idx="1"/>
          </p:nvPr>
        </p:nvSpPr>
        <p:spPr>
          <a:xfrm>
            <a:off x="1379500" y="3047998"/>
            <a:ext cx="10018713" cy="3124201"/>
          </a:xfrm>
        </p:spPr>
        <p:txBody>
          <a:bodyPr/>
          <a:lstStyle/>
          <a:p>
            <a:endParaRPr lang="en-IN" dirty="0"/>
          </a:p>
        </p:txBody>
      </p:sp>
      <p:pic>
        <p:nvPicPr>
          <p:cNvPr id="4" name="Picture 3">
            <a:extLst>
              <a:ext uri="{FF2B5EF4-FFF2-40B4-BE49-F238E27FC236}">
                <a16:creationId xmlns:a16="http://schemas.microsoft.com/office/drawing/2014/main" id="{D20C20E2-F46D-6FF6-D202-2055F1C37FA4}"/>
              </a:ext>
            </a:extLst>
          </p:cNvPr>
          <p:cNvPicPr>
            <a:picLocks noChangeAspect="1"/>
          </p:cNvPicPr>
          <p:nvPr/>
        </p:nvPicPr>
        <p:blipFill>
          <a:blip r:embed="rId2"/>
          <a:stretch>
            <a:fillRect/>
          </a:stretch>
        </p:blipFill>
        <p:spPr>
          <a:xfrm>
            <a:off x="1379501" y="685801"/>
            <a:ext cx="10123522" cy="5486398"/>
          </a:xfrm>
          <a:prstGeom prst="rect">
            <a:avLst/>
          </a:prstGeom>
        </p:spPr>
      </p:pic>
    </p:spTree>
    <p:extLst>
      <p:ext uri="{BB962C8B-B14F-4D97-AF65-F5344CB8AC3E}">
        <p14:creationId xmlns:p14="http://schemas.microsoft.com/office/powerpoint/2010/main" val="2544115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247454"/>
            <a:ext cx="7620000" cy="1066800"/>
          </a:xfrm>
        </p:spPr>
        <p:txBody>
          <a:bodyPr anchor="ctr">
            <a:normAutofit/>
          </a:bodyPr>
          <a:lstStyle/>
          <a:p>
            <a:pPr algn="ctr"/>
            <a:r>
              <a:rPr lang="en-IN" b="1" dirty="0">
                <a:latin typeface="Century Schoolbook" panose="02040604050505020304" pitchFamily="18" charset="0"/>
              </a:rPr>
              <a:t>What is web services?</a:t>
            </a:r>
            <a:endParaRPr lang="en-US" b="1" dirty="0">
              <a:latin typeface="Century Schoolbook" panose="02040604050505020304" pitchFamily="18" charset="0"/>
            </a:endParaRPr>
          </a:p>
        </p:txBody>
      </p:sp>
      <p:sp>
        <p:nvSpPr>
          <p:cNvPr id="3" name="Content Placeholder 2"/>
          <p:cNvSpPr>
            <a:spLocks noGrp="1"/>
          </p:cNvSpPr>
          <p:nvPr>
            <p:ph idx="1"/>
          </p:nvPr>
        </p:nvSpPr>
        <p:spPr>
          <a:xfrm>
            <a:off x="1676399" y="1066800"/>
            <a:ext cx="9381241" cy="2895600"/>
          </a:xfrm>
        </p:spPr>
        <p:txBody>
          <a:bodyPr>
            <a:normAutofit/>
          </a:bodyPr>
          <a:lstStyle/>
          <a:p>
            <a:pPr algn="just"/>
            <a:r>
              <a:rPr lang="en-IN" dirty="0">
                <a:latin typeface="Arial" panose="020B0604020202020204" pitchFamily="34" charset="0"/>
                <a:cs typeface="Arial" panose="020B0604020202020204" pitchFamily="34" charset="0"/>
              </a:rPr>
              <a:t>Web service available over the web.</a:t>
            </a:r>
          </a:p>
          <a:p>
            <a:pPr algn="just"/>
            <a:r>
              <a:rPr lang="en-IN" dirty="0">
                <a:latin typeface="Arial" panose="020B0604020202020204" pitchFamily="34" charset="0"/>
                <a:cs typeface="Arial" panose="020B0604020202020204" pitchFamily="34" charset="0"/>
              </a:rPr>
              <a:t>Enable communication between applications over the web.</a:t>
            </a:r>
          </a:p>
          <a:p>
            <a:pPr algn="just"/>
            <a:r>
              <a:rPr lang="en-IN" dirty="0">
                <a:latin typeface="Arial" panose="020B0604020202020204" pitchFamily="34" charset="0"/>
                <a:cs typeface="Arial" panose="020B0604020202020204" pitchFamily="34" charset="0"/>
              </a:rPr>
              <a:t>Provide standard protocol for communication, using web services two different applications can talk to each other &amp; exchange data/Information.</a:t>
            </a:r>
            <a:endParaRPr lang="en-US" dirty="0">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srcRect/>
          <a:stretch>
            <a:fillRect/>
          </a:stretch>
        </p:blipFill>
        <p:spPr bwMode="auto">
          <a:xfrm>
            <a:off x="2133600" y="3810000"/>
            <a:ext cx="8726078" cy="2667000"/>
          </a:xfrm>
          <a:prstGeom prst="rect">
            <a:avLst/>
          </a:prstGeom>
          <a:noFill/>
          <a:ln w="9525">
            <a:noFill/>
            <a:miter lim="800000"/>
            <a:headEnd/>
            <a:tailEnd/>
          </a:ln>
          <a:effectLst/>
        </p:spPr>
      </p:pic>
    </p:spTree>
    <p:extLst>
      <p:ext uri="{BB962C8B-B14F-4D97-AF65-F5344CB8AC3E}">
        <p14:creationId xmlns:p14="http://schemas.microsoft.com/office/powerpoint/2010/main" val="4666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9126-23EC-C3C0-1033-5F50EB72C94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051B17C-671D-5ABB-F3BE-224FABC989F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0598CD6-E41F-C7C8-458D-5EB64C1CAD5B}"/>
              </a:ext>
            </a:extLst>
          </p:cNvPr>
          <p:cNvPicPr>
            <a:picLocks noChangeAspect="1"/>
          </p:cNvPicPr>
          <p:nvPr/>
        </p:nvPicPr>
        <p:blipFill>
          <a:blip r:embed="rId2"/>
          <a:stretch>
            <a:fillRect/>
          </a:stretch>
        </p:blipFill>
        <p:spPr>
          <a:xfrm>
            <a:off x="1909017" y="422768"/>
            <a:ext cx="8649003" cy="6012464"/>
          </a:xfrm>
          <a:prstGeom prst="rect">
            <a:avLst/>
          </a:prstGeom>
        </p:spPr>
      </p:pic>
    </p:spTree>
    <p:extLst>
      <p:ext uri="{BB962C8B-B14F-4D97-AF65-F5344CB8AC3E}">
        <p14:creationId xmlns:p14="http://schemas.microsoft.com/office/powerpoint/2010/main" val="2443247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239000" cy="990600"/>
          </a:xfrm>
        </p:spPr>
        <p:txBody>
          <a:bodyPr anchor="ctr">
            <a:normAutofit/>
          </a:bodyPr>
          <a:lstStyle/>
          <a:p>
            <a:r>
              <a:rPr lang="en-IN" b="1" dirty="0">
                <a:latin typeface="Century Schoolbook" panose="02040604050505020304" pitchFamily="18" charset="0"/>
              </a:rPr>
              <a:t>Types of web-services</a:t>
            </a:r>
            <a:endParaRPr lang="en-US" b="1" dirty="0">
              <a:latin typeface="Century Schoolbook" panose="02040604050505020304" pitchFamily="18" charset="0"/>
            </a:endParaRPr>
          </a:p>
        </p:txBody>
      </p:sp>
      <p:pic>
        <p:nvPicPr>
          <p:cNvPr id="10244" name="Picture 4"/>
          <p:cNvPicPr>
            <a:picLocks noGrp="1" noChangeAspect="1" noChangeArrowheads="1"/>
          </p:cNvPicPr>
          <p:nvPr>
            <p:ph idx="1"/>
          </p:nvPr>
        </p:nvPicPr>
        <p:blipFill>
          <a:blip r:embed="rId2"/>
          <a:srcRect/>
          <a:stretch>
            <a:fillRect/>
          </a:stretch>
        </p:blipFill>
        <p:spPr bwMode="auto">
          <a:xfrm>
            <a:off x="1752599" y="1257694"/>
            <a:ext cx="9653833" cy="4876799"/>
          </a:xfrm>
          <a:prstGeom prst="rect">
            <a:avLst/>
          </a:prstGeom>
          <a:noFill/>
          <a:ln w="9525">
            <a:noFill/>
            <a:miter lim="800000"/>
            <a:headEnd/>
            <a:tailEnd/>
          </a:ln>
          <a:effectLst/>
        </p:spPr>
      </p:pic>
      <p:pic>
        <p:nvPicPr>
          <p:cNvPr id="10245" name="Picture 5"/>
          <p:cNvPicPr>
            <a:picLocks noChangeAspect="1" noChangeArrowheads="1"/>
          </p:cNvPicPr>
          <p:nvPr/>
        </p:nvPicPr>
        <p:blipFill>
          <a:blip r:embed="rId3"/>
          <a:srcRect/>
          <a:stretch>
            <a:fillRect/>
          </a:stretch>
        </p:blipFill>
        <p:spPr bwMode="auto">
          <a:xfrm>
            <a:off x="11406432" y="1867293"/>
            <a:ext cx="676275" cy="1085850"/>
          </a:xfrm>
          <a:prstGeom prst="rect">
            <a:avLst/>
          </a:prstGeom>
          <a:noFill/>
          <a:ln w="9525">
            <a:noFill/>
            <a:miter lim="800000"/>
            <a:headEnd/>
            <a:tailEnd/>
          </a:ln>
          <a:effectLst/>
        </p:spPr>
      </p:pic>
    </p:spTree>
    <p:extLst>
      <p:ext uri="{BB962C8B-B14F-4D97-AF65-F5344CB8AC3E}">
        <p14:creationId xmlns:p14="http://schemas.microsoft.com/office/powerpoint/2010/main" val="167280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239000" cy="1143000"/>
          </a:xfrm>
        </p:spPr>
        <p:txBody>
          <a:bodyPr anchor="ctr">
            <a:normAutofit/>
          </a:bodyPr>
          <a:lstStyle/>
          <a:p>
            <a:pPr algn="ctr"/>
            <a:r>
              <a:rPr lang="en-IN" b="1" dirty="0">
                <a:latin typeface="Century Schoolbook" panose="02040604050505020304" pitchFamily="18" charset="0"/>
              </a:rPr>
              <a:t>REST Full web-service</a:t>
            </a:r>
            <a:endParaRPr lang="en-US" b="1" dirty="0">
              <a:latin typeface="Century Schoolbook" panose="02040604050505020304" pitchFamily="18" charset="0"/>
            </a:endParaRPr>
          </a:p>
        </p:txBody>
      </p:sp>
      <p:sp>
        <p:nvSpPr>
          <p:cNvPr id="3" name="Content Placeholder 2"/>
          <p:cNvSpPr>
            <a:spLocks noGrp="1"/>
          </p:cNvSpPr>
          <p:nvPr>
            <p:ph idx="1"/>
          </p:nvPr>
        </p:nvSpPr>
        <p:spPr>
          <a:xfrm>
            <a:off x="1828799" y="923827"/>
            <a:ext cx="9341963" cy="5531909"/>
          </a:xfrm>
        </p:spPr>
        <p:txBody>
          <a:bodyPr/>
          <a:lstStyle/>
          <a:p>
            <a:pPr algn="just"/>
            <a:r>
              <a:rPr lang="en-IN" dirty="0"/>
              <a:t>REpresentational State Transfer</a:t>
            </a:r>
          </a:p>
          <a:p>
            <a:pPr algn="just"/>
            <a:r>
              <a:rPr lang="en-IN" dirty="0"/>
              <a:t>A service represents a resource that can be accessed from the web</a:t>
            </a:r>
          </a:p>
          <a:p>
            <a:pPr algn="just"/>
            <a:r>
              <a:rPr lang="en-IN" dirty="0"/>
              <a:t>Commonly make the use of different HTTP request methods to implement CRUD functions</a:t>
            </a:r>
          </a:p>
          <a:p>
            <a:pPr lvl="1" algn="just"/>
            <a:r>
              <a:rPr lang="en-IN" sz="2600" dirty="0"/>
              <a:t>POST</a:t>
            </a:r>
            <a:r>
              <a:rPr lang="en-IN" sz="2600" dirty="0">
                <a:sym typeface="Wingdings" pitchFamily="2" charset="2"/>
              </a:rPr>
              <a:t>- Create new resource</a:t>
            </a:r>
          </a:p>
          <a:p>
            <a:pPr lvl="1" algn="just"/>
            <a:r>
              <a:rPr lang="en-IN" sz="2600" dirty="0">
                <a:sym typeface="Wingdings" pitchFamily="2" charset="2"/>
              </a:rPr>
              <a:t>GET- Retrieve resource</a:t>
            </a:r>
          </a:p>
          <a:p>
            <a:pPr lvl="1" algn="just"/>
            <a:r>
              <a:rPr lang="en-IN" sz="2600" dirty="0">
                <a:sym typeface="Wingdings" pitchFamily="2" charset="2"/>
              </a:rPr>
              <a:t>PUT- Update resource</a:t>
            </a:r>
          </a:p>
          <a:p>
            <a:pPr lvl="1" algn="just"/>
            <a:r>
              <a:rPr lang="en-IN" sz="2600" dirty="0">
                <a:sym typeface="Wingdings" pitchFamily="2" charset="2"/>
              </a:rPr>
              <a:t>DELETE- Delete resource</a:t>
            </a:r>
          </a:p>
          <a:p>
            <a:pPr algn="just"/>
            <a:endParaRPr lang="en-US" dirty="0"/>
          </a:p>
        </p:txBody>
      </p:sp>
    </p:spTree>
    <p:extLst>
      <p:ext uri="{BB962C8B-B14F-4D97-AF65-F5344CB8AC3E}">
        <p14:creationId xmlns:p14="http://schemas.microsoft.com/office/powerpoint/2010/main" val="344463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3EA3-36CE-AD93-2866-202BB7C96D25}"/>
              </a:ext>
            </a:extLst>
          </p:cNvPr>
          <p:cNvSpPr>
            <a:spLocks noGrp="1"/>
          </p:cNvSpPr>
          <p:nvPr>
            <p:ph type="title"/>
          </p:nvPr>
        </p:nvSpPr>
        <p:spPr>
          <a:xfrm>
            <a:off x="1484310" y="318155"/>
            <a:ext cx="10018713" cy="1011025"/>
          </a:xfrm>
        </p:spPr>
        <p:txBody>
          <a:bodyPr/>
          <a:lstStyle/>
          <a:p>
            <a:r>
              <a:rPr lang="en-IN" b="1" dirty="0">
                <a:latin typeface="Century Schoolbook" panose="02040604050505020304" pitchFamily="18" charset="0"/>
              </a:rPr>
              <a:t>Contents</a:t>
            </a:r>
          </a:p>
        </p:txBody>
      </p:sp>
      <p:sp>
        <p:nvSpPr>
          <p:cNvPr id="3" name="Content Placeholder 2">
            <a:extLst>
              <a:ext uri="{FF2B5EF4-FFF2-40B4-BE49-F238E27FC236}">
                <a16:creationId xmlns:a16="http://schemas.microsoft.com/office/drawing/2014/main" id="{A64AA171-CB83-8D18-2A3B-2A5D39DAA5C4}"/>
              </a:ext>
            </a:extLst>
          </p:cNvPr>
          <p:cNvSpPr>
            <a:spLocks noGrp="1"/>
          </p:cNvSpPr>
          <p:nvPr>
            <p:ph idx="1"/>
          </p:nvPr>
        </p:nvSpPr>
        <p:spPr>
          <a:xfrm>
            <a:off x="1484310" y="1263193"/>
            <a:ext cx="10018713" cy="4528008"/>
          </a:xfrm>
        </p:spPr>
        <p:txBody>
          <a:bodyPr>
            <a:normAutofit/>
          </a:bodyPr>
          <a:lstStyle/>
          <a:p>
            <a:r>
              <a:rPr lang="en-IN" dirty="0">
                <a:latin typeface="Arial" panose="020B0604020202020204" pitchFamily="34" charset="0"/>
                <a:cs typeface="Arial" panose="020B0604020202020204" pitchFamily="34" charset="0"/>
              </a:rPr>
              <a:t>Introduction to API Testing</a:t>
            </a:r>
          </a:p>
          <a:p>
            <a:r>
              <a:rPr lang="en-IN" dirty="0">
                <a:latin typeface="Arial" panose="020B0604020202020204" pitchFamily="34" charset="0"/>
                <a:cs typeface="Arial" panose="020B0604020202020204" pitchFamily="34" charset="0"/>
              </a:rPr>
              <a:t>Introduction to JSON</a:t>
            </a:r>
          </a:p>
          <a:p>
            <a:r>
              <a:rPr lang="en-IN" dirty="0">
                <a:latin typeface="Arial" panose="020B0604020202020204" pitchFamily="34" charset="0"/>
                <a:cs typeface="Arial" panose="020B0604020202020204" pitchFamily="34" charset="0"/>
              </a:rPr>
              <a:t>Rest-Assured GET,POST,PUT,PATCH,DELETE Request</a:t>
            </a:r>
          </a:p>
          <a:p>
            <a:r>
              <a:rPr lang="en-IN" dirty="0">
                <a:latin typeface="Arial" panose="020B0604020202020204" pitchFamily="34" charset="0"/>
                <a:cs typeface="Arial" panose="020B0604020202020204" pitchFamily="34" charset="0"/>
              </a:rPr>
              <a:t>Postman Basics</a:t>
            </a:r>
          </a:p>
          <a:p>
            <a:r>
              <a:rPr lang="en-IN" dirty="0">
                <a:latin typeface="Arial" panose="020B0604020202020204" pitchFamily="34" charset="0"/>
                <a:cs typeface="Arial" panose="020B0604020202020204" pitchFamily="34" charset="0"/>
              </a:rPr>
              <a:t>Cookies &amp; Header</a:t>
            </a:r>
          </a:p>
          <a:p>
            <a:r>
              <a:rPr lang="en-IN" dirty="0">
                <a:latin typeface="Arial" panose="020B0604020202020204" pitchFamily="34" charset="0"/>
                <a:cs typeface="Arial" panose="020B0604020202020204" pitchFamily="34" charset="0"/>
              </a:rPr>
              <a:t>Query &amp; Path Parameters with Logging</a:t>
            </a:r>
          </a:p>
          <a:p>
            <a:r>
              <a:rPr lang="en-IN" dirty="0">
                <a:latin typeface="Arial" panose="020B0604020202020204" pitchFamily="34" charset="0"/>
                <a:cs typeface="Arial" panose="020B0604020202020204" pitchFamily="34" charset="0"/>
              </a:rPr>
              <a:t>Serial and De-serialisation</a:t>
            </a:r>
          </a:p>
          <a:p>
            <a:r>
              <a:rPr lang="en-IN" dirty="0">
                <a:latin typeface="Arial" panose="020B0604020202020204" pitchFamily="34" charset="0"/>
                <a:cs typeface="Arial" panose="020B0604020202020204" pitchFamily="34" charset="0"/>
              </a:rPr>
              <a:t>Types of Authentication in Rest-Assured</a:t>
            </a:r>
          </a:p>
          <a:p>
            <a:endParaRPr lang="en-IN" dirty="0"/>
          </a:p>
        </p:txBody>
      </p:sp>
    </p:spTree>
    <p:extLst>
      <p:ext uri="{BB962C8B-B14F-4D97-AF65-F5344CB8AC3E}">
        <p14:creationId xmlns:p14="http://schemas.microsoft.com/office/powerpoint/2010/main" val="2872265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C8D3-A2BA-0273-5A73-B3AFC4FED1D2}"/>
              </a:ext>
            </a:extLst>
          </p:cNvPr>
          <p:cNvSpPr>
            <a:spLocks noGrp="1"/>
          </p:cNvSpPr>
          <p:nvPr>
            <p:ph type="title"/>
          </p:nvPr>
        </p:nvSpPr>
        <p:spPr>
          <a:xfrm>
            <a:off x="1484310" y="357432"/>
            <a:ext cx="10018713" cy="963891"/>
          </a:xfrm>
        </p:spPr>
        <p:txBody>
          <a:bodyPr>
            <a:normAutofit/>
          </a:bodyPr>
          <a:lstStyle/>
          <a:p>
            <a:r>
              <a:rPr lang="en-IN" b="1" dirty="0">
                <a:latin typeface="Century Schoolbook" panose="02040604050505020304" pitchFamily="18" charset="0"/>
              </a:rPr>
              <a:t>What is REST</a:t>
            </a:r>
          </a:p>
        </p:txBody>
      </p:sp>
      <p:sp>
        <p:nvSpPr>
          <p:cNvPr id="3" name="Content Placeholder 2">
            <a:extLst>
              <a:ext uri="{FF2B5EF4-FFF2-40B4-BE49-F238E27FC236}">
                <a16:creationId xmlns:a16="http://schemas.microsoft.com/office/drawing/2014/main" id="{36295906-F07A-07B0-792F-4DE2D584ACC4}"/>
              </a:ext>
            </a:extLst>
          </p:cNvPr>
          <p:cNvSpPr>
            <a:spLocks noGrp="1"/>
          </p:cNvSpPr>
          <p:nvPr>
            <p:ph idx="1"/>
          </p:nvPr>
        </p:nvSpPr>
        <p:spPr>
          <a:xfrm>
            <a:off x="1644565" y="1321323"/>
            <a:ext cx="10018713" cy="1292259"/>
          </a:xfrm>
        </p:spPr>
        <p:txBody>
          <a:bodyPr/>
          <a:lstStyle/>
          <a:p>
            <a:r>
              <a:rPr lang="en-US" dirty="0" err="1">
                <a:latin typeface="Arial" panose="020B0604020202020204" pitchFamily="34" charset="0"/>
                <a:cs typeface="Arial" panose="020B0604020202020204" pitchFamily="34" charset="0"/>
              </a:rPr>
              <a:t>REpresentational</a:t>
            </a:r>
            <a:r>
              <a:rPr lang="en-US" dirty="0">
                <a:latin typeface="Arial" panose="020B0604020202020204" pitchFamily="34" charset="0"/>
                <a:cs typeface="Arial" panose="020B0604020202020204" pitchFamily="34" charset="0"/>
              </a:rPr>
              <a:t> State Transfer, is an architectural style for providing standards between computer systems on the web, making it easier for systems to communicate with each other. </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0F68AB2-41FA-ED19-50B0-538F08D6EAC4}"/>
              </a:ext>
            </a:extLst>
          </p:cNvPr>
          <p:cNvPicPr>
            <a:picLocks noChangeAspect="1"/>
          </p:cNvPicPr>
          <p:nvPr/>
        </p:nvPicPr>
        <p:blipFill>
          <a:blip r:embed="rId2"/>
          <a:stretch>
            <a:fillRect/>
          </a:stretch>
        </p:blipFill>
        <p:spPr>
          <a:xfrm>
            <a:off x="2337847" y="2950590"/>
            <a:ext cx="8107052" cy="3201750"/>
          </a:xfrm>
          <a:prstGeom prst="rect">
            <a:avLst/>
          </a:prstGeom>
        </p:spPr>
      </p:pic>
    </p:spTree>
    <p:extLst>
      <p:ext uri="{BB962C8B-B14F-4D97-AF65-F5344CB8AC3E}">
        <p14:creationId xmlns:p14="http://schemas.microsoft.com/office/powerpoint/2010/main" val="197620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40C8-CB8B-A2FB-E529-1A83355E6391}"/>
              </a:ext>
            </a:extLst>
          </p:cNvPr>
          <p:cNvSpPr>
            <a:spLocks noGrp="1"/>
          </p:cNvSpPr>
          <p:nvPr>
            <p:ph type="title"/>
          </p:nvPr>
        </p:nvSpPr>
        <p:spPr>
          <a:xfrm>
            <a:off x="1484311" y="685801"/>
            <a:ext cx="10018713" cy="1218414"/>
          </a:xfrm>
        </p:spPr>
        <p:txBody>
          <a:bodyPr/>
          <a:lstStyle/>
          <a:p>
            <a:r>
              <a:rPr lang="en-IN" b="1" dirty="0">
                <a:latin typeface="Century Schoolbook" panose="02040604050505020304" pitchFamily="18" charset="0"/>
              </a:rPr>
              <a:t>REST API Examples</a:t>
            </a:r>
          </a:p>
        </p:txBody>
      </p:sp>
      <p:sp>
        <p:nvSpPr>
          <p:cNvPr id="3" name="Content Placeholder 2">
            <a:extLst>
              <a:ext uri="{FF2B5EF4-FFF2-40B4-BE49-F238E27FC236}">
                <a16:creationId xmlns:a16="http://schemas.microsoft.com/office/drawing/2014/main" id="{75CE285A-679C-6C50-B33C-584FA063A9FA}"/>
              </a:ext>
            </a:extLst>
          </p:cNvPr>
          <p:cNvSpPr>
            <a:spLocks noGrp="1"/>
          </p:cNvSpPr>
          <p:nvPr>
            <p:ph idx="1"/>
          </p:nvPr>
        </p:nvSpPr>
        <p:spPr>
          <a:xfrm>
            <a:off x="3218843" y="1837440"/>
            <a:ext cx="6679302" cy="3743228"/>
          </a:xfrm>
        </p:spPr>
        <p:txBody>
          <a:bodyPr/>
          <a:lstStyle/>
          <a:p>
            <a:pPr marL="457200" indent="-457200">
              <a:buFont typeface="+mj-lt"/>
              <a:buAutoNum type="arabicPeriod"/>
            </a:pPr>
            <a:r>
              <a:rPr lang="en-IN" dirty="0">
                <a:latin typeface="Arial" panose="020B0604020202020204" pitchFamily="34" charset="0"/>
                <a:cs typeface="Arial" panose="020B0604020202020204" pitchFamily="34" charset="0"/>
              </a:rPr>
              <a:t>Payment Gateway</a:t>
            </a:r>
          </a:p>
          <a:p>
            <a:pPr marL="457200" indent="-457200">
              <a:buFont typeface="+mj-lt"/>
              <a:buAutoNum type="arabicPeriod"/>
            </a:pPr>
            <a:r>
              <a:rPr lang="en-IN" dirty="0">
                <a:latin typeface="Arial" panose="020B0604020202020204" pitchFamily="34" charset="0"/>
                <a:cs typeface="Arial" panose="020B0604020202020204" pitchFamily="34" charset="0"/>
              </a:rPr>
              <a:t>Google Map</a:t>
            </a:r>
          </a:p>
          <a:p>
            <a:pPr marL="457200" indent="-457200">
              <a:buFont typeface="+mj-lt"/>
              <a:buAutoNum type="arabicPeriod"/>
            </a:pPr>
            <a:r>
              <a:rPr lang="en-IN" dirty="0">
                <a:latin typeface="Arial" panose="020B0604020202020204" pitchFamily="34" charset="0"/>
                <a:cs typeface="Arial" panose="020B0604020202020204" pitchFamily="34" charset="0"/>
              </a:rPr>
              <a:t>Facebook</a:t>
            </a:r>
          </a:p>
          <a:p>
            <a:pPr marL="457200" indent="-457200">
              <a:buFont typeface="+mj-lt"/>
              <a:buAutoNum type="arabicPeriod"/>
            </a:pPr>
            <a:r>
              <a:rPr lang="en-IN" dirty="0">
                <a:latin typeface="Arial" panose="020B0604020202020204" pitchFamily="34" charset="0"/>
                <a:cs typeface="Arial" panose="020B0604020202020204" pitchFamily="34" charset="0"/>
              </a:rPr>
              <a:t>Twitter</a:t>
            </a:r>
          </a:p>
          <a:p>
            <a:pPr marL="457200" indent="-457200">
              <a:buFont typeface="+mj-lt"/>
              <a:buAutoNum type="arabicPeriod"/>
            </a:pPr>
            <a:r>
              <a:rPr lang="en-IN" dirty="0">
                <a:latin typeface="Arial" panose="020B0604020202020204" pitchFamily="34" charset="0"/>
                <a:cs typeface="Arial" panose="020B0604020202020204" pitchFamily="34" charset="0"/>
              </a:rPr>
              <a:t>Linked-In </a:t>
            </a:r>
          </a:p>
          <a:p>
            <a:pPr marL="457200" indent="-457200">
              <a:buFont typeface="+mj-lt"/>
              <a:buAutoNum type="arabicPeriod"/>
            </a:pPr>
            <a:r>
              <a:rPr lang="en-IN" dirty="0">
                <a:latin typeface="Arial" panose="020B0604020202020204" pitchFamily="34" charset="0"/>
                <a:cs typeface="Arial" panose="020B0604020202020204" pitchFamily="34" charset="0"/>
              </a:rPr>
              <a:t>GITHUB</a:t>
            </a:r>
          </a:p>
          <a:p>
            <a:pPr marL="457200" indent="-457200">
              <a:buFont typeface="+mj-lt"/>
              <a:buAutoNum type="arabicPeriod"/>
            </a:pPr>
            <a:endParaRPr lang="en-IN" dirty="0"/>
          </a:p>
        </p:txBody>
      </p:sp>
    </p:spTree>
    <p:extLst>
      <p:ext uri="{BB962C8B-B14F-4D97-AF65-F5344CB8AC3E}">
        <p14:creationId xmlns:p14="http://schemas.microsoft.com/office/powerpoint/2010/main" val="225740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67A1-D4D0-C702-0DE4-F2192D913D60}"/>
              </a:ext>
            </a:extLst>
          </p:cNvPr>
          <p:cNvSpPr>
            <a:spLocks noGrp="1"/>
          </p:cNvSpPr>
          <p:nvPr>
            <p:ph type="title"/>
          </p:nvPr>
        </p:nvSpPr>
        <p:spPr>
          <a:xfrm>
            <a:off x="1380615" y="129620"/>
            <a:ext cx="10018713" cy="1067586"/>
          </a:xfrm>
        </p:spPr>
        <p:txBody>
          <a:bodyPr/>
          <a:lstStyle/>
          <a:p>
            <a:r>
              <a:rPr lang="en-IN" b="1" dirty="0">
                <a:latin typeface="Century Schoolbook" panose="02040604050505020304" pitchFamily="18" charset="0"/>
              </a:rPr>
              <a:t>REST API Key Elements</a:t>
            </a:r>
          </a:p>
        </p:txBody>
      </p:sp>
      <p:sp>
        <p:nvSpPr>
          <p:cNvPr id="7" name="Content Placeholder 6">
            <a:extLst>
              <a:ext uri="{FF2B5EF4-FFF2-40B4-BE49-F238E27FC236}">
                <a16:creationId xmlns:a16="http://schemas.microsoft.com/office/drawing/2014/main" id="{8F6C4160-6A27-22DB-784D-B032B212B114}"/>
              </a:ext>
            </a:extLst>
          </p:cNvPr>
          <p:cNvSpPr>
            <a:spLocks noGrp="1"/>
          </p:cNvSpPr>
          <p:nvPr>
            <p:ph idx="1"/>
          </p:nvPr>
        </p:nvSpPr>
        <p:spPr>
          <a:xfrm>
            <a:off x="1635139" y="1545999"/>
            <a:ext cx="10018713" cy="2903454"/>
          </a:xfrm>
        </p:spPr>
        <p:txBody>
          <a:bodyPr/>
          <a:lstStyle/>
          <a:p>
            <a:pPr algn="just"/>
            <a:r>
              <a:rPr lang="en-US" b="1" dirty="0">
                <a:latin typeface="Arial" panose="020B0604020202020204" pitchFamily="34" charset="0"/>
                <a:cs typeface="Arial" panose="020B0604020202020204" pitchFamily="34" charset="0"/>
              </a:rPr>
              <a:t>A Client </a:t>
            </a:r>
            <a:r>
              <a:rPr lang="en-US" dirty="0">
                <a:latin typeface="Arial" panose="020B0604020202020204" pitchFamily="34" charset="0"/>
                <a:cs typeface="Arial" panose="020B0604020202020204" pitchFamily="34" charset="0"/>
              </a:rPr>
              <a:t>or software that runs on a user’s computer or smartphone and initiates communication</a:t>
            </a:r>
          </a:p>
          <a:p>
            <a:pPr algn="just"/>
            <a:r>
              <a:rPr lang="en-US" b="1" dirty="0">
                <a:latin typeface="Arial" panose="020B0604020202020204" pitchFamily="34" charset="0"/>
                <a:cs typeface="Arial" panose="020B0604020202020204" pitchFamily="34" charset="0"/>
              </a:rPr>
              <a:t>A Server </a:t>
            </a:r>
            <a:r>
              <a:rPr lang="en-US" dirty="0">
                <a:latin typeface="Arial" panose="020B0604020202020204" pitchFamily="34" charset="0"/>
                <a:cs typeface="Arial" panose="020B0604020202020204" pitchFamily="34" charset="0"/>
              </a:rPr>
              <a:t>that offers an API as a means of access to its data or features</a:t>
            </a:r>
          </a:p>
          <a:p>
            <a:pPr algn="just"/>
            <a:r>
              <a:rPr lang="en-US" b="1" dirty="0">
                <a:latin typeface="Arial" panose="020B0604020202020204" pitchFamily="34" charset="0"/>
                <a:cs typeface="Arial" panose="020B0604020202020204" pitchFamily="34" charset="0"/>
              </a:rPr>
              <a:t>A Resource</a:t>
            </a:r>
            <a:r>
              <a:rPr lang="en-US" dirty="0">
                <a:latin typeface="Arial" panose="020B0604020202020204" pitchFamily="34" charset="0"/>
                <a:cs typeface="Arial" panose="020B0604020202020204" pitchFamily="34" charset="0"/>
              </a:rPr>
              <a:t>, which is any piece of content that the server can provide to the client (for example, a video or a text file).</a:t>
            </a:r>
          </a:p>
          <a:p>
            <a:pPr algn="just"/>
            <a:endParaRPr lang="en-IN" dirty="0"/>
          </a:p>
        </p:txBody>
      </p:sp>
    </p:spTree>
    <p:extLst>
      <p:ext uri="{BB962C8B-B14F-4D97-AF65-F5344CB8AC3E}">
        <p14:creationId xmlns:p14="http://schemas.microsoft.com/office/powerpoint/2010/main" val="4058948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06FC-8509-508A-5749-A9D15468695B}"/>
              </a:ext>
            </a:extLst>
          </p:cNvPr>
          <p:cNvSpPr>
            <a:spLocks noGrp="1"/>
          </p:cNvSpPr>
          <p:nvPr>
            <p:ph type="title"/>
          </p:nvPr>
        </p:nvSpPr>
        <p:spPr/>
        <p:txBody>
          <a:bodyPr/>
          <a:lstStyle/>
          <a:p>
            <a:r>
              <a:rPr lang="en-IN" b="1" dirty="0">
                <a:latin typeface="Century Schoolbook" panose="02040604050505020304" pitchFamily="18" charset="0"/>
              </a:rPr>
              <a:t>Rest API Request Structure</a:t>
            </a:r>
          </a:p>
        </p:txBody>
      </p:sp>
      <p:sp>
        <p:nvSpPr>
          <p:cNvPr id="8" name="Rectangle: Rounded Corners 7">
            <a:extLst>
              <a:ext uri="{FF2B5EF4-FFF2-40B4-BE49-F238E27FC236}">
                <a16:creationId xmlns:a16="http://schemas.microsoft.com/office/drawing/2014/main" id="{8CE921DF-EA36-EA3E-F124-D46769950B52}"/>
              </a:ext>
            </a:extLst>
          </p:cNvPr>
          <p:cNvSpPr/>
          <p:nvPr/>
        </p:nvSpPr>
        <p:spPr>
          <a:xfrm>
            <a:off x="2791119" y="2540130"/>
            <a:ext cx="7305773" cy="335122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C35EE423-DE8E-0FEC-1408-86D46C9A366F}"/>
              </a:ext>
            </a:extLst>
          </p:cNvPr>
          <p:cNvSpPr/>
          <p:nvPr/>
        </p:nvSpPr>
        <p:spPr>
          <a:xfrm>
            <a:off x="3409361" y="2767945"/>
            <a:ext cx="2686639" cy="769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HTTP Method</a:t>
            </a:r>
          </a:p>
        </p:txBody>
      </p:sp>
      <p:sp>
        <p:nvSpPr>
          <p:cNvPr id="10" name="Rectangle: Rounded Corners 9">
            <a:extLst>
              <a:ext uri="{FF2B5EF4-FFF2-40B4-BE49-F238E27FC236}">
                <a16:creationId xmlns:a16="http://schemas.microsoft.com/office/drawing/2014/main" id="{4C735C7C-06BF-57FC-D707-5C8472DB616B}"/>
              </a:ext>
            </a:extLst>
          </p:cNvPr>
          <p:cNvSpPr/>
          <p:nvPr/>
        </p:nvSpPr>
        <p:spPr>
          <a:xfrm>
            <a:off x="6935938" y="2767945"/>
            <a:ext cx="2686639" cy="769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Endpoint</a:t>
            </a:r>
          </a:p>
        </p:txBody>
      </p:sp>
      <p:sp>
        <p:nvSpPr>
          <p:cNvPr id="11" name="Rectangle: Rounded Corners 10">
            <a:extLst>
              <a:ext uri="{FF2B5EF4-FFF2-40B4-BE49-F238E27FC236}">
                <a16:creationId xmlns:a16="http://schemas.microsoft.com/office/drawing/2014/main" id="{3236CED2-6765-04D3-02E1-CF8098FF1BBE}"/>
              </a:ext>
            </a:extLst>
          </p:cNvPr>
          <p:cNvSpPr/>
          <p:nvPr/>
        </p:nvSpPr>
        <p:spPr>
          <a:xfrm>
            <a:off x="3714161" y="3796253"/>
            <a:ext cx="5637059" cy="518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Headers</a:t>
            </a:r>
          </a:p>
        </p:txBody>
      </p:sp>
      <p:sp>
        <p:nvSpPr>
          <p:cNvPr id="12" name="Rectangle: Rounded Corners 11">
            <a:extLst>
              <a:ext uri="{FF2B5EF4-FFF2-40B4-BE49-F238E27FC236}">
                <a16:creationId xmlns:a16="http://schemas.microsoft.com/office/drawing/2014/main" id="{8A48CBED-997D-523E-1472-598E1E307594}"/>
              </a:ext>
            </a:extLst>
          </p:cNvPr>
          <p:cNvSpPr/>
          <p:nvPr/>
        </p:nvSpPr>
        <p:spPr>
          <a:xfrm>
            <a:off x="4752680" y="4572000"/>
            <a:ext cx="3382652"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Body</a:t>
            </a:r>
          </a:p>
        </p:txBody>
      </p:sp>
    </p:spTree>
    <p:extLst>
      <p:ext uri="{BB962C8B-B14F-4D97-AF65-F5344CB8AC3E}">
        <p14:creationId xmlns:p14="http://schemas.microsoft.com/office/powerpoint/2010/main" val="3314158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5E1C-C9EA-8422-5ED2-E0C9E0E62E1A}"/>
              </a:ext>
            </a:extLst>
          </p:cNvPr>
          <p:cNvSpPr>
            <a:spLocks noGrp="1"/>
          </p:cNvSpPr>
          <p:nvPr>
            <p:ph type="title"/>
          </p:nvPr>
        </p:nvSpPr>
        <p:spPr>
          <a:xfrm>
            <a:off x="1390043" y="280447"/>
            <a:ext cx="10018713" cy="1133573"/>
          </a:xfrm>
        </p:spPr>
        <p:txBody>
          <a:bodyPr/>
          <a:lstStyle/>
          <a:p>
            <a:r>
              <a:rPr lang="en-IN" b="1" dirty="0">
                <a:latin typeface="Century Schoolbook" panose="02040604050505020304" pitchFamily="18" charset="0"/>
              </a:rPr>
              <a:t>REST API Work-Flow </a:t>
            </a:r>
          </a:p>
        </p:txBody>
      </p:sp>
      <p:pic>
        <p:nvPicPr>
          <p:cNvPr id="7" name="Content Placeholder 6">
            <a:extLst>
              <a:ext uri="{FF2B5EF4-FFF2-40B4-BE49-F238E27FC236}">
                <a16:creationId xmlns:a16="http://schemas.microsoft.com/office/drawing/2014/main" id="{E4B707B0-393B-1B19-39E2-75F21D868F1B}"/>
              </a:ext>
            </a:extLst>
          </p:cNvPr>
          <p:cNvPicPr>
            <a:picLocks noGrp="1" noChangeAspect="1"/>
          </p:cNvPicPr>
          <p:nvPr>
            <p:ph idx="1"/>
          </p:nvPr>
        </p:nvPicPr>
        <p:blipFill>
          <a:blip r:embed="rId2"/>
          <a:stretch>
            <a:fillRect/>
          </a:stretch>
        </p:blipFill>
        <p:spPr>
          <a:xfrm>
            <a:off x="1677971" y="1223275"/>
            <a:ext cx="10018713" cy="4970134"/>
          </a:xfrm>
        </p:spPr>
      </p:pic>
    </p:spTree>
    <p:extLst>
      <p:ext uri="{BB962C8B-B14F-4D97-AF65-F5344CB8AC3E}">
        <p14:creationId xmlns:p14="http://schemas.microsoft.com/office/powerpoint/2010/main" val="1535465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A0AA-620C-3FA7-D27F-49944B347A03}"/>
              </a:ext>
            </a:extLst>
          </p:cNvPr>
          <p:cNvSpPr>
            <a:spLocks noGrp="1"/>
          </p:cNvSpPr>
          <p:nvPr>
            <p:ph type="title"/>
          </p:nvPr>
        </p:nvSpPr>
        <p:spPr/>
        <p:txBody>
          <a:bodyPr/>
          <a:lstStyle/>
          <a:p>
            <a:r>
              <a:rPr lang="en-IN" b="1" dirty="0">
                <a:latin typeface="Century Schoolbook" panose="02040604050505020304" pitchFamily="18" charset="0"/>
              </a:rPr>
              <a:t>REST HTTP Methods</a:t>
            </a:r>
          </a:p>
        </p:txBody>
      </p:sp>
      <p:sp>
        <p:nvSpPr>
          <p:cNvPr id="3" name="Content Placeholder 2">
            <a:extLst>
              <a:ext uri="{FF2B5EF4-FFF2-40B4-BE49-F238E27FC236}">
                <a16:creationId xmlns:a16="http://schemas.microsoft.com/office/drawing/2014/main" id="{C587A9D8-29E0-2186-F796-0D2499B27791}"/>
              </a:ext>
            </a:extLst>
          </p:cNvPr>
          <p:cNvSpPr>
            <a:spLocks noGrp="1"/>
          </p:cNvSpPr>
          <p:nvPr>
            <p:ph idx="1"/>
          </p:nvPr>
        </p:nvSpPr>
        <p:spPr>
          <a:xfrm>
            <a:off x="4527478" y="2240829"/>
            <a:ext cx="3932378" cy="2376342"/>
          </a:xfrm>
        </p:spPr>
        <p:txBody>
          <a:bodyPr/>
          <a:lstStyle/>
          <a:p>
            <a:pPr marL="457200" indent="-457200">
              <a:buFont typeface="+mj-lt"/>
              <a:buAutoNum type="arabicPeriod"/>
            </a:pPr>
            <a:r>
              <a:rPr lang="en-IN" dirty="0">
                <a:latin typeface="Arial" panose="020B0604020202020204" pitchFamily="34" charset="0"/>
                <a:cs typeface="Arial" panose="020B0604020202020204" pitchFamily="34" charset="0"/>
              </a:rPr>
              <a:t>GET</a:t>
            </a:r>
          </a:p>
          <a:p>
            <a:pPr marL="457200" indent="-457200">
              <a:buFont typeface="+mj-lt"/>
              <a:buAutoNum type="arabicPeriod"/>
            </a:pPr>
            <a:r>
              <a:rPr lang="en-IN" dirty="0">
                <a:latin typeface="Arial" panose="020B0604020202020204" pitchFamily="34" charset="0"/>
                <a:cs typeface="Arial" panose="020B0604020202020204" pitchFamily="34" charset="0"/>
              </a:rPr>
              <a:t>POST</a:t>
            </a:r>
          </a:p>
          <a:p>
            <a:pPr marL="457200" indent="-457200">
              <a:buFont typeface="+mj-lt"/>
              <a:buAutoNum type="arabicPeriod"/>
            </a:pPr>
            <a:r>
              <a:rPr lang="en-IN" dirty="0">
                <a:latin typeface="Arial" panose="020B0604020202020204" pitchFamily="34" charset="0"/>
                <a:cs typeface="Arial" panose="020B0604020202020204" pitchFamily="34" charset="0"/>
              </a:rPr>
              <a:t>PUT</a:t>
            </a:r>
          </a:p>
          <a:p>
            <a:pPr marL="457200" indent="-457200">
              <a:buFont typeface="+mj-lt"/>
              <a:buAutoNum type="arabicPeriod"/>
            </a:pPr>
            <a:r>
              <a:rPr lang="en-IN" dirty="0">
                <a:latin typeface="Arial" panose="020B0604020202020204" pitchFamily="34" charset="0"/>
                <a:cs typeface="Arial" panose="020B0604020202020204" pitchFamily="34" charset="0"/>
              </a:rPr>
              <a:t>DELETE</a:t>
            </a:r>
          </a:p>
        </p:txBody>
      </p:sp>
    </p:spTree>
    <p:extLst>
      <p:ext uri="{BB962C8B-B14F-4D97-AF65-F5344CB8AC3E}">
        <p14:creationId xmlns:p14="http://schemas.microsoft.com/office/powerpoint/2010/main" val="966779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D4E3-192B-4A31-9C34-B43F71EF2AAC}"/>
              </a:ext>
            </a:extLst>
          </p:cNvPr>
          <p:cNvSpPr>
            <a:spLocks noGrp="1"/>
          </p:cNvSpPr>
          <p:nvPr>
            <p:ph type="title"/>
          </p:nvPr>
        </p:nvSpPr>
        <p:spPr>
          <a:xfrm>
            <a:off x="1418323" y="408590"/>
            <a:ext cx="10018713" cy="1086438"/>
          </a:xfrm>
        </p:spPr>
        <p:txBody>
          <a:bodyPr/>
          <a:lstStyle/>
          <a:p>
            <a:r>
              <a:rPr lang="en-IN" b="1" dirty="0">
                <a:latin typeface="Century Schoolbook" panose="02040604050505020304" pitchFamily="18" charset="0"/>
              </a:rPr>
              <a:t>HTTP Status Code</a:t>
            </a:r>
          </a:p>
        </p:txBody>
      </p:sp>
      <p:sp>
        <p:nvSpPr>
          <p:cNvPr id="7" name="TextBox 6">
            <a:extLst>
              <a:ext uri="{FF2B5EF4-FFF2-40B4-BE49-F238E27FC236}">
                <a16:creationId xmlns:a16="http://schemas.microsoft.com/office/drawing/2014/main" id="{2BEE90BD-1911-D31E-F810-4E2614D97343}"/>
              </a:ext>
            </a:extLst>
          </p:cNvPr>
          <p:cNvSpPr txBox="1"/>
          <p:nvPr/>
        </p:nvSpPr>
        <p:spPr>
          <a:xfrm>
            <a:off x="3563331" y="1495028"/>
            <a:ext cx="6946769" cy="646331"/>
          </a:xfrm>
          <a:prstGeom prst="rect">
            <a:avLst/>
          </a:prstGeom>
          <a:noFill/>
        </p:spPr>
        <p:txBody>
          <a:bodyPr wrap="square">
            <a:spAutoFit/>
          </a:bodyPr>
          <a:lstStyle/>
          <a:p>
            <a:r>
              <a:rPr lang="en-IN" dirty="0">
                <a:hlinkClick r:id="rId2"/>
              </a:rPr>
              <a:t>https://developer.mozilla.org/en-US/docs/Web/HTTP/Status</a:t>
            </a:r>
            <a:endParaRPr lang="en-IN" dirty="0"/>
          </a:p>
          <a:p>
            <a:endParaRPr lang="en-IN" dirty="0"/>
          </a:p>
        </p:txBody>
      </p:sp>
      <p:pic>
        <p:nvPicPr>
          <p:cNvPr id="11" name="Content Placeholder 10">
            <a:extLst>
              <a:ext uri="{FF2B5EF4-FFF2-40B4-BE49-F238E27FC236}">
                <a16:creationId xmlns:a16="http://schemas.microsoft.com/office/drawing/2014/main" id="{0B2EC577-D663-3E87-4068-D70C78F60FA9}"/>
              </a:ext>
            </a:extLst>
          </p:cNvPr>
          <p:cNvPicPr>
            <a:picLocks noGrp="1" noChangeAspect="1"/>
          </p:cNvPicPr>
          <p:nvPr>
            <p:ph idx="1"/>
          </p:nvPr>
        </p:nvPicPr>
        <p:blipFill>
          <a:blip r:embed="rId3"/>
          <a:stretch>
            <a:fillRect/>
          </a:stretch>
        </p:blipFill>
        <p:spPr>
          <a:xfrm>
            <a:off x="2366129" y="2141359"/>
            <a:ext cx="8427562" cy="3818641"/>
          </a:xfrm>
        </p:spPr>
      </p:pic>
    </p:spTree>
    <p:extLst>
      <p:ext uri="{BB962C8B-B14F-4D97-AF65-F5344CB8AC3E}">
        <p14:creationId xmlns:p14="http://schemas.microsoft.com/office/powerpoint/2010/main" val="249498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6175-77CA-76C2-D5A7-AC6431F8AA23}"/>
              </a:ext>
            </a:extLst>
          </p:cNvPr>
          <p:cNvSpPr>
            <a:spLocks noGrp="1"/>
          </p:cNvSpPr>
          <p:nvPr>
            <p:ph type="title"/>
          </p:nvPr>
        </p:nvSpPr>
        <p:spPr>
          <a:xfrm>
            <a:off x="1484311" y="494908"/>
            <a:ext cx="10018713" cy="1058159"/>
          </a:xfrm>
        </p:spPr>
        <p:txBody>
          <a:bodyPr/>
          <a:lstStyle/>
          <a:p>
            <a:r>
              <a:rPr lang="en-IN" b="1" dirty="0">
                <a:latin typeface="Century Schoolbook" panose="02040604050505020304" pitchFamily="18" charset="0"/>
              </a:rPr>
              <a:t>Tools Available</a:t>
            </a:r>
          </a:p>
        </p:txBody>
      </p:sp>
      <p:pic>
        <p:nvPicPr>
          <p:cNvPr id="4" name="Picture 2">
            <a:extLst>
              <a:ext uri="{FF2B5EF4-FFF2-40B4-BE49-F238E27FC236}">
                <a16:creationId xmlns:a16="http://schemas.microsoft.com/office/drawing/2014/main" id="{41227779-5376-30E9-2C6C-BAD9E6C69F03}"/>
              </a:ext>
            </a:extLst>
          </p:cNvPr>
          <p:cNvPicPr>
            <a:picLocks noGrp="1" noChangeAspect="1" noChangeArrowheads="1"/>
          </p:cNvPicPr>
          <p:nvPr>
            <p:ph idx="1"/>
          </p:nvPr>
        </p:nvPicPr>
        <p:blipFill>
          <a:blip r:embed="rId2"/>
          <a:srcRect/>
          <a:stretch>
            <a:fillRect/>
          </a:stretch>
        </p:blipFill>
        <p:spPr bwMode="auto">
          <a:xfrm>
            <a:off x="2121031" y="1859478"/>
            <a:ext cx="9209988" cy="4503614"/>
          </a:xfrm>
          <a:prstGeom prst="rect">
            <a:avLst/>
          </a:prstGeom>
          <a:noFill/>
          <a:ln w="9525">
            <a:noFill/>
            <a:miter lim="800000"/>
            <a:headEnd/>
            <a:tailEnd/>
          </a:ln>
          <a:effectLst/>
        </p:spPr>
      </p:pic>
    </p:spTree>
    <p:extLst>
      <p:ext uri="{BB962C8B-B14F-4D97-AF65-F5344CB8AC3E}">
        <p14:creationId xmlns:p14="http://schemas.microsoft.com/office/powerpoint/2010/main" val="3689930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152400"/>
            <a:ext cx="8463699" cy="990600"/>
          </a:xfrm>
        </p:spPr>
        <p:txBody>
          <a:bodyPr anchor="ctr">
            <a:normAutofit/>
          </a:bodyPr>
          <a:lstStyle/>
          <a:p>
            <a:pPr algn="ctr"/>
            <a:r>
              <a:rPr lang="en-IN" b="1" dirty="0">
                <a:latin typeface="Century Schoolbook" panose="02040604050505020304" pitchFamily="18" charset="0"/>
              </a:rPr>
              <a:t>Demo On Browser</a:t>
            </a:r>
            <a:endParaRPr lang="en-US" b="1" dirty="0">
              <a:latin typeface="Century Schoolbook" panose="020406040505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981199" y="1219201"/>
            <a:ext cx="9330965" cy="5237163"/>
          </a:xfrm>
          <a:prstGeom prst="rect">
            <a:avLst/>
          </a:prstGeom>
          <a:noFill/>
          <a:ln w="9525">
            <a:noFill/>
            <a:miter lim="800000"/>
            <a:headEnd/>
            <a:tailEnd/>
          </a:ln>
          <a:effectLst/>
        </p:spPr>
      </p:pic>
    </p:spTree>
    <p:extLst>
      <p:ext uri="{BB962C8B-B14F-4D97-AF65-F5344CB8AC3E}">
        <p14:creationId xmlns:p14="http://schemas.microsoft.com/office/powerpoint/2010/main" val="118579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152400"/>
            <a:ext cx="9283831" cy="1648120"/>
          </a:xfrm>
        </p:spPr>
        <p:txBody>
          <a:bodyPr anchor="ctr">
            <a:normAutofit/>
          </a:bodyPr>
          <a:lstStyle/>
          <a:p>
            <a:pPr algn="ctr"/>
            <a:r>
              <a:rPr lang="en-IN" b="1" dirty="0">
                <a:latin typeface="Century Schoolbook" panose="02040604050505020304" pitchFamily="18" charset="0"/>
              </a:rPr>
              <a:t>Postman</a:t>
            </a:r>
            <a:endParaRPr lang="en-US" b="1" dirty="0">
              <a:latin typeface="Century Schoolbook" panose="02040604050505020304" pitchFamily="18" charset="0"/>
            </a:endParaRPr>
          </a:p>
        </p:txBody>
      </p:sp>
      <p:sp>
        <p:nvSpPr>
          <p:cNvPr id="3" name="Content Placeholder 2"/>
          <p:cNvSpPr>
            <a:spLocks noGrp="1"/>
          </p:cNvSpPr>
          <p:nvPr>
            <p:ph idx="1"/>
          </p:nvPr>
        </p:nvSpPr>
        <p:spPr>
          <a:xfrm>
            <a:off x="1484310" y="1295400"/>
            <a:ext cx="10018713" cy="4495801"/>
          </a:xfrm>
        </p:spPr>
        <p:txBody>
          <a:bodyPr/>
          <a:lstStyle/>
          <a:p>
            <a:pPr algn="just"/>
            <a:r>
              <a:rPr lang="en-US" dirty="0">
                <a:latin typeface="Arial" panose="020B0604020202020204" pitchFamily="34" charset="0"/>
                <a:cs typeface="Arial" panose="020B0604020202020204" pitchFamily="34" charset="0"/>
              </a:rPr>
              <a:t>Postman is a collaboration platform for API development. </a:t>
            </a:r>
          </a:p>
          <a:p>
            <a:pPr algn="just"/>
            <a:r>
              <a:rPr lang="en-US" dirty="0">
                <a:latin typeface="Arial" panose="020B0604020202020204" pitchFamily="34" charset="0"/>
                <a:cs typeface="Arial" panose="020B0604020202020204" pitchFamily="34" charset="0"/>
              </a:rPr>
              <a:t>You can use Postman to design, build, and test APIs in conjunction with your teammates, and to support developer adoption.</a:t>
            </a:r>
          </a:p>
          <a:p>
            <a:pPr algn="just"/>
            <a:r>
              <a:rPr lang="en-US" dirty="0">
                <a:latin typeface="Arial" panose="020B0604020202020204" pitchFamily="34" charset="0"/>
                <a:cs typeface="Arial" panose="020B0604020202020204" pitchFamily="34" charset="0"/>
              </a:rPr>
              <a:t>Using Postman tool, we can send HTTP/s requests to a service, as well as get their responses.</a:t>
            </a:r>
          </a:p>
          <a:p>
            <a:pPr algn="just"/>
            <a:r>
              <a:rPr lang="en-US" dirty="0">
                <a:latin typeface="Arial" panose="020B0604020202020204" pitchFamily="34" charset="0"/>
                <a:cs typeface="Arial" panose="020B0604020202020204" pitchFamily="34" charset="0"/>
              </a:rPr>
              <a:t> By doing this we can make sure that the service is up and running.</a:t>
            </a:r>
          </a:p>
          <a:p>
            <a:endParaRPr lang="en-US" dirty="0"/>
          </a:p>
        </p:txBody>
      </p:sp>
      <p:pic>
        <p:nvPicPr>
          <p:cNvPr id="4" name="Picture 2"/>
          <p:cNvPicPr>
            <a:picLocks noChangeAspect="1" noChangeArrowheads="1"/>
          </p:cNvPicPr>
          <p:nvPr/>
        </p:nvPicPr>
        <p:blipFill>
          <a:blip r:embed="rId2"/>
          <a:srcRect/>
          <a:stretch>
            <a:fillRect/>
          </a:stretch>
        </p:blipFill>
        <p:spPr bwMode="auto">
          <a:xfrm>
            <a:off x="1524001" y="0"/>
            <a:ext cx="3538193" cy="1295400"/>
          </a:xfrm>
          <a:prstGeom prst="rect">
            <a:avLst/>
          </a:prstGeom>
          <a:noFill/>
          <a:ln w="9525">
            <a:noFill/>
            <a:miter lim="800000"/>
            <a:headEnd/>
            <a:tailEnd/>
          </a:ln>
          <a:effectLst/>
        </p:spPr>
      </p:pic>
    </p:spTree>
    <p:extLst>
      <p:ext uri="{BB962C8B-B14F-4D97-AF65-F5344CB8AC3E}">
        <p14:creationId xmlns:p14="http://schemas.microsoft.com/office/powerpoint/2010/main" val="168584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4C40-ABED-59C8-BA31-6CB278557B33}"/>
              </a:ext>
            </a:extLst>
          </p:cNvPr>
          <p:cNvSpPr>
            <a:spLocks noGrp="1"/>
          </p:cNvSpPr>
          <p:nvPr>
            <p:ph type="title"/>
          </p:nvPr>
        </p:nvSpPr>
        <p:spPr>
          <a:xfrm>
            <a:off x="1456031" y="412424"/>
            <a:ext cx="10018713" cy="1143000"/>
          </a:xfrm>
        </p:spPr>
        <p:txBody>
          <a:bodyPr/>
          <a:lstStyle/>
          <a:p>
            <a:r>
              <a:rPr lang="en-IN" b="1" dirty="0">
                <a:latin typeface="Century Schoolbook" panose="02040604050505020304" pitchFamily="18" charset="0"/>
              </a:rPr>
              <a:t>Client-Server Architecture</a:t>
            </a:r>
          </a:p>
        </p:txBody>
      </p:sp>
      <p:pic>
        <p:nvPicPr>
          <p:cNvPr id="5" name="Content Placeholder 4">
            <a:extLst>
              <a:ext uri="{FF2B5EF4-FFF2-40B4-BE49-F238E27FC236}">
                <a16:creationId xmlns:a16="http://schemas.microsoft.com/office/drawing/2014/main" id="{E1E6FB79-4734-B81D-ECB0-7192A0F3966D}"/>
              </a:ext>
            </a:extLst>
          </p:cNvPr>
          <p:cNvPicPr>
            <a:picLocks noGrp="1" noChangeAspect="1"/>
          </p:cNvPicPr>
          <p:nvPr>
            <p:ph idx="1"/>
          </p:nvPr>
        </p:nvPicPr>
        <p:blipFill>
          <a:blip r:embed="rId2"/>
          <a:stretch>
            <a:fillRect/>
          </a:stretch>
        </p:blipFill>
        <p:spPr>
          <a:xfrm>
            <a:off x="2384981" y="2045616"/>
            <a:ext cx="8399283" cy="3543772"/>
          </a:xfrm>
        </p:spPr>
      </p:pic>
    </p:spTree>
    <p:extLst>
      <p:ext uri="{BB962C8B-B14F-4D97-AF65-F5344CB8AC3E}">
        <p14:creationId xmlns:p14="http://schemas.microsoft.com/office/powerpoint/2010/main" val="3193644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774784" cy="1066800"/>
          </a:xfrm>
        </p:spPr>
        <p:txBody>
          <a:bodyPr anchor="ctr">
            <a:normAutofit/>
          </a:bodyPr>
          <a:lstStyle/>
          <a:p>
            <a:pPr algn="ctr"/>
            <a:r>
              <a:rPr lang="en-IN" b="1" dirty="0">
                <a:latin typeface="Century Schoolbook" panose="02040604050505020304" pitchFamily="18" charset="0"/>
              </a:rPr>
              <a:t>Postman features</a:t>
            </a:r>
            <a:endParaRPr lang="en-US" b="1" dirty="0">
              <a:latin typeface="Century Schoolbook" panose="02040604050505020304" pitchFamily="18" charset="0"/>
            </a:endParaRPr>
          </a:p>
        </p:txBody>
      </p:sp>
      <p:sp>
        <p:nvSpPr>
          <p:cNvPr id="3" name="Content Placeholder 2"/>
          <p:cNvSpPr>
            <a:spLocks noGrp="1"/>
          </p:cNvSpPr>
          <p:nvPr>
            <p:ph idx="1"/>
          </p:nvPr>
        </p:nvSpPr>
        <p:spPr>
          <a:xfrm>
            <a:off x="1981199" y="1371600"/>
            <a:ext cx="9378099" cy="5084136"/>
          </a:xfrm>
        </p:spPr>
        <p:txBody>
          <a:bodyPr/>
          <a:lstStyle/>
          <a:p>
            <a:pPr algn="just"/>
            <a:r>
              <a:rPr lang="en-US" dirty="0">
                <a:latin typeface="Arial" panose="020B0604020202020204" pitchFamily="34" charset="0"/>
                <a:cs typeface="Arial" panose="020B0604020202020204" pitchFamily="34" charset="0"/>
              </a:rPr>
              <a:t>Postman has become a tool of choice for million users.</a:t>
            </a:r>
          </a:p>
          <a:p>
            <a:pPr marL="285750" lvl="1" algn="just"/>
            <a:r>
              <a:rPr lang="en-IN" sz="2400" dirty="0">
                <a:latin typeface="Arial" panose="020B0604020202020204" pitchFamily="34" charset="0"/>
                <a:cs typeface="Arial" panose="020B0604020202020204" pitchFamily="34" charset="0"/>
              </a:rPr>
              <a:t>Open Source</a:t>
            </a:r>
            <a:endParaRPr lang="en-US" sz="2400" dirty="0">
              <a:latin typeface="Arial" panose="020B0604020202020204" pitchFamily="34" charset="0"/>
              <a:cs typeface="Arial" panose="020B0604020202020204" pitchFamily="34" charset="0"/>
            </a:endParaRPr>
          </a:p>
          <a:p>
            <a:pPr marL="285750" lvl="1" algn="just"/>
            <a:r>
              <a:rPr lang="en-US" sz="2400" dirty="0">
                <a:latin typeface="Arial" panose="020B0604020202020204" pitchFamily="34" charset="0"/>
                <a:cs typeface="Arial" panose="020B0604020202020204" pitchFamily="34" charset="0"/>
              </a:rPr>
              <a:t>Easy</a:t>
            </a:r>
          </a:p>
          <a:p>
            <a:pPr marL="285750" lvl="1" algn="just"/>
            <a:r>
              <a:rPr lang="en-US" sz="2400" dirty="0">
                <a:latin typeface="Arial" panose="020B0604020202020204" pitchFamily="34" charset="0"/>
                <a:cs typeface="Arial" panose="020B0604020202020204" pitchFamily="34" charset="0"/>
              </a:rPr>
              <a:t>APIs Support</a:t>
            </a:r>
          </a:p>
          <a:p>
            <a:pPr marL="285750" lvl="1" algn="just"/>
            <a:r>
              <a:rPr lang="en-US" sz="2400" dirty="0">
                <a:latin typeface="Arial" panose="020B0604020202020204" pitchFamily="34" charset="0"/>
                <a:cs typeface="Arial" panose="020B0604020202020204" pitchFamily="34" charset="0"/>
              </a:rPr>
              <a:t>Extensible</a:t>
            </a:r>
          </a:p>
          <a:p>
            <a:pPr marL="285750" lvl="1" algn="just"/>
            <a:r>
              <a:rPr lang="en-US" sz="2400" dirty="0">
                <a:latin typeface="Arial" panose="020B0604020202020204" pitchFamily="34" charset="0"/>
                <a:cs typeface="Arial" panose="020B0604020202020204" pitchFamily="34" charset="0"/>
              </a:rPr>
              <a:t>Integration</a:t>
            </a:r>
          </a:p>
          <a:p>
            <a:pPr marL="285750" lvl="1" algn="just"/>
            <a:r>
              <a:rPr lang="en-US" sz="2400" dirty="0">
                <a:latin typeface="Arial" panose="020B0604020202020204" pitchFamily="34" charset="0"/>
                <a:cs typeface="Arial" panose="020B0604020202020204" pitchFamily="34" charset="0"/>
              </a:rPr>
              <a:t>Community &amp; Support</a:t>
            </a:r>
          </a:p>
          <a:p>
            <a:endParaRPr lang="en-US" dirty="0"/>
          </a:p>
        </p:txBody>
      </p:sp>
      <p:pic>
        <p:nvPicPr>
          <p:cNvPr id="4" name="Picture 2"/>
          <p:cNvPicPr>
            <a:picLocks noChangeAspect="1" noChangeArrowheads="1"/>
          </p:cNvPicPr>
          <p:nvPr/>
        </p:nvPicPr>
        <p:blipFill>
          <a:blip r:embed="rId2"/>
          <a:srcRect/>
          <a:stretch>
            <a:fillRect/>
          </a:stretch>
        </p:blipFill>
        <p:spPr bwMode="auto">
          <a:xfrm>
            <a:off x="1524001" y="0"/>
            <a:ext cx="1743075" cy="1295400"/>
          </a:xfrm>
          <a:prstGeom prst="rect">
            <a:avLst/>
          </a:prstGeom>
          <a:noFill/>
          <a:ln w="9525">
            <a:noFill/>
            <a:miter lim="800000"/>
            <a:headEnd/>
            <a:tailEnd/>
          </a:ln>
          <a:effectLst/>
        </p:spPr>
      </p:pic>
    </p:spTree>
    <p:extLst>
      <p:ext uri="{BB962C8B-B14F-4D97-AF65-F5344CB8AC3E}">
        <p14:creationId xmlns:p14="http://schemas.microsoft.com/office/powerpoint/2010/main" val="4043816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637B-A81B-B151-8C86-4911EC3C7783}"/>
              </a:ext>
            </a:extLst>
          </p:cNvPr>
          <p:cNvSpPr>
            <a:spLocks noGrp="1"/>
          </p:cNvSpPr>
          <p:nvPr>
            <p:ph type="title"/>
          </p:nvPr>
        </p:nvSpPr>
        <p:spPr>
          <a:xfrm>
            <a:off x="1484310" y="-41019"/>
            <a:ext cx="10018713" cy="1752599"/>
          </a:xfrm>
        </p:spPr>
        <p:txBody>
          <a:bodyPr/>
          <a:lstStyle/>
          <a:p>
            <a:r>
              <a:rPr lang="en-IN" dirty="0"/>
              <a:t>POSTMAN CLI</a:t>
            </a:r>
          </a:p>
        </p:txBody>
      </p:sp>
      <p:pic>
        <p:nvPicPr>
          <p:cNvPr id="6" name="Content Placeholder 5">
            <a:extLst>
              <a:ext uri="{FF2B5EF4-FFF2-40B4-BE49-F238E27FC236}">
                <a16:creationId xmlns:a16="http://schemas.microsoft.com/office/drawing/2014/main" id="{4D21960C-CFF7-2A8C-7718-9CC2EE962481}"/>
              </a:ext>
            </a:extLst>
          </p:cNvPr>
          <p:cNvPicPr>
            <a:picLocks noGrp="1" noChangeAspect="1"/>
          </p:cNvPicPr>
          <p:nvPr>
            <p:ph idx="1"/>
          </p:nvPr>
        </p:nvPicPr>
        <p:blipFill>
          <a:blip r:embed="rId2"/>
          <a:stretch>
            <a:fillRect/>
          </a:stretch>
        </p:blipFill>
        <p:spPr>
          <a:xfrm>
            <a:off x="1321904" y="1711580"/>
            <a:ext cx="10449477" cy="3872726"/>
          </a:xfrm>
        </p:spPr>
      </p:pic>
    </p:spTree>
    <p:extLst>
      <p:ext uri="{BB962C8B-B14F-4D97-AF65-F5344CB8AC3E}">
        <p14:creationId xmlns:p14="http://schemas.microsoft.com/office/powerpoint/2010/main" val="3200612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A13E-E6D2-506F-9833-D786F0B31269}"/>
              </a:ext>
            </a:extLst>
          </p:cNvPr>
          <p:cNvSpPr>
            <a:spLocks noGrp="1"/>
          </p:cNvSpPr>
          <p:nvPr>
            <p:ph type="title"/>
          </p:nvPr>
        </p:nvSpPr>
        <p:spPr>
          <a:xfrm>
            <a:off x="1484311" y="685800"/>
            <a:ext cx="10018713" cy="1274975"/>
          </a:xfrm>
        </p:spPr>
        <p:txBody>
          <a:bodyPr/>
          <a:lstStyle/>
          <a:p>
            <a:r>
              <a:rPr lang="en-IN" b="1" dirty="0">
                <a:latin typeface="Century Schoolbook" panose="02040604050505020304" pitchFamily="18" charset="0"/>
              </a:rPr>
              <a:t>How To Create Own API</a:t>
            </a:r>
          </a:p>
        </p:txBody>
      </p:sp>
      <p:sp>
        <p:nvSpPr>
          <p:cNvPr id="3" name="Content Placeholder 2">
            <a:extLst>
              <a:ext uri="{FF2B5EF4-FFF2-40B4-BE49-F238E27FC236}">
                <a16:creationId xmlns:a16="http://schemas.microsoft.com/office/drawing/2014/main" id="{653823EA-57C4-C048-23C9-18D923EC4B4E}"/>
              </a:ext>
            </a:extLst>
          </p:cNvPr>
          <p:cNvSpPr>
            <a:spLocks noGrp="1"/>
          </p:cNvSpPr>
          <p:nvPr>
            <p:ph idx="1"/>
          </p:nvPr>
        </p:nvSpPr>
        <p:spPr>
          <a:xfrm>
            <a:off x="3049160" y="1857080"/>
            <a:ext cx="7329752" cy="3855563"/>
          </a:xfrm>
        </p:spPr>
        <p:txBody>
          <a:bodyPr/>
          <a:lstStyle/>
          <a:p>
            <a:r>
              <a:rPr lang="en-IN" b="1" dirty="0">
                <a:latin typeface="Arial" panose="020B0604020202020204" pitchFamily="34" charset="0"/>
                <a:cs typeface="Arial" panose="020B0604020202020204" pitchFamily="34" charset="0"/>
              </a:rPr>
              <a:t>Step 1</a:t>
            </a:r>
            <a:r>
              <a:rPr lang="en-IN" dirty="0">
                <a:latin typeface="Arial" panose="020B0604020202020204" pitchFamily="34" charset="0"/>
                <a:cs typeface="Arial" panose="020B0604020202020204" pitchFamily="34" charset="0"/>
              </a:rPr>
              <a:t>:Install node.js</a:t>
            </a:r>
          </a:p>
          <a:p>
            <a:pPr marL="0" indent="0">
              <a:buNone/>
            </a:pPr>
            <a:r>
              <a:rPr lang="en-IN"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https://nodejs.org/en/</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Step 2</a:t>
            </a:r>
            <a:r>
              <a:rPr lang="en-IN" dirty="0">
                <a:latin typeface="Arial" panose="020B0604020202020204" pitchFamily="34" charset="0"/>
                <a:cs typeface="Arial" panose="020B0604020202020204" pitchFamily="34" charset="0"/>
              </a:rPr>
              <a:t>:install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a:t>
            </a:r>
          </a:p>
          <a:p>
            <a:pPr marL="0" indent="0">
              <a:buNone/>
            </a:pPr>
            <a:r>
              <a:rPr lang="en-IN" dirty="0" err="1">
                <a:latin typeface="Arial" panose="020B0604020202020204" pitchFamily="34" charset="0"/>
                <a:cs typeface="Arial" panose="020B0604020202020204" pitchFamily="34" charset="0"/>
              </a:rPr>
              <a:t>npm</a:t>
            </a:r>
            <a:r>
              <a:rPr lang="en-IN" dirty="0">
                <a:latin typeface="Arial" panose="020B0604020202020204" pitchFamily="34" charset="0"/>
                <a:cs typeface="Arial" panose="020B0604020202020204" pitchFamily="34" charset="0"/>
              </a:rPr>
              <a:t> install –g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a:t>
            </a:r>
          </a:p>
          <a:p>
            <a:r>
              <a:rPr lang="en-IN" b="1" dirty="0">
                <a:latin typeface="Arial" panose="020B0604020202020204" pitchFamily="34" charset="0"/>
                <a:cs typeface="Arial" panose="020B0604020202020204" pitchFamily="34" charset="0"/>
              </a:rPr>
              <a:t>Step 3:</a:t>
            </a:r>
            <a:r>
              <a:rPr lang="en-IN" dirty="0">
                <a:latin typeface="Arial" panose="020B0604020202020204" pitchFamily="34" charset="0"/>
                <a:cs typeface="Arial" panose="020B0604020202020204" pitchFamily="34" charset="0"/>
              </a:rPr>
              <a:t> Create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 file</a:t>
            </a:r>
          </a:p>
          <a:p>
            <a:r>
              <a:rPr lang="en-IN" b="1" dirty="0">
                <a:latin typeface="Arial" panose="020B0604020202020204" pitchFamily="34" charset="0"/>
                <a:cs typeface="Arial" panose="020B0604020202020204" pitchFamily="34" charset="0"/>
              </a:rPr>
              <a:t>Step 4</a:t>
            </a:r>
            <a:r>
              <a:rPr lang="en-IN" dirty="0">
                <a:latin typeface="Arial" panose="020B0604020202020204" pitchFamily="34" charset="0"/>
                <a:cs typeface="Arial" panose="020B0604020202020204" pitchFamily="34" charset="0"/>
              </a:rPr>
              <a:t>: run </a:t>
            </a:r>
            <a:r>
              <a:rPr lang="en-IN" dirty="0" err="1">
                <a:latin typeface="Arial" panose="020B0604020202020204" pitchFamily="34" charset="0"/>
                <a:cs typeface="Arial" panose="020B0604020202020204" pitchFamily="34" charset="0"/>
              </a:rPr>
              <a:t>cmd</a:t>
            </a:r>
            <a:r>
              <a:rPr lang="en-IN" dirty="0">
                <a:latin typeface="Arial" panose="020B0604020202020204" pitchFamily="34" charset="0"/>
                <a:cs typeface="Arial" panose="020B0604020202020204" pitchFamily="34" charset="0"/>
              </a:rPr>
              <a:t> </a:t>
            </a:r>
          </a:p>
          <a:p>
            <a:pPr marL="0" indent="0">
              <a:buNone/>
            </a:pP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 </a:t>
            </a:r>
            <a:r>
              <a:rPr lang="en-IN" dirty="0" err="1">
                <a:latin typeface="Arial" panose="020B0604020202020204" pitchFamily="34" charset="0"/>
                <a:cs typeface="Arial" panose="020B0604020202020204" pitchFamily="34" charset="0"/>
              </a:rPr>
              <a:t>jsonfile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65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68BA-678A-20D6-4A66-08F4739950DE}"/>
              </a:ext>
            </a:extLst>
          </p:cNvPr>
          <p:cNvSpPr>
            <a:spLocks noGrp="1"/>
          </p:cNvSpPr>
          <p:nvPr>
            <p:ph type="ctrTitle"/>
          </p:nvPr>
        </p:nvSpPr>
        <p:spPr/>
        <p:txBody>
          <a:bodyPr/>
          <a:lstStyle/>
          <a:p>
            <a:r>
              <a:rPr lang="en-IN" b="1" dirty="0"/>
              <a:t>JSON</a:t>
            </a:r>
          </a:p>
        </p:txBody>
      </p:sp>
      <p:sp>
        <p:nvSpPr>
          <p:cNvPr id="3" name="Subtitle 2">
            <a:extLst>
              <a:ext uri="{FF2B5EF4-FFF2-40B4-BE49-F238E27FC236}">
                <a16:creationId xmlns:a16="http://schemas.microsoft.com/office/drawing/2014/main" id="{7ED3979B-BC06-3928-AE67-60A2ADF226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9557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0A70-8862-30D4-B9CA-97B21653D65C}"/>
              </a:ext>
            </a:extLst>
          </p:cNvPr>
          <p:cNvSpPr>
            <a:spLocks noGrp="1"/>
          </p:cNvSpPr>
          <p:nvPr>
            <p:ph type="title"/>
          </p:nvPr>
        </p:nvSpPr>
        <p:spPr>
          <a:xfrm>
            <a:off x="730167" y="685801"/>
            <a:ext cx="10018713" cy="1095866"/>
          </a:xfrm>
        </p:spPr>
        <p:txBody>
          <a:bodyPr/>
          <a:lstStyle/>
          <a:p>
            <a:r>
              <a:rPr lang="en-IN" b="1" dirty="0">
                <a:latin typeface="Century Schoolbook" panose="02040604050505020304" pitchFamily="18" charset="0"/>
              </a:rPr>
              <a:t>What is JSON</a:t>
            </a:r>
          </a:p>
        </p:txBody>
      </p:sp>
      <p:sp>
        <p:nvSpPr>
          <p:cNvPr id="3" name="Content Placeholder 2">
            <a:extLst>
              <a:ext uri="{FF2B5EF4-FFF2-40B4-BE49-F238E27FC236}">
                <a16:creationId xmlns:a16="http://schemas.microsoft.com/office/drawing/2014/main" id="{B72EE8E8-179A-C502-94AA-D11525BC2D1D}"/>
              </a:ext>
            </a:extLst>
          </p:cNvPr>
          <p:cNvSpPr>
            <a:spLocks noGrp="1"/>
          </p:cNvSpPr>
          <p:nvPr>
            <p:ph idx="1"/>
          </p:nvPr>
        </p:nvSpPr>
        <p:spPr>
          <a:xfrm>
            <a:off x="1630837" y="1696038"/>
            <a:ext cx="10426045" cy="3124201"/>
          </a:xfrm>
        </p:spPr>
        <p:txBody>
          <a:bodyPr/>
          <a:lstStyle/>
          <a:p>
            <a:pPr>
              <a:tabLst>
                <a:tab pos="241300" algn="l"/>
              </a:tabLst>
            </a:pPr>
            <a:r>
              <a:rPr lang="en-US" dirty="0">
                <a:latin typeface="Arial" panose="020B0604020202020204" pitchFamily="34" charset="0"/>
                <a:cs typeface="Arial" panose="020B0604020202020204" pitchFamily="34" charset="0"/>
              </a:rPr>
              <a:t>Stands for JavaScript Object Notation</a:t>
            </a:r>
          </a:p>
          <a:p>
            <a:pPr algn="just">
              <a:spcBef>
                <a:spcPts val="10"/>
              </a:spcBef>
              <a:buClr>
                <a:srgbClr val="CE6F18"/>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R="5080">
              <a:lnSpc>
                <a:spcPct val="75000"/>
              </a:lnSpc>
              <a:tabLst>
                <a:tab pos="241300" algn="l"/>
              </a:tabLst>
            </a:pPr>
            <a:r>
              <a:rPr lang="en-US" dirty="0">
                <a:latin typeface="Arial" panose="020B0604020202020204" pitchFamily="34" charset="0"/>
                <a:cs typeface="Arial" panose="020B0604020202020204" pitchFamily="34" charset="0"/>
              </a:rPr>
              <a:t>Is lightweight protocol for exchanging data between the client and server.</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2192244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BE09-8FAC-396E-BCBB-6B1016A83D07}"/>
              </a:ext>
            </a:extLst>
          </p:cNvPr>
          <p:cNvSpPr>
            <a:spLocks noGrp="1"/>
          </p:cNvSpPr>
          <p:nvPr>
            <p:ph type="title"/>
          </p:nvPr>
        </p:nvSpPr>
        <p:spPr>
          <a:xfrm>
            <a:off x="984691" y="485480"/>
            <a:ext cx="9233965" cy="1293829"/>
          </a:xfrm>
        </p:spPr>
        <p:txBody>
          <a:bodyPr/>
          <a:lstStyle/>
          <a:p>
            <a:r>
              <a:rPr lang="en-IN" b="1" dirty="0">
                <a:latin typeface="Century Schoolbook" panose="02040604050505020304" pitchFamily="18" charset="0"/>
              </a:rPr>
              <a:t>Why JSON</a:t>
            </a:r>
          </a:p>
        </p:txBody>
      </p:sp>
      <p:sp>
        <p:nvSpPr>
          <p:cNvPr id="3" name="Content Placeholder 2">
            <a:extLst>
              <a:ext uri="{FF2B5EF4-FFF2-40B4-BE49-F238E27FC236}">
                <a16:creationId xmlns:a16="http://schemas.microsoft.com/office/drawing/2014/main" id="{A2CF3ADA-F59E-9A20-FCD2-AE41EDA31FDB}"/>
              </a:ext>
            </a:extLst>
          </p:cNvPr>
          <p:cNvSpPr>
            <a:spLocks noGrp="1"/>
          </p:cNvSpPr>
          <p:nvPr>
            <p:ph idx="1"/>
          </p:nvPr>
        </p:nvSpPr>
        <p:spPr>
          <a:xfrm>
            <a:off x="3562340" y="1779309"/>
            <a:ext cx="7197777" cy="3525625"/>
          </a:xfrm>
        </p:spPr>
        <p:txBody>
          <a:bodyPr>
            <a:normAutofit/>
          </a:bodyPr>
          <a:lstStyle/>
          <a:p>
            <a:pPr>
              <a:lnSpc>
                <a:spcPct val="100000"/>
              </a:lnSpc>
              <a:tabLst>
                <a:tab pos="241300" algn="l"/>
              </a:tabLst>
            </a:pPr>
            <a:r>
              <a:rPr lang="en-US" dirty="0">
                <a:latin typeface="Arial" panose="020B0604020202020204" pitchFamily="34" charset="0"/>
                <a:cs typeface="Arial" panose="020B0604020202020204" pitchFamily="34" charset="0"/>
              </a:rPr>
              <a:t>JSON is recognized natively by JavaScript</a:t>
            </a:r>
          </a:p>
          <a:p>
            <a:pPr>
              <a:lnSpc>
                <a:spcPct val="100000"/>
              </a:lnSpc>
              <a:tabLst>
                <a:tab pos="241300" algn="l"/>
              </a:tabLst>
            </a:pPr>
            <a:r>
              <a:rPr lang="en-US" dirty="0">
                <a:latin typeface="Arial" panose="020B0604020202020204" pitchFamily="34" charset="0"/>
                <a:cs typeface="Arial" panose="020B0604020202020204" pitchFamily="34" charset="0"/>
              </a:rPr>
              <a:t>Simple format</a:t>
            </a:r>
          </a:p>
          <a:p>
            <a:pPr>
              <a:lnSpc>
                <a:spcPct val="100000"/>
              </a:lnSpc>
              <a:tabLst>
                <a:tab pos="241300" algn="l"/>
              </a:tabLst>
            </a:pPr>
            <a:r>
              <a:rPr lang="en-US" dirty="0">
                <a:latin typeface="Arial" panose="020B0604020202020204" pitchFamily="34" charset="0"/>
                <a:cs typeface="Arial" panose="020B0604020202020204" pitchFamily="34" charset="0"/>
              </a:rPr>
              <a:t>The easiness of reading</a:t>
            </a:r>
          </a:p>
          <a:p>
            <a:pPr>
              <a:lnSpc>
                <a:spcPct val="100000"/>
              </a:lnSpc>
              <a:tabLst>
                <a:tab pos="241300" algn="l"/>
              </a:tabLst>
            </a:pPr>
            <a:r>
              <a:rPr lang="en-US" dirty="0">
                <a:latin typeface="Arial" panose="020B0604020202020204" pitchFamily="34" charset="0"/>
                <a:cs typeface="Arial" panose="020B0604020202020204" pitchFamily="34" charset="0"/>
              </a:rPr>
              <a:t>The easiness of using</a:t>
            </a:r>
          </a:p>
          <a:p>
            <a:pPr>
              <a:lnSpc>
                <a:spcPct val="100000"/>
              </a:lnSpc>
              <a:tabLst>
                <a:tab pos="241300" algn="l"/>
              </a:tabLst>
            </a:pPr>
            <a:r>
              <a:rPr lang="en-US" dirty="0">
                <a:latin typeface="Arial" panose="020B0604020202020204" pitchFamily="34" charset="0"/>
                <a:cs typeface="Arial" panose="020B0604020202020204" pitchFamily="34" charset="0"/>
              </a:rPr>
              <a:t>Lighter than XML</a:t>
            </a:r>
          </a:p>
          <a:p>
            <a:endParaRPr lang="en-IN" dirty="0"/>
          </a:p>
        </p:txBody>
      </p:sp>
    </p:spTree>
    <p:extLst>
      <p:ext uri="{BB962C8B-B14F-4D97-AF65-F5344CB8AC3E}">
        <p14:creationId xmlns:p14="http://schemas.microsoft.com/office/powerpoint/2010/main" val="1613838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A8A7-75C4-D916-0396-A90BED952535}"/>
              </a:ext>
            </a:extLst>
          </p:cNvPr>
          <p:cNvSpPr>
            <a:spLocks noGrp="1"/>
          </p:cNvSpPr>
          <p:nvPr>
            <p:ph type="title"/>
          </p:nvPr>
        </p:nvSpPr>
        <p:spPr>
          <a:xfrm>
            <a:off x="1484309" y="377464"/>
            <a:ext cx="10018713" cy="1140251"/>
          </a:xfrm>
        </p:spPr>
        <p:txBody>
          <a:bodyPr/>
          <a:lstStyle/>
          <a:p>
            <a:r>
              <a:rPr lang="en-IN" b="1" dirty="0">
                <a:latin typeface="Century Schoolbook" panose="02040604050505020304" pitchFamily="18" charset="0"/>
              </a:rPr>
              <a:t>JSON Format</a:t>
            </a:r>
          </a:p>
        </p:txBody>
      </p:sp>
      <p:sp>
        <p:nvSpPr>
          <p:cNvPr id="3" name="Content Placeholder 2">
            <a:extLst>
              <a:ext uri="{FF2B5EF4-FFF2-40B4-BE49-F238E27FC236}">
                <a16:creationId xmlns:a16="http://schemas.microsoft.com/office/drawing/2014/main" id="{A3F51A93-FD3A-2B84-897F-19DCE083D8CE}"/>
              </a:ext>
            </a:extLst>
          </p:cNvPr>
          <p:cNvSpPr>
            <a:spLocks noGrp="1"/>
          </p:cNvSpPr>
          <p:nvPr>
            <p:ph idx="1"/>
          </p:nvPr>
        </p:nvSpPr>
        <p:spPr>
          <a:xfrm>
            <a:off x="3661902" y="1517715"/>
            <a:ext cx="5482099" cy="4962821"/>
          </a:xfrm>
        </p:spPr>
        <p:txBody>
          <a:bodyPr>
            <a:normAutofit fontScale="62500" lnSpcReduction="20000"/>
          </a:bodyPr>
          <a:lstStyle/>
          <a:p>
            <a:pPr marL="0" indent="0">
              <a:buNone/>
            </a:pPr>
            <a:r>
              <a:rPr lang="en-US" sz="5100" dirty="0">
                <a:effectLst/>
                <a:latin typeface="Arial" panose="020B0604020202020204" pitchFamily="34" charset="0"/>
                <a:cs typeface="Arial" panose="020B0604020202020204" pitchFamily="34" charset="0"/>
              </a:rPr>
              <a:t>{</a:t>
            </a:r>
          </a:p>
          <a:p>
            <a:pPr marL="0" indent="0">
              <a:buNone/>
            </a:pPr>
            <a:r>
              <a:rPr lang="en-US" sz="5100" dirty="0">
                <a:effectLst/>
                <a:latin typeface="Arial" panose="020B0604020202020204" pitchFamily="34" charset="0"/>
                <a:cs typeface="Arial" panose="020B0604020202020204" pitchFamily="34" charset="0"/>
              </a:rPr>
              <a:t> 	"id": 1,</a:t>
            </a:r>
          </a:p>
          <a:p>
            <a:pPr marL="0" indent="0">
              <a:buNone/>
            </a:pPr>
            <a:r>
              <a:rPr lang="en-US" sz="5100" dirty="0">
                <a:effectLst/>
                <a:latin typeface="Arial" panose="020B0604020202020204" pitchFamily="34" charset="0"/>
                <a:cs typeface="Arial" panose="020B0604020202020204" pitchFamily="34" charset="0"/>
              </a:rPr>
              <a:t>      "name": "john",</a:t>
            </a:r>
          </a:p>
          <a:p>
            <a:pPr marL="0" indent="0">
              <a:buNone/>
            </a:pPr>
            <a:r>
              <a:rPr lang="en-US" sz="5100" dirty="0">
                <a:effectLst/>
                <a:latin typeface="Arial" panose="020B0604020202020204" pitchFamily="34" charset="0"/>
                <a:cs typeface="Arial" panose="020B0604020202020204" pitchFamily="34" charset="0"/>
              </a:rPr>
              <a:t>      "location": "</a:t>
            </a:r>
            <a:r>
              <a:rPr lang="en-US" sz="5100" dirty="0" err="1">
                <a:effectLst/>
                <a:latin typeface="Arial" panose="020B0604020202020204" pitchFamily="34" charset="0"/>
                <a:cs typeface="Arial" panose="020B0604020202020204" pitchFamily="34" charset="0"/>
              </a:rPr>
              <a:t>india</a:t>
            </a:r>
            <a:r>
              <a:rPr lang="en-US" sz="5100" dirty="0">
                <a:effectLst/>
                <a:latin typeface="Arial" panose="020B0604020202020204" pitchFamily="34" charset="0"/>
                <a:cs typeface="Arial" panose="020B0604020202020204" pitchFamily="34" charset="0"/>
              </a:rPr>
              <a:t>",</a:t>
            </a:r>
          </a:p>
          <a:p>
            <a:pPr marL="0" indent="0">
              <a:buNone/>
            </a:pPr>
            <a:r>
              <a:rPr lang="en-US" sz="5100" dirty="0">
                <a:effectLst/>
                <a:latin typeface="Arial" panose="020B0604020202020204" pitchFamily="34" charset="0"/>
                <a:cs typeface="Arial" panose="020B0604020202020204" pitchFamily="34" charset="0"/>
              </a:rPr>
              <a:t>      "phone": "12345",</a:t>
            </a:r>
          </a:p>
          <a:p>
            <a:pPr marL="0" indent="0">
              <a:buNone/>
            </a:pPr>
            <a:r>
              <a:rPr lang="en-US" sz="5100" dirty="0">
                <a:effectLst/>
                <a:latin typeface="Arial" panose="020B0604020202020204" pitchFamily="34" charset="0"/>
                <a:cs typeface="Arial" panose="020B0604020202020204" pitchFamily="34" charset="0"/>
              </a:rPr>
              <a:t>      "courses“:</a:t>
            </a:r>
          </a:p>
          <a:p>
            <a:pPr marL="0" indent="0">
              <a:buNone/>
            </a:pPr>
            <a:r>
              <a:rPr lang="en-US" sz="5100" dirty="0">
                <a:effectLst/>
                <a:latin typeface="Arial" panose="020B0604020202020204" pitchFamily="34" charset="0"/>
                <a:cs typeface="Arial" panose="020B0604020202020204" pitchFamily="34" charset="0"/>
              </a:rPr>
              <a:t>	  [ "java", "selenium“ ]</a:t>
            </a:r>
          </a:p>
          <a:p>
            <a:pPr marL="0" indent="0">
              <a:buNone/>
            </a:pPr>
            <a:r>
              <a:rPr lang="en-US" sz="5100" dirty="0">
                <a:effectLst/>
                <a:latin typeface="Arial" panose="020B060402020202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989281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54A2-40E5-83BE-A999-F6189A64A082}"/>
              </a:ext>
            </a:extLst>
          </p:cNvPr>
          <p:cNvSpPr>
            <a:spLocks noGrp="1"/>
          </p:cNvSpPr>
          <p:nvPr>
            <p:ph type="title"/>
          </p:nvPr>
        </p:nvSpPr>
        <p:spPr>
          <a:xfrm>
            <a:off x="793832" y="434026"/>
            <a:ext cx="10018713" cy="1208988"/>
          </a:xfrm>
        </p:spPr>
        <p:txBody>
          <a:bodyPr/>
          <a:lstStyle/>
          <a:p>
            <a:r>
              <a:rPr lang="en-IN" b="1" dirty="0">
                <a:latin typeface="Century Schoolbook" panose="02040604050505020304" pitchFamily="18" charset="0"/>
              </a:rPr>
              <a:t>JSON Syntax</a:t>
            </a:r>
          </a:p>
        </p:txBody>
      </p:sp>
      <p:sp>
        <p:nvSpPr>
          <p:cNvPr id="3" name="Content Placeholder 2">
            <a:extLst>
              <a:ext uri="{FF2B5EF4-FFF2-40B4-BE49-F238E27FC236}">
                <a16:creationId xmlns:a16="http://schemas.microsoft.com/office/drawing/2014/main" id="{F37AAF7B-BF6A-6BA9-2637-317A57877564}"/>
              </a:ext>
            </a:extLst>
          </p:cNvPr>
          <p:cNvSpPr>
            <a:spLocks noGrp="1"/>
          </p:cNvSpPr>
          <p:nvPr>
            <p:ph idx="1"/>
          </p:nvPr>
        </p:nvSpPr>
        <p:spPr>
          <a:xfrm>
            <a:off x="3360245" y="1498862"/>
            <a:ext cx="7452300" cy="2674464"/>
          </a:xfrm>
        </p:spPr>
        <p:txBody>
          <a:bodyPr/>
          <a:lstStyle/>
          <a:p>
            <a:r>
              <a:rPr lang="en-IN" dirty="0">
                <a:latin typeface="Arial" panose="020B0604020202020204" pitchFamily="34" charset="0"/>
                <a:cs typeface="Arial" panose="020B0604020202020204" pitchFamily="34" charset="0"/>
              </a:rPr>
              <a:t>Data should be in name/value pair</a:t>
            </a:r>
          </a:p>
          <a:p>
            <a:r>
              <a:rPr lang="en-IN" dirty="0">
                <a:latin typeface="Arial" panose="020B0604020202020204" pitchFamily="34" charset="0"/>
                <a:cs typeface="Arial" panose="020B0604020202020204" pitchFamily="34" charset="0"/>
              </a:rPr>
              <a:t>Data should be separated by comma</a:t>
            </a:r>
          </a:p>
          <a:p>
            <a:r>
              <a:rPr lang="en-IN" dirty="0">
                <a:latin typeface="Arial" panose="020B0604020202020204" pitchFamily="34" charset="0"/>
                <a:cs typeface="Arial" panose="020B0604020202020204" pitchFamily="34" charset="0"/>
              </a:rPr>
              <a:t>Curly brackets should hold object</a:t>
            </a:r>
          </a:p>
          <a:p>
            <a:r>
              <a:rPr lang="en-IN" dirty="0">
                <a:latin typeface="Arial" panose="020B0604020202020204" pitchFamily="34" charset="0"/>
                <a:cs typeface="Arial" panose="020B0604020202020204" pitchFamily="34" charset="0"/>
              </a:rPr>
              <a:t>Square brackets should hold array</a:t>
            </a:r>
          </a:p>
        </p:txBody>
      </p:sp>
    </p:spTree>
    <p:extLst>
      <p:ext uri="{BB962C8B-B14F-4D97-AF65-F5344CB8AC3E}">
        <p14:creationId xmlns:p14="http://schemas.microsoft.com/office/powerpoint/2010/main" val="2140921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EB79-CCBC-86E5-98B5-406B481A0C29}"/>
              </a:ext>
            </a:extLst>
          </p:cNvPr>
          <p:cNvSpPr>
            <a:spLocks noGrp="1"/>
          </p:cNvSpPr>
          <p:nvPr>
            <p:ph type="title"/>
          </p:nvPr>
        </p:nvSpPr>
        <p:spPr>
          <a:xfrm>
            <a:off x="711313" y="319725"/>
            <a:ext cx="10018713" cy="1237268"/>
          </a:xfrm>
        </p:spPr>
        <p:txBody>
          <a:bodyPr/>
          <a:lstStyle/>
          <a:p>
            <a:r>
              <a:rPr lang="en-IN" b="1" dirty="0">
                <a:latin typeface="Century Schoolbook" panose="02040604050505020304" pitchFamily="18" charset="0"/>
              </a:rPr>
              <a:t>JSON Data Types</a:t>
            </a:r>
          </a:p>
        </p:txBody>
      </p:sp>
      <p:sp>
        <p:nvSpPr>
          <p:cNvPr id="3" name="Content Placeholder 2">
            <a:extLst>
              <a:ext uri="{FF2B5EF4-FFF2-40B4-BE49-F238E27FC236}">
                <a16:creationId xmlns:a16="http://schemas.microsoft.com/office/drawing/2014/main" id="{C5DCFDBD-08D7-5F1B-799F-3CE8A307ABDA}"/>
              </a:ext>
            </a:extLst>
          </p:cNvPr>
          <p:cNvSpPr>
            <a:spLocks noGrp="1"/>
          </p:cNvSpPr>
          <p:nvPr>
            <p:ph idx="1"/>
          </p:nvPr>
        </p:nvSpPr>
        <p:spPr>
          <a:xfrm>
            <a:off x="3567634" y="1636336"/>
            <a:ext cx="5350123" cy="3585328"/>
          </a:xfrm>
        </p:spPr>
        <p:txBody>
          <a:bodyPr/>
          <a:lstStyle/>
          <a:p>
            <a:r>
              <a:rPr lang="en-IN" dirty="0">
                <a:latin typeface="Arial" panose="020B0604020202020204" pitchFamily="34" charset="0"/>
                <a:cs typeface="Arial" panose="020B0604020202020204" pitchFamily="34" charset="0"/>
              </a:rPr>
              <a:t>Number</a:t>
            </a:r>
          </a:p>
          <a:p>
            <a:r>
              <a:rPr lang="en-IN" dirty="0">
                <a:latin typeface="Arial" panose="020B0604020202020204" pitchFamily="34" charset="0"/>
                <a:cs typeface="Arial" panose="020B0604020202020204" pitchFamily="34" charset="0"/>
              </a:rPr>
              <a:t>String</a:t>
            </a:r>
          </a:p>
          <a:p>
            <a:r>
              <a:rPr lang="en-IN" dirty="0">
                <a:latin typeface="Arial" panose="020B0604020202020204" pitchFamily="34" charset="0"/>
                <a:cs typeface="Arial" panose="020B0604020202020204" pitchFamily="34" charset="0"/>
              </a:rPr>
              <a:t>Boolean</a:t>
            </a:r>
          </a:p>
          <a:p>
            <a:r>
              <a:rPr lang="en-IN" dirty="0">
                <a:latin typeface="Arial" panose="020B0604020202020204" pitchFamily="34" charset="0"/>
                <a:cs typeface="Arial" panose="020B0604020202020204" pitchFamily="34" charset="0"/>
              </a:rPr>
              <a:t>Null</a:t>
            </a:r>
          </a:p>
          <a:p>
            <a:r>
              <a:rPr lang="en-IN" dirty="0">
                <a:latin typeface="Arial" panose="020B0604020202020204" pitchFamily="34" charset="0"/>
                <a:cs typeface="Arial" panose="020B0604020202020204" pitchFamily="34" charset="0"/>
              </a:rPr>
              <a:t>Object</a:t>
            </a:r>
          </a:p>
          <a:p>
            <a:r>
              <a:rPr lang="en-IN" dirty="0">
                <a:latin typeface="Arial" panose="020B0604020202020204" pitchFamily="34" charset="0"/>
                <a:cs typeface="Arial" panose="020B0604020202020204" pitchFamily="34" charset="0"/>
              </a:rPr>
              <a:t>Array</a:t>
            </a:r>
          </a:p>
          <a:p>
            <a:endParaRPr lang="en-IN" dirty="0"/>
          </a:p>
        </p:txBody>
      </p:sp>
    </p:spTree>
    <p:extLst>
      <p:ext uri="{BB962C8B-B14F-4D97-AF65-F5344CB8AC3E}">
        <p14:creationId xmlns:p14="http://schemas.microsoft.com/office/powerpoint/2010/main" val="4233900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76F41-EDF0-B1BE-1986-D7DE69D7B082}"/>
              </a:ext>
            </a:extLst>
          </p:cNvPr>
          <p:cNvSpPr>
            <a:spLocks noGrp="1"/>
          </p:cNvSpPr>
          <p:nvPr>
            <p:ph idx="1"/>
          </p:nvPr>
        </p:nvSpPr>
        <p:spPr>
          <a:xfrm>
            <a:off x="2281288" y="426563"/>
            <a:ext cx="9078012" cy="6004874"/>
          </a:xfrm>
        </p:spPr>
        <p:txBody>
          <a:bodyPr/>
          <a:lstStyle/>
          <a:p>
            <a:r>
              <a:rPr lang="en-IN" b="1" dirty="0">
                <a:latin typeface="Arial" panose="020B0604020202020204" pitchFamily="34" charset="0"/>
                <a:cs typeface="Arial" panose="020B0604020202020204" pitchFamily="34" charset="0"/>
              </a:rPr>
              <a:t>Number</a:t>
            </a:r>
          </a:p>
          <a:p>
            <a:r>
              <a:rPr lang="en-IN" dirty="0">
                <a:latin typeface="Arial" panose="020B0604020202020204" pitchFamily="34" charset="0"/>
                <a:cs typeface="Arial" panose="020B0604020202020204" pitchFamily="34" charset="0"/>
              </a:rPr>
              <a:t>Numbers in JSON must be an integer pf a floating point number</a:t>
            </a:r>
          </a:p>
          <a:p>
            <a:pPr marL="457200" lvl="1" indent="0">
              <a:buNone/>
            </a:pPr>
            <a:r>
              <a:rPr lang="en-IN" sz="2400" dirty="0">
                <a:latin typeface="Arial" panose="020B0604020202020204" pitchFamily="34" charset="0"/>
                <a:cs typeface="Arial" panose="020B0604020202020204" pitchFamily="34" charset="0"/>
              </a:rPr>
              <a:t>{ “age”:30 }</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String</a:t>
            </a:r>
          </a:p>
          <a:p>
            <a:r>
              <a:rPr lang="en-IN" dirty="0">
                <a:latin typeface="Arial" panose="020B0604020202020204" pitchFamily="34" charset="0"/>
                <a:cs typeface="Arial" panose="020B0604020202020204" pitchFamily="34" charset="0"/>
              </a:rPr>
              <a:t>String in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 must be written in double quotes</a:t>
            </a:r>
          </a:p>
          <a:p>
            <a:r>
              <a:rPr lang="en-IN" dirty="0">
                <a:latin typeface="Arial" panose="020B0604020202020204" pitchFamily="34" charset="0"/>
                <a:cs typeface="Arial" panose="020B0604020202020204" pitchFamily="34" charset="0"/>
              </a:rPr>
              <a:t>{ “name”: “ Jhon” }</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Boolean</a:t>
            </a:r>
          </a:p>
          <a:p>
            <a:r>
              <a:rPr lang="en-IN" dirty="0">
                <a:latin typeface="Arial" panose="020B0604020202020204" pitchFamily="34" charset="0"/>
                <a:cs typeface="Arial" panose="020B0604020202020204" pitchFamily="34" charset="0"/>
              </a:rPr>
              <a:t>Values in JSON can be Boolean (true/false)</a:t>
            </a:r>
          </a:p>
          <a:p>
            <a:pPr marL="457200" lvl="1" indent="0">
              <a:buNone/>
            </a:pPr>
            <a:r>
              <a:rPr lang="en-IN" sz="2400" dirty="0">
                <a:latin typeface="Arial" panose="020B0604020202020204" pitchFamily="34" charset="0"/>
                <a:cs typeface="Arial" panose="020B0604020202020204" pitchFamily="34" charset="0"/>
              </a:rPr>
              <a:t>{ “status” : true }</a:t>
            </a:r>
          </a:p>
          <a:p>
            <a:pPr marL="457200" lvl="1" indent="0">
              <a:buNone/>
            </a:pPr>
            <a:endParaRPr lang="en-IN" dirty="0"/>
          </a:p>
        </p:txBody>
      </p:sp>
    </p:spTree>
    <p:extLst>
      <p:ext uri="{BB962C8B-B14F-4D97-AF65-F5344CB8AC3E}">
        <p14:creationId xmlns:p14="http://schemas.microsoft.com/office/powerpoint/2010/main" val="58314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EEDE-090D-6CAD-C70A-A4E5BB2548A2}"/>
              </a:ext>
            </a:extLst>
          </p:cNvPr>
          <p:cNvSpPr>
            <a:spLocks noGrp="1"/>
          </p:cNvSpPr>
          <p:nvPr>
            <p:ph type="title"/>
          </p:nvPr>
        </p:nvSpPr>
        <p:spPr>
          <a:xfrm>
            <a:off x="1390043" y="70701"/>
            <a:ext cx="10018713" cy="1152427"/>
          </a:xfrm>
        </p:spPr>
        <p:txBody>
          <a:bodyPr/>
          <a:lstStyle/>
          <a:p>
            <a:r>
              <a:rPr lang="en-IN" b="1" dirty="0">
                <a:latin typeface="Century Schoolbook" panose="02040604050505020304" pitchFamily="18" charset="0"/>
              </a:rPr>
              <a:t>What</a:t>
            </a:r>
            <a:r>
              <a:rPr lang="en-IN" b="1" dirty="0"/>
              <a:t> is API</a:t>
            </a:r>
          </a:p>
        </p:txBody>
      </p:sp>
      <p:sp>
        <p:nvSpPr>
          <p:cNvPr id="3" name="Content Placeholder 2">
            <a:extLst>
              <a:ext uri="{FF2B5EF4-FFF2-40B4-BE49-F238E27FC236}">
                <a16:creationId xmlns:a16="http://schemas.microsoft.com/office/drawing/2014/main" id="{336A0D0A-D172-EE6F-6505-A5FB3D77DEAE}"/>
              </a:ext>
            </a:extLst>
          </p:cNvPr>
          <p:cNvSpPr>
            <a:spLocks noGrp="1"/>
          </p:cNvSpPr>
          <p:nvPr>
            <p:ph idx="1"/>
          </p:nvPr>
        </p:nvSpPr>
        <p:spPr>
          <a:xfrm>
            <a:off x="1691699" y="1338606"/>
            <a:ext cx="10018713" cy="5448693"/>
          </a:xfrm>
        </p:spPr>
        <p:txBody>
          <a:bodyPr>
            <a:normAutofit/>
          </a:bodyPr>
          <a:lstStyle/>
          <a:p>
            <a:pPr algn="just"/>
            <a:r>
              <a:rPr lang="en-IN" dirty="0">
                <a:latin typeface="Arial" panose="020B0604020202020204" pitchFamily="34" charset="0"/>
                <a:cs typeface="Arial" panose="020B0604020202020204" pitchFamily="34" charset="0"/>
              </a:rPr>
              <a:t>An API is a way of communication between two applications.</a:t>
            </a:r>
          </a:p>
          <a:p>
            <a:pPr algn="just"/>
            <a:r>
              <a:rPr lang="en-US" dirty="0">
                <a:latin typeface="Arial" panose="020B0604020202020204" pitchFamily="34" charset="0"/>
                <a:cs typeface="Arial" panose="020B0604020202020204" pitchFamily="34" charset="0"/>
              </a:rPr>
              <a:t>API Testing a type of software testing that focuses on the testing of individual API methods and the interactions between different APIs</a:t>
            </a:r>
          </a:p>
          <a:p>
            <a:pPr algn="just"/>
            <a:r>
              <a:rPr lang="en-US" dirty="0">
                <a:latin typeface="Arial" panose="020B0604020202020204" pitchFamily="34" charset="0"/>
                <a:cs typeface="Arial" panose="020B0604020202020204" pitchFamily="34" charset="0"/>
              </a:rPr>
              <a:t>API testing is the only way to provide truly secure, reliable and scalable connections between platforms</a:t>
            </a:r>
          </a:p>
          <a:p>
            <a:pPr algn="just"/>
            <a:r>
              <a:rPr lang="en-US" dirty="0">
                <a:latin typeface="Arial" panose="020B0604020202020204" pitchFamily="34" charset="0"/>
                <a:cs typeface="Arial" panose="020B0604020202020204" pitchFamily="34" charset="0"/>
              </a:rPr>
              <a:t>Interface can be thought of as a contract of service between two applications. </a:t>
            </a:r>
          </a:p>
          <a:p>
            <a:pPr algn="just"/>
            <a:r>
              <a:rPr lang="en-US" dirty="0">
                <a:latin typeface="Arial" panose="020B0604020202020204" pitchFamily="34" charset="0"/>
                <a:cs typeface="Arial" panose="020B0604020202020204" pitchFamily="34" charset="0"/>
              </a:rPr>
              <a:t>This contract defines how the two communicate with each other using requests and responses. </a:t>
            </a:r>
          </a:p>
          <a:p>
            <a:pPr algn="just"/>
            <a:r>
              <a:rPr lang="en-US" dirty="0">
                <a:latin typeface="Arial" panose="020B0604020202020204" pitchFamily="34" charset="0"/>
                <a:cs typeface="Arial" panose="020B0604020202020204" pitchFamily="34" charset="0"/>
              </a:rPr>
              <a:t>Their API documentation contains information on how developers are to structure those requests and responses.</a:t>
            </a:r>
            <a:endParaRPr lang="en-IN"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7354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55B85-C3E4-BF85-608D-28D70779102C}"/>
              </a:ext>
            </a:extLst>
          </p:cNvPr>
          <p:cNvSpPr>
            <a:spLocks noGrp="1"/>
          </p:cNvSpPr>
          <p:nvPr>
            <p:ph idx="1"/>
          </p:nvPr>
        </p:nvSpPr>
        <p:spPr>
          <a:xfrm>
            <a:off x="2224726" y="1423447"/>
            <a:ext cx="9389096" cy="5125824"/>
          </a:xfrm>
        </p:spPr>
        <p:txBody>
          <a:bodyPr>
            <a:noAutofit/>
          </a:bodyPr>
          <a:lstStyle/>
          <a:p>
            <a:r>
              <a:rPr lang="en-IN" dirty="0">
                <a:latin typeface="Arial" panose="020B0604020202020204" pitchFamily="34" charset="0"/>
                <a:cs typeface="Arial" panose="020B0604020202020204" pitchFamily="34" charset="0"/>
              </a:rPr>
              <a:t>Values in JSON can be Object</a:t>
            </a:r>
          </a:p>
          <a:p>
            <a:pPr marL="0" indent="0">
              <a:buNone/>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a:t>
            </a:r>
          </a:p>
          <a:p>
            <a:pPr marL="0" indent="0">
              <a:buNone/>
            </a:pPr>
            <a:r>
              <a:rPr lang="en-IN" b="1" dirty="0">
                <a:latin typeface="Arial" panose="020B0604020202020204" pitchFamily="34" charset="0"/>
                <a:cs typeface="Arial" panose="020B0604020202020204" pitchFamily="34" charset="0"/>
              </a:rPr>
              <a:t>             “employee” :</a:t>
            </a:r>
          </a:p>
          <a:p>
            <a:pPr marL="0" indent="0">
              <a:buNone/>
            </a:pPr>
            <a:r>
              <a:rPr lang="en-IN" b="1" dirty="0">
                <a:latin typeface="Arial" panose="020B0604020202020204" pitchFamily="34" charset="0"/>
                <a:cs typeface="Arial" panose="020B0604020202020204" pitchFamily="34" charset="0"/>
              </a:rPr>
              <a:t>	                   { </a:t>
            </a:r>
          </a:p>
          <a:p>
            <a:pPr marL="0" indent="0">
              <a:buNone/>
            </a:pPr>
            <a:r>
              <a:rPr lang="en-IN" b="1" dirty="0">
                <a:latin typeface="Arial" panose="020B0604020202020204" pitchFamily="34" charset="0"/>
                <a:cs typeface="Arial" panose="020B0604020202020204" pitchFamily="34" charset="0"/>
              </a:rPr>
              <a:t>	                      “name” : “Jhon” ,</a:t>
            </a:r>
          </a:p>
          <a:p>
            <a:pPr marL="0" indent="0">
              <a:buNone/>
            </a:pPr>
            <a:r>
              <a:rPr lang="en-IN" b="1" dirty="0">
                <a:latin typeface="Arial" panose="020B0604020202020204" pitchFamily="34" charset="0"/>
                <a:cs typeface="Arial" panose="020B0604020202020204" pitchFamily="34" charset="0"/>
              </a:rPr>
              <a:t>	                        “ age” : 30,</a:t>
            </a:r>
          </a:p>
          <a:p>
            <a:pPr marL="0" indent="0">
              <a:buNone/>
            </a:pPr>
            <a:r>
              <a:rPr lang="en-IN" b="1" dirty="0">
                <a:latin typeface="Arial" panose="020B0604020202020204" pitchFamily="34" charset="0"/>
                <a:cs typeface="Arial" panose="020B0604020202020204" pitchFamily="34" charset="0"/>
              </a:rPr>
              <a:t>	                         “ city” : “New York” </a:t>
            </a:r>
          </a:p>
          <a:p>
            <a:pPr marL="0" indent="0">
              <a:buNone/>
            </a:pPr>
            <a:r>
              <a:rPr lang="en-IN" b="1" dirty="0">
                <a:latin typeface="Arial" panose="020B0604020202020204" pitchFamily="34" charset="0"/>
                <a:cs typeface="Arial" panose="020B0604020202020204" pitchFamily="34" charset="0"/>
              </a:rPr>
              <a:t>	                    }</a:t>
            </a:r>
          </a:p>
          <a:p>
            <a:pPr marL="0" indent="0">
              <a:buNone/>
            </a:pPr>
            <a:r>
              <a:rPr lang="en-IN" b="1"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Title 1">
            <a:extLst>
              <a:ext uri="{FF2B5EF4-FFF2-40B4-BE49-F238E27FC236}">
                <a16:creationId xmlns:a16="http://schemas.microsoft.com/office/drawing/2014/main" id="{C5F8B05A-87C4-F586-09DA-2B064D37773B}"/>
              </a:ext>
            </a:extLst>
          </p:cNvPr>
          <p:cNvSpPr>
            <a:spLocks noGrp="1"/>
          </p:cNvSpPr>
          <p:nvPr>
            <p:ph type="title"/>
          </p:nvPr>
        </p:nvSpPr>
        <p:spPr>
          <a:xfrm>
            <a:off x="1361763" y="308729"/>
            <a:ext cx="10018713" cy="1114718"/>
          </a:xfrm>
        </p:spPr>
        <p:txBody>
          <a:bodyPr>
            <a:normAutofit/>
          </a:bodyPr>
          <a:lstStyle/>
          <a:p>
            <a:r>
              <a:rPr lang="en-IN" b="1" dirty="0">
                <a:latin typeface="Century Schoolbook" panose="02040604050505020304" pitchFamily="18" charset="0"/>
              </a:rPr>
              <a:t>JSON Object</a:t>
            </a:r>
          </a:p>
        </p:txBody>
      </p:sp>
    </p:spTree>
    <p:extLst>
      <p:ext uri="{BB962C8B-B14F-4D97-AF65-F5344CB8AC3E}">
        <p14:creationId xmlns:p14="http://schemas.microsoft.com/office/powerpoint/2010/main" val="2363557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AF51-D42F-69DD-2884-BF5481513F8A}"/>
              </a:ext>
            </a:extLst>
          </p:cNvPr>
          <p:cNvSpPr>
            <a:spLocks noGrp="1"/>
          </p:cNvSpPr>
          <p:nvPr>
            <p:ph type="title"/>
          </p:nvPr>
        </p:nvSpPr>
        <p:spPr>
          <a:xfrm>
            <a:off x="1361763" y="308729"/>
            <a:ext cx="10018713" cy="1114718"/>
          </a:xfrm>
        </p:spPr>
        <p:txBody>
          <a:bodyPr>
            <a:normAutofit/>
          </a:bodyPr>
          <a:lstStyle/>
          <a:p>
            <a:r>
              <a:rPr lang="en-IN" b="1" dirty="0">
                <a:latin typeface="Century Schoolbook" panose="02040604050505020304" pitchFamily="18" charset="0"/>
              </a:rPr>
              <a:t>JSON Array</a:t>
            </a:r>
          </a:p>
        </p:txBody>
      </p:sp>
      <p:sp>
        <p:nvSpPr>
          <p:cNvPr id="3" name="Content Placeholder 2">
            <a:extLst>
              <a:ext uri="{FF2B5EF4-FFF2-40B4-BE49-F238E27FC236}">
                <a16:creationId xmlns:a16="http://schemas.microsoft.com/office/drawing/2014/main" id="{D5EAB826-D53D-F7AD-80F5-A2111012025C}"/>
              </a:ext>
            </a:extLst>
          </p:cNvPr>
          <p:cNvSpPr>
            <a:spLocks noGrp="1"/>
          </p:cNvSpPr>
          <p:nvPr>
            <p:ph idx="1"/>
          </p:nvPr>
        </p:nvSpPr>
        <p:spPr>
          <a:xfrm>
            <a:off x="1672846" y="1989057"/>
            <a:ext cx="10018713" cy="4449450"/>
          </a:xfrm>
        </p:spPr>
        <p:txBody>
          <a:bodyPr>
            <a:normAutofit lnSpcReduction="10000"/>
          </a:bodyPr>
          <a:lstStyle/>
          <a:p>
            <a:r>
              <a:rPr lang="en-US" dirty="0">
                <a:latin typeface="Arial" panose="020B0604020202020204" pitchFamily="34" charset="0"/>
                <a:cs typeface="Arial" panose="020B0604020202020204" pitchFamily="34" charset="0"/>
              </a:rPr>
              <a:t>In JSON, array values must be of type string, number, object, array,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or null.</a:t>
            </a: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r>
              <a:rPr lang="en-US" sz="2400" b="1" dirty="0">
                <a:latin typeface="Arial" panose="020B0604020202020204" pitchFamily="34" charset="0"/>
                <a:cs typeface="Arial" panose="020B0604020202020204" pitchFamily="34" charset="0"/>
              </a:rPr>
              <a:t>“employee” : [“John”, ”Sam”, ”Tom”]</a:t>
            </a: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endParaRPr lang="en-US" sz="2400" b="1" dirty="0">
              <a:latin typeface="Arial" panose="020B0604020202020204" pitchFamily="34" charset="0"/>
              <a:cs typeface="Arial" panose="020B0604020202020204" pitchFamily="34" charset="0"/>
            </a:endParaRP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r>
              <a:rPr lang="en-US" sz="2400" b="1" dirty="0">
                <a:latin typeface="Arial" panose="020B0604020202020204" pitchFamily="34" charset="0"/>
                <a:cs typeface="Arial" panose="020B0604020202020204" pitchFamily="34" charset="0"/>
              </a:rPr>
              <a:t>“age” : [20,30,40]</a:t>
            </a:r>
          </a:p>
          <a:p>
            <a:pPr marL="457200" lvl="1" indent="0">
              <a:buNone/>
            </a:pPr>
            <a:r>
              <a:rPr lang="en-US" sz="2400" b="1"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531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22F5B73-4B3D-643F-70D8-04FE407C1AE3}"/>
              </a:ext>
            </a:extLst>
          </p:cNvPr>
          <p:cNvPicPr>
            <a:picLocks noGrp="1" noChangeAspect="1"/>
          </p:cNvPicPr>
          <p:nvPr>
            <p:ph idx="1"/>
          </p:nvPr>
        </p:nvPicPr>
        <p:blipFill>
          <a:blip r:embed="rId2"/>
          <a:stretch>
            <a:fillRect/>
          </a:stretch>
        </p:blipFill>
        <p:spPr>
          <a:xfrm>
            <a:off x="4496585" y="708252"/>
            <a:ext cx="4543719" cy="5810710"/>
          </a:xfrm>
        </p:spPr>
      </p:pic>
      <p:sp>
        <p:nvSpPr>
          <p:cNvPr id="10" name="Arrow: Right 9">
            <a:extLst>
              <a:ext uri="{FF2B5EF4-FFF2-40B4-BE49-F238E27FC236}">
                <a16:creationId xmlns:a16="http://schemas.microsoft.com/office/drawing/2014/main" id="{D15A4396-7759-A6E9-02F2-5E5947E8F316}"/>
              </a:ext>
            </a:extLst>
          </p:cNvPr>
          <p:cNvSpPr/>
          <p:nvPr/>
        </p:nvSpPr>
        <p:spPr>
          <a:xfrm>
            <a:off x="2088037" y="1860222"/>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D3F93A30-6F89-C56D-AD06-83151101E273}"/>
              </a:ext>
            </a:extLst>
          </p:cNvPr>
          <p:cNvSpPr/>
          <p:nvPr/>
        </p:nvSpPr>
        <p:spPr>
          <a:xfrm>
            <a:off x="2126138" y="3392077"/>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0B496AA-40B2-693D-D152-BF1F9FDBE544}"/>
              </a:ext>
            </a:extLst>
          </p:cNvPr>
          <p:cNvSpPr/>
          <p:nvPr/>
        </p:nvSpPr>
        <p:spPr>
          <a:xfrm>
            <a:off x="2088037" y="4944359"/>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E65E244-E103-2DF6-86A1-54BF3D5007D6}"/>
              </a:ext>
            </a:extLst>
          </p:cNvPr>
          <p:cNvSpPr/>
          <p:nvPr/>
        </p:nvSpPr>
        <p:spPr>
          <a:xfrm>
            <a:off x="2526384" y="1488649"/>
            <a:ext cx="490193" cy="35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0</a:t>
            </a:r>
          </a:p>
        </p:txBody>
      </p:sp>
      <p:sp>
        <p:nvSpPr>
          <p:cNvPr id="16" name="Rectangle 15">
            <a:extLst>
              <a:ext uri="{FF2B5EF4-FFF2-40B4-BE49-F238E27FC236}">
                <a16:creationId xmlns:a16="http://schemas.microsoft.com/office/drawing/2014/main" id="{FABEB587-00EE-57FF-6BD0-6EEAFE720A66}"/>
              </a:ext>
            </a:extLst>
          </p:cNvPr>
          <p:cNvSpPr/>
          <p:nvPr/>
        </p:nvSpPr>
        <p:spPr>
          <a:xfrm>
            <a:off x="2511458" y="2982012"/>
            <a:ext cx="435204" cy="373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1</a:t>
            </a:r>
          </a:p>
        </p:txBody>
      </p:sp>
      <p:sp>
        <p:nvSpPr>
          <p:cNvPr id="17" name="Rectangle 16">
            <a:extLst>
              <a:ext uri="{FF2B5EF4-FFF2-40B4-BE49-F238E27FC236}">
                <a16:creationId xmlns:a16="http://schemas.microsoft.com/office/drawing/2014/main" id="{2511FB80-524B-A506-8CF8-88E3E51B85EA}"/>
              </a:ext>
            </a:extLst>
          </p:cNvPr>
          <p:cNvSpPr/>
          <p:nvPr/>
        </p:nvSpPr>
        <p:spPr>
          <a:xfrm>
            <a:off x="2483177" y="4513867"/>
            <a:ext cx="435204" cy="373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2</a:t>
            </a:r>
          </a:p>
        </p:txBody>
      </p:sp>
    </p:spTree>
    <p:extLst>
      <p:ext uri="{BB962C8B-B14F-4D97-AF65-F5344CB8AC3E}">
        <p14:creationId xmlns:p14="http://schemas.microsoft.com/office/powerpoint/2010/main" val="4033068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17F4-5994-3454-04EB-86DF80B414E9}"/>
              </a:ext>
            </a:extLst>
          </p:cNvPr>
          <p:cNvSpPr>
            <a:spLocks noGrp="1"/>
          </p:cNvSpPr>
          <p:nvPr>
            <p:ph type="ctrTitle"/>
          </p:nvPr>
        </p:nvSpPr>
        <p:spPr/>
        <p:txBody>
          <a:bodyPr/>
          <a:lstStyle/>
          <a:p>
            <a:r>
              <a:rPr lang="en-IN" dirty="0"/>
              <a:t>REST-Assured</a:t>
            </a:r>
          </a:p>
        </p:txBody>
      </p:sp>
      <p:sp>
        <p:nvSpPr>
          <p:cNvPr id="3" name="Subtitle 2">
            <a:extLst>
              <a:ext uri="{FF2B5EF4-FFF2-40B4-BE49-F238E27FC236}">
                <a16:creationId xmlns:a16="http://schemas.microsoft.com/office/drawing/2014/main" id="{8CB8AF11-30FD-2292-8D80-BE757734021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20890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E6CA-2563-CE15-9430-FC0621714488}"/>
              </a:ext>
            </a:extLst>
          </p:cNvPr>
          <p:cNvSpPr>
            <a:spLocks noGrp="1"/>
          </p:cNvSpPr>
          <p:nvPr>
            <p:ph type="title"/>
          </p:nvPr>
        </p:nvSpPr>
        <p:spPr/>
        <p:txBody>
          <a:bodyPr/>
          <a:lstStyle/>
          <a:p>
            <a:r>
              <a:rPr lang="en-IN" b="1" dirty="0">
                <a:latin typeface="Century Schoolbook" panose="02040604050505020304" pitchFamily="18" charset="0"/>
              </a:rPr>
              <a:t>REST-Assured </a:t>
            </a:r>
          </a:p>
        </p:txBody>
      </p:sp>
      <p:sp>
        <p:nvSpPr>
          <p:cNvPr id="3" name="Content Placeholder 2">
            <a:extLst>
              <a:ext uri="{FF2B5EF4-FFF2-40B4-BE49-F238E27FC236}">
                <a16:creationId xmlns:a16="http://schemas.microsoft.com/office/drawing/2014/main" id="{82212E36-9AF3-A039-4427-DB4F3769E9BA}"/>
              </a:ext>
            </a:extLst>
          </p:cNvPr>
          <p:cNvSpPr>
            <a:spLocks noGrp="1"/>
          </p:cNvSpPr>
          <p:nvPr>
            <p:ph idx="1"/>
          </p:nvPr>
        </p:nvSpPr>
        <p:spPr>
          <a:xfrm>
            <a:off x="1842529" y="2205871"/>
            <a:ext cx="10018713" cy="2592372"/>
          </a:xfrm>
        </p:spPr>
        <p:txBody>
          <a:bodyPr>
            <a:normAutofit/>
          </a:bodyPr>
          <a:lstStyle/>
          <a:p>
            <a:r>
              <a:rPr lang="en-US" dirty="0">
                <a:latin typeface="Arial" panose="020B0604020202020204" pitchFamily="34" charset="0"/>
                <a:cs typeface="Arial" panose="020B0604020202020204" pitchFamily="34" charset="0"/>
              </a:rPr>
              <a:t>Rest assured is java library for testing Restful Web services. </a:t>
            </a:r>
          </a:p>
          <a:p>
            <a:r>
              <a:rPr lang="en-US" dirty="0">
                <a:latin typeface="Arial" panose="020B0604020202020204" pitchFamily="34" charset="0"/>
                <a:cs typeface="Arial" panose="020B0604020202020204" pitchFamily="34" charset="0"/>
              </a:rPr>
              <a:t>It can be used to test XML &amp; JSON based web services.</a:t>
            </a:r>
          </a:p>
          <a:p>
            <a:r>
              <a:rPr lang="en-US" dirty="0">
                <a:latin typeface="Arial" panose="020B0604020202020204" pitchFamily="34" charset="0"/>
                <a:cs typeface="Arial" panose="020B0604020202020204" pitchFamily="34" charset="0"/>
              </a:rPr>
              <a:t> It supports GET, POST, PUT, PATCH, DELETE requests and can be used to validate and verify the response of these requests.</a:t>
            </a:r>
          </a:p>
          <a:p>
            <a:pPr marL="0" indent="0">
              <a:buNone/>
            </a:pPr>
            <a:r>
              <a:rPr lang="en-IN" dirty="0">
                <a:latin typeface="Arial" panose="020B0604020202020204" pitchFamily="34" charset="0"/>
                <a:cs typeface="Arial" panose="020B0604020202020204" pitchFamily="34" charset="0"/>
                <a:hlinkClick r:id="rId2"/>
              </a:rPr>
              <a:t>https://rest-assured.io/</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512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C087-C7FB-021A-FE23-7E8A7D26759D}"/>
              </a:ext>
            </a:extLst>
          </p:cNvPr>
          <p:cNvSpPr>
            <a:spLocks noGrp="1"/>
          </p:cNvSpPr>
          <p:nvPr>
            <p:ph type="title"/>
          </p:nvPr>
        </p:nvSpPr>
        <p:spPr/>
        <p:txBody>
          <a:bodyPr/>
          <a:lstStyle/>
          <a:p>
            <a:r>
              <a:rPr lang="en-IN" b="1" dirty="0">
                <a:latin typeface="Century Schoolbook" panose="02040604050505020304" pitchFamily="18" charset="0"/>
              </a:rPr>
              <a:t>REST-Assured Setup</a:t>
            </a:r>
          </a:p>
        </p:txBody>
      </p:sp>
      <p:sp>
        <p:nvSpPr>
          <p:cNvPr id="3" name="Content Placeholder 2">
            <a:extLst>
              <a:ext uri="{FF2B5EF4-FFF2-40B4-BE49-F238E27FC236}">
                <a16:creationId xmlns:a16="http://schemas.microsoft.com/office/drawing/2014/main" id="{34220E48-8A7B-5C28-CA51-01C270F2AB7A}"/>
              </a:ext>
            </a:extLst>
          </p:cNvPr>
          <p:cNvSpPr>
            <a:spLocks noGrp="1"/>
          </p:cNvSpPr>
          <p:nvPr>
            <p:ph idx="1"/>
          </p:nvPr>
        </p:nvSpPr>
        <p:spPr>
          <a:xfrm>
            <a:off x="3205113" y="2073110"/>
            <a:ext cx="7389454" cy="3124201"/>
          </a:xfrm>
        </p:spPr>
        <p:txBody>
          <a:bodyPr/>
          <a:lstStyle/>
          <a:p>
            <a:r>
              <a:rPr lang="en-IN" dirty="0">
                <a:latin typeface="Arial" panose="020B0604020202020204" pitchFamily="34" charset="0"/>
                <a:cs typeface="Arial" panose="020B0604020202020204" pitchFamily="34" charset="0"/>
              </a:rPr>
              <a:t>Pre-requisite</a:t>
            </a:r>
          </a:p>
          <a:p>
            <a:r>
              <a:rPr lang="en-IN" dirty="0">
                <a:latin typeface="Arial" panose="020B0604020202020204" pitchFamily="34" charset="0"/>
                <a:cs typeface="Arial" panose="020B0604020202020204" pitchFamily="34" charset="0"/>
              </a:rPr>
              <a:t>Java 9+ &amp; Eclipse</a:t>
            </a:r>
          </a:p>
          <a:p>
            <a:r>
              <a:rPr lang="en-IN" dirty="0">
                <a:latin typeface="Arial" panose="020B0604020202020204" pitchFamily="34" charset="0"/>
                <a:cs typeface="Arial" panose="020B0604020202020204" pitchFamily="34" charset="0"/>
              </a:rPr>
              <a:t>TestNG</a:t>
            </a:r>
          </a:p>
          <a:p>
            <a:r>
              <a:rPr lang="en-IN" dirty="0">
                <a:latin typeface="Arial" panose="020B0604020202020204" pitchFamily="34" charset="0"/>
                <a:cs typeface="Arial" panose="020B0604020202020204" pitchFamily="34" charset="0"/>
              </a:rPr>
              <a:t>Maven</a:t>
            </a:r>
          </a:p>
          <a:p>
            <a:endParaRPr lang="en-IN" dirty="0"/>
          </a:p>
        </p:txBody>
      </p:sp>
      <p:graphicFrame>
        <p:nvGraphicFramePr>
          <p:cNvPr id="4" name="Object 3">
            <a:extLst>
              <a:ext uri="{FF2B5EF4-FFF2-40B4-BE49-F238E27FC236}">
                <a16:creationId xmlns:a16="http://schemas.microsoft.com/office/drawing/2014/main" id="{4B6D0A18-1C12-D9A2-AE25-8E5106A0C36F}"/>
              </a:ext>
            </a:extLst>
          </p:cNvPr>
          <p:cNvGraphicFramePr>
            <a:graphicFrameLocks noChangeAspect="1"/>
          </p:cNvGraphicFramePr>
          <p:nvPr>
            <p:extLst>
              <p:ext uri="{D42A27DB-BD31-4B8C-83A1-F6EECF244321}">
                <p14:modId xmlns:p14="http://schemas.microsoft.com/office/powerpoint/2010/main" val="2257387563"/>
              </p:ext>
            </p:extLst>
          </p:nvPr>
        </p:nvGraphicFramePr>
        <p:xfrm>
          <a:off x="7279064" y="2471831"/>
          <a:ext cx="1704680" cy="1336564"/>
        </p:xfrm>
        <a:graphic>
          <a:graphicData uri="http://schemas.openxmlformats.org/presentationml/2006/ole">
            <mc:AlternateContent xmlns:mc="http://schemas.openxmlformats.org/markup-compatibility/2006">
              <mc:Choice xmlns:v="urn:schemas-microsoft-com:vml" Requires="v">
                <p:oleObj name="Document" showAsIcon="1" r:id="rId2" imgW="914400" imgH="792360" progId="Word.Document.12">
                  <p:embed/>
                </p:oleObj>
              </mc:Choice>
              <mc:Fallback>
                <p:oleObj name="Document" showAsIcon="1" r:id="rId2" imgW="914400" imgH="792360" progId="Word.Document.12">
                  <p:embed/>
                  <p:pic>
                    <p:nvPicPr>
                      <p:cNvPr id="0" name=""/>
                      <p:cNvPicPr/>
                      <p:nvPr/>
                    </p:nvPicPr>
                    <p:blipFill>
                      <a:blip r:embed="rId3"/>
                      <a:stretch>
                        <a:fillRect/>
                      </a:stretch>
                    </p:blipFill>
                    <p:spPr>
                      <a:xfrm>
                        <a:off x="7279064" y="2471831"/>
                        <a:ext cx="1704680" cy="1336564"/>
                      </a:xfrm>
                      <a:prstGeom prst="rect">
                        <a:avLst/>
                      </a:prstGeom>
                    </p:spPr>
                  </p:pic>
                </p:oleObj>
              </mc:Fallback>
            </mc:AlternateContent>
          </a:graphicData>
        </a:graphic>
      </p:graphicFrame>
    </p:spTree>
    <p:extLst>
      <p:ext uri="{BB962C8B-B14F-4D97-AF65-F5344CB8AC3E}">
        <p14:creationId xmlns:p14="http://schemas.microsoft.com/office/powerpoint/2010/main" val="3502522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CF1F-63F7-87A3-1BF6-06E850F96C53}"/>
              </a:ext>
            </a:extLst>
          </p:cNvPr>
          <p:cNvSpPr>
            <a:spLocks noGrp="1"/>
          </p:cNvSpPr>
          <p:nvPr>
            <p:ph type="title"/>
          </p:nvPr>
        </p:nvSpPr>
        <p:spPr>
          <a:xfrm>
            <a:off x="1484311" y="685801"/>
            <a:ext cx="10018713" cy="1143000"/>
          </a:xfrm>
        </p:spPr>
        <p:txBody>
          <a:bodyPr/>
          <a:lstStyle/>
          <a:p>
            <a:r>
              <a:rPr lang="en-IN" b="1" dirty="0">
                <a:latin typeface="Century Schoolbook" panose="02040604050505020304" pitchFamily="18" charset="0"/>
              </a:rPr>
              <a:t>GET Request</a:t>
            </a:r>
          </a:p>
        </p:txBody>
      </p:sp>
      <p:pic>
        <p:nvPicPr>
          <p:cNvPr id="5" name="Content Placeholder 4">
            <a:extLst>
              <a:ext uri="{FF2B5EF4-FFF2-40B4-BE49-F238E27FC236}">
                <a16:creationId xmlns:a16="http://schemas.microsoft.com/office/drawing/2014/main" id="{435D0F30-C5E2-5B44-93FC-DBAE30BA4095}"/>
              </a:ext>
            </a:extLst>
          </p:cNvPr>
          <p:cNvPicPr>
            <a:picLocks noGrp="1" noChangeAspect="1"/>
          </p:cNvPicPr>
          <p:nvPr>
            <p:ph idx="1"/>
          </p:nvPr>
        </p:nvPicPr>
        <p:blipFill>
          <a:blip r:embed="rId2"/>
          <a:stretch>
            <a:fillRect/>
          </a:stretch>
        </p:blipFill>
        <p:spPr>
          <a:xfrm>
            <a:off x="2309567" y="2064470"/>
            <a:ext cx="8465269" cy="3638746"/>
          </a:xfrm>
        </p:spPr>
      </p:pic>
    </p:spTree>
    <p:extLst>
      <p:ext uri="{BB962C8B-B14F-4D97-AF65-F5344CB8AC3E}">
        <p14:creationId xmlns:p14="http://schemas.microsoft.com/office/powerpoint/2010/main" val="2524777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5D72-A4E5-C248-5AFE-AB44A9247DC2}"/>
              </a:ext>
            </a:extLst>
          </p:cNvPr>
          <p:cNvSpPr>
            <a:spLocks noGrp="1"/>
          </p:cNvSpPr>
          <p:nvPr>
            <p:ph type="title"/>
          </p:nvPr>
        </p:nvSpPr>
        <p:spPr>
          <a:xfrm>
            <a:off x="928129" y="630417"/>
            <a:ext cx="10018713" cy="1369243"/>
          </a:xfrm>
        </p:spPr>
        <p:txBody>
          <a:bodyPr/>
          <a:lstStyle/>
          <a:p>
            <a:r>
              <a:rPr lang="en-IN" b="1" dirty="0">
                <a:latin typeface="Century Schoolbook" panose="02040604050505020304" pitchFamily="18" charset="0"/>
              </a:rPr>
              <a:t>POST Request</a:t>
            </a:r>
          </a:p>
        </p:txBody>
      </p:sp>
      <p:sp>
        <p:nvSpPr>
          <p:cNvPr id="3" name="Content Placeholder 2">
            <a:extLst>
              <a:ext uri="{FF2B5EF4-FFF2-40B4-BE49-F238E27FC236}">
                <a16:creationId xmlns:a16="http://schemas.microsoft.com/office/drawing/2014/main" id="{3A62B8EE-D4BB-E9A7-D709-08992AAE1D1C}"/>
              </a:ext>
            </a:extLst>
          </p:cNvPr>
          <p:cNvSpPr>
            <a:spLocks noGrp="1"/>
          </p:cNvSpPr>
          <p:nvPr>
            <p:ph idx="1"/>
          </p:nvPr>
        </p:nvSpPr>
        <p:spPr>
          <a:xfrm>
            <a:off x="1286348" y="2138218"/>
            <a:ext cx="4294321" cy="1754766"/>
          </a:xfrm>
        </p:spPr>
        <p:txBody>
          <a:bodyPr/>
          <a:lstStyle/>
          <a:p>
            <a:r>
              <a:rPr lang="en-IN" dirty="0">
                <a:latin typeface="Arial" panose="020B0604020202020204" pitchFamily="34" charset="0"/>
                <a:cs typeface="Arial" panose="020B0604020202020204" pitchFamily="34" charset="0"/>
              </a:rPr>
              <a:t>POST using HashMap</a:t>
            </a:r>
          </a:p>
          <a:p>
            <a:r>
              <a:rPr lang="en-IN" dirty="0">
                <a:latin typeface="Arial" panose="020B0604020202020204" pitchFamily="34" charset="0"/>
                <a:cs typeface="Arial" panose="020B0604020202020204" pitchFamily="34" charset="0"/>
              </a:rPr>
              <a:t>POST using POJO class</a:t>
            </a:r>
          </a:p>
        </p:txBody>
      </p:sp>
      <p:pic>
        <p:nvPicPr>
          <p:cNvPr id="5" name="Picture 4">
            <a:extLst>
              <a:ext uri="{FF2B5EF4-FFF2-40B4-BE49-F238E27FC236}">
                <a16:creationId xmlns:a16="http://schemas.microsoft.com/office/drawing/2014/main" id="{5651CBAE-50E1-9054-9B15-A6F4E7CE0EDB}"/>
              </a:ext>
            </a:extLst>
          </p:cNvPr>
          <p:cNvPicPr>
            <a:picLocks noChangeAspect="1"/>
          </p:cNvPicPr>
          <p:nvPr/>
        </p:nvPicPr>
        <p:blipFill>
          <a:blip r:embed="rId2"/>
          <a:stretch>
            <a:fillRect/>
          </a:stretch>
        </p:blipFill>
        <p:spPr>
          <a:xfrm>
            <a:off x="5580669" y="2119269"/>
            <a:ext cx="6373184" cy="3423692"/>
          </a:xfrm>
          <a:prstGeom prst="rect">
            <a:avLst/>
          </a:prstGeom>
        </p:spPr>
      </p:pic>
    </p:spTree>
    <p:extLst>
      <p:ext uri="{BB962C8B-B14F-4D97-AF65-F5344CB8AC3E}">
        <p14:creationId xmlns:p14="http://schemas.microsoft.com/office/powerpoint/2010/main" val="172463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1E81-0D14-8C47-FEFD-941BDA571396}"/>
              </a:ext>
            </a:extLst>
          </p:cNvPr>
          <p:cNvSpPr>
            <a:spLocks noGrp="1"/>
          </p:cNvSpPr>
          <p:nvPr>
            <p:ph type="title"/>
          </p:nvPr>
        </p:nvSpPr>
        <p:spPr>
          <a:xfrm>
            <a:off x="1484311" y="685800"/>
            <a:ext cx="10018713" cy="1322109"/>
          </a:xfrm>
        </p:spPr>
        <p:txBody>
          <a:bodyPr/>
          <a:lstStyle/>
          <a:p>
            <a:r>
              <a:rPr lang="en-IN" b="1" dirty="0">
                <a:latin typeface="Century Schoolbook" panose="02040604050505020304" pitchFamily="18" charset="0"/>
              </a:rPr>
              <a:t>PUT / PATCH Request</a:t>
            </a:r>
          </a:p>
        </p:txBody>
      </p:sp>
      <p:pic>
        <p:nvPicPr>
          <p:cNvPr id="5" name="Content Placeholder 4">
            <a:extLst>
              <a:ext uri="{FF2B5EF4-FFF2-40B4-BE49-F238E27FC236}">
                <a16:creationId xmlns:a16="http://schemas.microsoft.com/office/drawing/2014/main" id="{4619D1D3-2F09-F0CE-EE2E-0921A80D74F9}"/>
              </a:ext>
            </a:extLst>
          </p:cNvPr>
          <p:cNvPicPr>
            <a:picLocks noGrp="1" noChangeAspect="1"/>
          </p:cNvPicPr>
          <p:nvPr>
            <p:ph idx="1"/>
          </p:nvPr>
        </p:nvPicPr>
        <p:blipFill>
          <a:blip r:embed="rId2"/>
          <a:stretch>
            <a:fillRect/>
          </a:stretch>
        </p:blipFill>
        <p:spPr>
          <a:xfrm>
            <a:off x="2545237" y="2111603"/>
            <a:ext cx="7993930" cy="4204355"/>
          </a:xfrm>
        </p:spPr>
      </p:pic>
    </p:spTree>
    <p:extLst>
      <p:ext uri="{BB962C8B-B14F-4D97-AF65-F5344CB8AC3E}">
        <p14:creationId xmlns:p14="http://schemas.microsoft.com/office/powerpoint/2010/main" val="886122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84BC-4E9E-DECB-85DD-773ACC32ADD8}"/>
              </a:ext>
            </a:extLst>
          </p:cNvPr>
          <p:cNvSpPr>
            <a:spLocks noGrp="1"/>
          </p:cNvSpPr>
          <p:nvPr>
            <p:ph type="title"/>
          </p:nvPr>
        </p:nvSpPr>
        <p:spPr/>
        <p:txBody>
          <a:bodyPr/>
          <a:lstStyle/>
          <a:p>
            <a:r>
              <a:rPr lang="en-IN" b="1" dirty="0">
                <a:latin typeface="Century Schoolbook" panose="02040604050505020304" pitchFamily="18" charset="0"/>
              </a:rPr>
              <a:t>DELETE Request</a:t>
            </a:r>
          </a:p>
        </p:txBody>
      </p:sp>
      <p:pic>
        <p:nvPicPr>
          <p:cNvPr id="5" name="Content Placeholder 4">
            <a:extLst>
              <a:ext uri="{FF2B5EF4-FFF2-40B4-BE49-F238E27FC236}">
                <a16:creationId xmlns:a16="http://schemas.microsoft.com/office/drawing/2014/main" id="{D448DE7D-EBF8-9FE8-28A0-268934FB436E}"/>
              </a:ext>
            </a:extLst>
          </p:cNvPr>
          <p:cNvPicPr>
            <a:picLocks noGrp="1" noChangeAspect="1"/>
          </p:cNvPicPr>
          <p:nvPr>
            <p:ph idx="1"/>
          </p:nvPr>
        </p:nvPicPr>
        <p:blipFill>
          <a:blip r:embed="rId2"/>
          <a:stretch>
            <a:fillRect/>
          </a:stretch>
        </p:blipFill>
        <p:spPr>
          <a:xfrm>
            <a:off x="2752628" y="2438399"/>
            <a:ext cx="7164370" cy="3198830"/>
          </a:xfrm>
        </p:spPr>
      </p:pic>
    </p:spTree>
    <p:extLst>
      <p:ext uri="{BB962C8B-B14F-4D97-AF65-F5344CB8AC3E}">
        <p14:creationId xmlns:p14="http://schemas.microsoft.com/office/powerpoint/2010/main" val="363658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EDF2-97E7-C72D-E0B1-291755A3400F}"/>
              </a:ext>
            </a:extLst>
          </p:cNvPr>
          <p:cNvSpPr>
            <a:spLocks noGrp="1"/>
          </p:cNvSpPr>
          <p:nvPr>
            <p:ph type="title"/>
          </p:nvPr>
        </p:nvSpPr>
        <p:spPr>
          <a:xfrm>
            <a:off x="1484311" y="292232"/>
            <a:ext cx="10018713" cy="1752599"/>
          </a:xfrm>
        </p:spPr>
        <p:txBody>
          <a:bodyPr/>
          <a:lstStyle/>
          <a:p>
            <a:r>
              <a:rPr lang="en-IN" b="1" dirty="0">
                <a:latin typeface="Century Schoolbook" panose="02040604050505020304" pitchFamily="18" charset="0"/>
              </a:rPr>
              <a:t>How API Works</a:t>
            </a:r>
          </a:p>
        </p:txBody>
      </p:sp>
      <p:pic>
        <p:nvPicPr>
          <p:cNvPr id="5" name="Content Placeholder 4">
            <a:extLst>
              <a:ext uri="{FF2B5EF4-FFF2-40B4-BE49-F238E27FC236}">
                <a16:creationId xmlns:a16="http://schemas.microsoft.com/office/drawing/2014/main" id="{48C55773-D7BD-5C71-1FB6-2D3413510C58}"/>
              </a:ext>
            </a:extLst>
          </p:cNvPr>
          <p:cNvPicPr>
            <a:picLocks noGrp="1" noChangeAspect="1"/>
          </p:cNvPicPr>
          <p:nvPr>
            <p:ph idx="1"/>
          </p:nvPr>
        </p:nvPicPr>
        <p:blipFill>
          <a:blip r:embed="rId2"/>
          <a:stretch>
            <a:fillRect/>
          </a:stretch>
        </p:blipFill>
        <p:spPr>
          <a:xfrm>
            <a:off x="1484311" y="2044831"/>
            <a:ext cx="10186072" cy="3969470"/>
          </a:xfrm>
        </p:spPr>
      </p:pic>
    </p:spTree>
    <p:extLst>
      <p:ext uri="{BB962C8B-B14F-4D97-AF65-F5344CB8AC3E}">
        <p14:creationId xmlns:p14="http://schemas.microsoft.com/office/powerpoint/2010/main" val="748416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30BC-D49B-79EC-C6BF-098A81D9E8A4}"/>
              </a:ext>
            </a:extLst>
          </p:cNvPr>
          <p:cNvSpPr>
            <a:spLocks noGrp="1"/>
          </p:cNvSpPr>
          <p:nvPr>
            <p:ph type="title"/>
          </p:nvPr>
        </p:nvSpPr>
        <p:spPr/>
        <p:txBody>
          <a:bodyPr/>
          <a:lstStyle/>
          <a:p>
            <a:r>
              <a:rPr lang="en-IN" b="1" dirty="0">
                <a:latin typeface="Century Schoolbook" panose="02040604050505020304" pitchFamily="18" charset="0"/>
              </a:rPr>
              <a:t>Query &amp; Path Parameters</a:t>
            </a:r>
          </a:p>
        </p:txBody>
      </p:sp>
      <p:pic>
        <p:nvPicPr>
          <p:cNvPr id="5" name="Content Placeholder 4">
            <a:extLst>
              <a:ext uri="{FF2B5EF4-FFF2-40B4-BE49-F238E27FC236}">
                <a16:creationId xmlns:a16="http://schemas.microsoft.com/office/drawing/2014/main" id="{CB0E82BB-2C17-D536-9853-914A65ECAF3A}"/>
              </a:ext>
            </a:extLst>
          </p:cNvPr>
          <p:cNvPicPr>
            <a:picLocks noGrp="1" noChangeAspect="1"/>
          </p:cNvPicPr>
          <p:nvPr>
            <p:ph idx="1"/>
          </p:nvPr>
        </p:nvPicPr>
        <p:blipFill>
          <a:blip r:embed="rId2"/>
          <a:stretch>
            <a:fillRect/>
          </a:stretch>
        </p:blipFill>
        <p:spPr>
          <a:xfrm>
            <a:off x="2595683" y="2264953"/>
            <a:ext cx="7795967" cy="3664507"/>
          </a:xfrm>
        </p:spPr>
      </p:pic>
    </p:spTree>
    <p:extLst>
      <p:ext uri="{BB962C8B-B14F-4D97-AF65-F5344CB8AC3E}">
        <p14:creationId xmlns:p14="http://schemas.microsoft.com/office/powerpoint/2010/main" val="3803245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Cookies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Cookies are small file of information that web servers generates and sends to a web browser.</a:t>
            </a:r>
          </a:p>
          <a:p>
            <a:pPr algn="just"/>
            <a:r>
              <a:rPr lang="en-IN" dirty="0">
                <a:latin typeface="Arial" panose="020B0604020202020204" pitchFamily="34" charset="0"/>
                <a:cs typeface="Arial" panose="020B0604020202020204" pitchFamily="34" charset="0"/>
              </a:rPr>
              <a:t>Cookies help inform websites about the user  and enabling the website to personalize the user experience.</a:t>
            </a:r>
          </a:p>
        </p:txBody>
      </p:sp>
    </p:spTree>
    <p:extLst>
      <p:ext uri="{BB962C8B-B14F-4D97-AF65-F5344CB8AC3E}">
        <p14:creationId xmlns:p14="http://schemas.microsoft.com/office/powerpoint/2010/main" val="2962276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Cookies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Cookies are small file of information that web servers generates and sends to a web browser.</a:t>
            </a:r>
          </a:p>
          <a:p>
            <a:pPr algn="just"/>
            <a:r>
              <a:rPr lang="en-IN" dirty="0">
                <a:latin typeface="Arial" panose="020B0604020202020204" pitchFamily="34" charset="0"/>
                <a:cs typeface="Arial" panose="020B0604020202020204" pitchFamily="34" charset="0"/>
              </a:rPr>
              <a:t>Cookies help inform websites about the user  and enabling the website to personalize the user experience.</a:t>
            </a:r>
          </a:p>
        </p:txBody>
      </p:sp>
    </p:spTree>
    <p:extLst>
      <p:ext uri="{BB962C8B-B14F-4D97-AF65-F5344CB8AC3E}">
        <p14:creationId xmlns:p14="http://schemas.microsoft.com/office/powerpoint/2010/main" val="2327337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Header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A Response header is an HTTP header that can be used in an HTTP response.</a:t>
            </a:r>
          </a:p>
          <a:p>
            <a:pPr algn="just"/>
            <a:r>
              <a:rPr lang="en-IN" dirty="0">
                <a:latin typeface="Arial" panose="020B0604020202020204" pitchFamily="34" charset="0"/>
                <a:cs typeface="Arial" panose="020B0604020202020204" pitchFamily="34" charset="0"/>
              </a:rPr>
              <a:t>HTTP Headers used to pass additional information between the client and server.</a:t>
            </a:r>
          </a:p>
        </p:txBody>
      </p:sp>
    </p:spTree>
    <p:extLst>
      <p:ext uri="{BB962C8B-B14F-4D97-AF65-F5344CB8AC3E}">
        <p14:creationId xmlns:p14="http://schemas.microsoft.com/office/powerpoint/2010/main" val="1636326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Test Logging</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1739243"/>
          </a:xfrm>
        </p:spPr>
        <p:txBody>
          <a:bodyPr/>
          <a:lstStyle/>
          <a:p>
            <a:pPr algn="just"/>
            <a:r>
              <a:rPr lang="en-IN" dirty="0">
                <a:latin typeface="Arial" panose="020B0604020202020204" pitchFamily="34" charset="0"/>
                <a:cs typeface="Arial" panose="020B0604020202020204" pitchFamily="34" charset="0"/>
              </a:rPr>
              <a:t>To get all the request and response of REST-Assured use</a:t>
            </a:r>
          </a:p>
          <a:p>
            <a:pPr marL="0" indent="0" algn="just">
              <a:buNone/>
            </a:pPr>
            <a:r>
              <a:rPr lang="en-IN" dirty="0">
                <a:latin typeface="Arial" panose="020B0604020202020204" pitchFamily="34" charset="0"/>
                <a:cs typeface="Arial" panose="020B0604020202020204" pitchFamily="34" charset="0"/>
              </a:rPr>
              <a:t>	log().all()</a:t>
            </a:r>
          </a:p>
        </p:txBody>
      </p:sp>
    </p:spTree>
    <p:extLst>
      <p:ext uri="{BB962C8B-B14F-4D97-AF65-F5344CB8AC3E}">
        <p14:creationId xmlns:p14="http://schemas.microsoft.com/office/powerpoint/2010/main" val="4264576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p:txBody>
          <a:bodyPr/>
          <a:lstStyle/>
          <a:p>
            <a:r>
              <a:rPr lang="en-IN" b="1" dirty="0">
                <a:latin typeface="Century Schoolbook" panose="02040604050505020304" pitchFamily="18" charset="0"/>
              </a:rPr>
              <a:t>Serialization &amp; Deserialization</a:t>
            </a:r>
          </a:p>
        </p:txBody>
      </p:sp>
      <p:pic>
        <p:nvPicPr>
          <p:cNvPr id="9" name="Picture 8">
            <a:extLst>
              <a:ext uri="{FF2B5EF4-FFF2-40B4-BE49-F238E27FC236}">
                <a16:creationId xmlns:a16="http://schemas.microsoft.com/office/drawing/2014/main" id="{138FAEC9-F3EC-5891-C50F-B10E126EC761}"/>
              </a:ext>
            </a:extLst>
          </p:cNvPr>
          <p:cNvPicPr>
            <a:picLocks noChangeAspect="1"/>
          </p:cNvPicPr>
          <p:nvPr/>
        </p:nvPicPr>
        <p:blipFill>
          <a:blip r:embed="rId2"/>
          <a:stretch>
            <a:fillRect/>
          </a:stretch>
        </p:blipFill>
        <p:spPr>
          <a:xfrm>
            <a:off x="2592499" y="2176805"/>
            <a:ext cx="7993801" cy="3611253"/>
          </a:xfrm>
          <a:prstGeom prst="rect">
            <a:avLst/>
          </a:prstGeom>
        </p:spPr>
      </p:pic>
    </p:spTree>
    <p:extLst>
      <p:ext uri="{BB962C8B-B14F-4D97-AF65-F5344CB8AC3E}">
        <p14:creationId xmlns:p14="http://schemas.microsoft.com/office/powerpoint/2010/main" val="1486980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a:xfrm>
            <a:off x="1550299" y="582106"/>
            <a:ext cx="10018713" cy="1284402"/>
          </a:xfrm>
        </p:spPr>
        <p:txBody>
          <a:bodyPr/>
          <a:lstStyle/>
          <a:p>
            <a:r>
              <a:rPr lang="en-IN" b="1" dirty="0">
                <a:latin typeface="Century Schoolbook" panose="02040604050505020304" pitchFamily="18" charset="0"/>
              </a:rPr>
              <a:t>Serialization &amp; Deserialization</a:t>
            </a:r>
          </a:p>
        </p:txBody>
      </p:sp>
      <p:sp>
        <p:nvSpPr>
          <p:cNvPr id="3" name="Content Placeholder 2">
            <a:extLst>
              <a:ext uri="{FF2B5EF4-FFF2-40B4-BE49-F238E27FC236}">
                <a16:creationId xmlns:a16="http://schemas.microsoft.com/office/drawing/2014/main" id="{97786EEA-5A1D-58CD-163B-EA5E585BD902}"/>
              </a:ext>
            </a:extLst>
          </p:cNvPr>
          <p:cNvSpPr>
            <a:spLocks noGrp="1"/>
          </p:cNvSpPr>
          <p:nvPr>
            <p:ph idx="1"/>
          </p:nvPr>
        </p:nvSpPr>
        <p:spPr>
          <a:xfrm>
            <a:off x="1748261" y="1753384"/>
            <a:ext cx="10018713" cy="4741683"/>
          </a:xfrm>
        </p:spPr>
        <p:txBody>
          <a:bodyPr>
            <a:normAutofit/>
          </a:bodyPr>
          <a:lstStyle/>
          <a:p>
            <a:r>
              <a:rPr lang="en-US" dirty="0">
                <a:latin typeface="Arial" panose="020B0604020202020204" pitchFamily="34" charset="0"/>
                <a:cs typeface="Arial" panose="020B0604020202020204" pitchFamily="34" charset="0"/>
              </a:rPr>
              <a:t>Serialization is a conversion of the state of a Java object to a byte stream.</a:t>
            </a:r>
          </a:p>
          <a:p>
            <a:pPr algn="l"/>
            <a:r>
              <a:rPr lang="en-IN" sz="1800" dirty="0" err="1">
                <a:solidFill>
                  <a:srgbClr val="000000"/>
                </a:solidFill>
                <a:latin typeface="Courier New" panose="02070309020205020404" pitchFamily="49" charset="0"/>
              </a:rPr>
              <a:t>ObjectMapper</a:t>
            </a:r>
            <a:r>
              <a:rPr lang="en-IN" sz="1800" dirty="0">
                <a:solidFill>
                  <a:srgbClr val="000000"/>
                </a:solidFill>
                <a:latin typeface="Courier New" panose="02070309020205020404" pitchFamily="49" charset="0"/>
              </a:rPr>
              <a:t> </a:t>
            </a:r>
            <a:r>
              <a:rPr lang="en-IN" sz="1800" dirty="0" err="1">
                <a:solidFill>
                  <a:srgbClr val="6A3E3E"/>
                </a:solidFill>
                <a:latin typeface="Courier New" panose="02070309020205020404" pitchFamily="49" charset="0"/>
              </a:rPr>
              <a:t>objMap</a:t>
            </a:r>
            <a:r>
              <a:rPr lang="en-IN" sz="1800" dirty="0">
                <a:solidFill>
                  <a:srgbClr val="000000"/>
                </a:solidFill>
                <a:latin typeface="Courier New" panose="02070309020205020404" pitchFamily="49" charset="0"/>
              </a:rPr>
              <a:t>=</a:t>
            </a:r>
            <a:r>
              <a:rPr lang="en-IN" sz="1800" b="1" dirty="0">
                <a:solidFill>
                  <a:srgbClr val="7F0055"/>
                </a:solidFill>
                <a:latin typeface="Courier New" panose="02070309020205020404" pitchFamily="49" charset="0"/>
              </a:rPr>
              <a:t>new</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ObjectMapper</a:t>
            </a:r>
            <a:r>
              <a:rPr lang="en-IN" sz="1800" b="1" dirty="0">
                <a:solidFill>
                  <a:srgbClr val="000000"/>
                </a:solidFill>
                <a:latin typeface="Courier New" panose="02070309020205020404" pitchFamily="49" charset="0"/>
              </a:rPr>
              <a:t>();</a:t>
            </a:r>
          </a:p>
          <a:p>
            <a:pPr algn="l"/>
            <a:r>
              <a:rPr lang="en-IN" sz="1800" dirty="0">
                <a:solidFill>
                  <a:srgbClr val="000000"/>
                </a:solidFill>
                <a:latin typeface="Courier New" panose="02070309020205020404" pitchFamily="49" charset="0"/>
              </a:rPr>
              <a:t> String </a:t>
            </a:r>
            <a:r>
              <a:rPr lang="en-IN" sz="1800" dirty="0" err="1">
                <a:solidFill>
                  <a:srgbClr val="6A3E3E"/>
                </a:solidFill>
                <a:latin typeface="Courier New" panose="02070309020205020404" pitchFamily="49" charset="0"/>
              </a:rPr>
              <a:t>jsondata</a:t>
            </a:r>
            <a:r>
              <a:rPr lang="en-IN" sz="1800" dirty="0">
                <a:solidFill>
                  <a:srgbClr val="000000"/>
                </a:solidFill>
                <a:latin typeface="Courier New" panose="02070309020205020404" pitchFamily="49" charset="0"/>
              </a:rPr>
              <a:t>=</a:t>
            </a:r>
            <a:r>
              <a:rPr lang="en-IN" sz="1800" dirty="0" err="1">
                <a:solidFill>
                  <a:srgbClr val="6A3E3E"/>
                </a:solidFill>
                <a:latin typeface="Courier New" panose="02070309020205020404" pitchFamily="49" charset="0"/>
              </a:rPr>
              <a:t>objMap</a:t>
            </a:r>
            <a:r>
              <a:rPr lang="en-IN" sz="1800" dirty="0" err="1">
                <a:solidFill>
                  <a:srgbClr val="000000"/>
                </a:solidFill>
                <a:latin typeface="Courier New" panose="02070309020205020404" pitchFamily="49" charset="0"/>
              </a:rPr>
              <a:t>.writerWithDefaultPrettyPrinter</a:t>
            </a:r>
            <a:r>
              <a:rPr lang="en-IN" sz="1800" dirty="0">
                <a:solidFill>
                  <a:srgbClr val="000000"/>
                </a:solidFill>
                <a:latin typeface="Courier New" panose="02070309020205020404" pitchFamily="49" charset="0"/>
              </a:rPr>
              <a:t>().</a:t>
            </a:r>
            <a:r>
              <a:rPr lang="en-IN" sz="1800" dirty="0" err="1">
                <a:solidFill>
                  <a:srgbClr val="000000"/>
                </a:solidFill>
                <a:latin typeface="Courier New" panose="02070309020205020404" pitchFamily="49" charset="0"/>
              </a:rPr>
              <a:t>writeValueAsString</a:t>
            </a:r>
            <a:r>
              <a:rPr lang="en-IN" sz="1800" dirty="0">
                <a:solidFill>
                  <a:srgbClr val="000000"/>
                </a:solidFill>
                <a:latin typeface="Courier New" panose="02070309020205020404" pitchFamily="49" charset="0"/>
              </a:rPr>
              <a:t>(</a:t>
            </a:r>
            <a:r>
              <a:rPr lang="en-IN" sz="1800" dirty="0" err="1">
                <a:solidFill>
                  <a:srgbClr val="6A3E3E"/>
                </a:solidFill>
                <a:latin typeface="Courier New" panose="02070309020205020404" pitchFamily="49" charset="0"/>
              </a:rPr>
              <a:t>obj</a:t>
            </a:r>
            <a:r>
              <a:rPr lang="en-IN" sz="1800" dirty="0">
                <a:solidFill>
                  <a:srgbClr val="000000"/>
                </a:solidFill>
                <a:latin typeface="Courier New" panose="02070309020205020404" pitchFamily="49" charset="0"/>
              </a:rPr>
              <a:t>);</a:t>
            </a:r>
          </a:p>
          <a:p>
            <a:pPr algn="l"/>
            <a:r>
              <a:rPr lang="en-IN" sz="1800" dirty="0">
                <a:solidFill>
                  <a:srgbClr val="000000"/>
                </a:solidFill>
                <a:latin typeface="Courier New" panose="02070309020205020404" pitchFamily="49" charset="0"/>
              </a:rPr>
              <a:t> </a:t>
            </a:r>
            <a:r>
              <a:rPr lang="en-US" dirty="0">
                <a:latin typeface="Arial" panose="020B0604020202020204" pitchFamily="34" charset="0"/>
                <a:cs typeface="Arial" panose="020B0604020202020204" pitchFamily="34" charset="0"/>
              </a:rPr>
              <a:t>Deserialization is the reverse of it i.e. conversion of a byte stream to corresponding Java object.</a:t>
            </a:r>
          </a:p>
          <a:p>
            <a:pPr algn="l"/>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ObjectMapper</a:t>
            </a:r>
            <a:r>
              <a:rPr lang="en-IN" sz="1800" dirty="0">
                <a:solidFill>
                  <a:srgbClr val="000000"/>
                </a:solidFill>
                <a:latin typeface="Courier New" panose="02070309020205020404" pitchFamily="49" charset="0"/>
              </a:rPr>
              <a:t> </a:t>
            </a:r>
            <a:r>
              <a:rPr lang="en-IN" sz="1800" dirty="0" err="1">
                <a:solidFill>
                  <a:srgbClr val="6A3E3E"/>
                </a:solidFill>
                <a:latin typeface="Courier New" panose="02070309020205020404" pitchFamily="49" charset="0"/>
              </a:rPr>
              <a:t>obj</a:t>
            </a:r>
            <a:r>
              <a:rPr lang="en-IN" sz="1800" dirty="0">
                <a:solidFill>
                  <a:srgbClr val="000000"/>
                </a:solidFill>
                <a:latin typeface="Courier New" panose="02070309020205020404" pitchFamily="49" charset="0"/>
              </a:rPr>
              <a:t>=</a:t>
            </a:r>
            <a:r>
              <a:rPr lang="en-IN" sz="1800" b="1" dirty="0">
                <a:solidFill>
                  <a:srgbClr val="7F0055"/>
                </a:solidFill>
                <a:latin typeface="Courier New" panose="02070309020205020404" pitchFamily="49" charset="0"/>
              </a:rPr>
              <a:t>new</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ObjectMapper</a:t>
            </a:r>
            <a:r>
              <a:rPr lang="en-IN" sz="1800" b="1" dirty="0">
                <a:solidFill>
                  <a:srgbClr val="000000"/>
                </a:solidFill>
                <a:latin typeface="Courier New" panose="02070309020205020404" pitchFamily="49" charset="0"/>
              </a:rPr>
              <a:t>();</a:t>
            </a:r>
          </a:p>
          <a:p>
            <a:pPr algn="l"/>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Pojo</a:t>
            </a:r>
            <a:r>
              <a:rPr lang="en-US" sz="1800" dirty="0">
                <a:solidFill>
                  <a:srgbClr val="000000"/>
                </a:solidFill>
                <a:latin typeface="Courier New" panose="02070309020205020404" pitchFamily="49" charset="0"/>
              </a:rPr>
              <a:t> </a:t>
            </a:r>
            <a:r>
              <a:rPr lang="en-US" sz="1800" dirty="0" err="1">
                <a:solidFill>
                  <a:srgbClr val="6A3E3E"/>
                </a:solidFill>
                <a:latin typeface="Courier New" panose="02070309020205020404" pitchFamily="49" charset="0"/>
              </a:rPr>
              <a:t>pojo</a:t>
            </a:r>
            <a:r>
              <a:rPr lang="en-US" sz="1800" dirty="0">
                <a:solidFill>
                  <a:srgbClr val="000000"/>
                </a:solidFill>
                <a:latin typeface="Courier New" panose="02070309020205020404" pitchFamily="49" charset="0"/>
              </a:rPr>
              <a:t>= </a:t>
            </a:r>
            <a:r>
              <a:rPr lang="en-US" sz="1800" dirty="0" err="1">
                <a:solidFill>
                  <a:srgbClr val="6A3E3E"/>
                </a:solidFill>
                <a:latin typeface="Courier New" panose="02070309020205020404" pitchFamily="49" charset="0"/>
              </a:rPr>
              <a:t>obj</a:t>
            </a:r>
            <a:r>
              <a:rPr lang="en-US" sz="1800" dirty="0" err="1">
                <a:solidFill>
                  <a:srgbClr val="000000"/>
                </a:solidFill>
                <a:latin typeface="Courier New" panose="02070309020205020404" pitchFamily="49" charset="0"/>
              </a:rPr>
              <a:t>.readValue</a:t>
            </a:r>
            <a:r>
              <a:rPr lang="en-US" sz="1800" dirty="0">
                <a:solidFill>
                  <a:srgbClr val="000000"/>
                </a:solidFill>
                <a:latin typeface="Courier New" panose="02070309020205020404" pitchFamily="49" charset="0"/>
              </a:rPr>
              <a:t>(</a:t>
            </a:r>
            <a:r>
              <a:rPr lang="en-US" sz="1800" dirty="0" err="1">
                <a:solidFill>
                  <a:srgbClr val="6A3E3E"/>
                </a:solidFill>
                <a:latin typeface="Courier New" panose="02070309020205020404" pitchFamily="49" charset="0"/>
              </a:rPr>
              <a:t>jsondata</a:t>
            </a:r>
            <a:r>
              <a:rPr lang="en-US" sz="1800" dirty="0" err="1">
                <a:solidFill>
                  <a:srgbClr val="000000"/>
                </a:solidFill>
                <a:latin typeface="Courier New" panose="02070309020205020404" pitchFamily="49" charset="0"/>
              </a:rPr>
              <a:t>,Pojoclass.</a:t>
            </a:r>
            <a:r>
              <a:rPr lang="en-US" sz="1800" b="1" dirty="0" err="1">
                <a:solidFill>
                  <a:srgbClr val="7F0055"/>
                </a:solidFill>
                <a:latin typeface="Courier New" panose="02070309020205020404" pitchFamily="49" charset="0"/>
              </a:rPr>
              <a:t>class</a:t>
            </a:r>
            <a:r>
              <a:rPr lang="en-US" sz="1800" b="1" dirty="0">
                <a:solidFill>
                  <a:srgbClr val="000000"/>
                </a:solidFill>
                <a:latin typeface="Courier New" panose="02070309020205020404" pitchFamily="49" charset="0"/>
              </a:rPr>
              <a:t>);</a:t>
            </a:r>
          </a:p>
          <a:p>
            <a:pPr algn="l"/>
            <a:endParaRPr lang="en-US" sz="1800" b="1" dirty="0">
              <a:solidFill>
                <a:srgbClr val="000000"/>
              </a:solidFill>
              <a:latin typeface="Courier New" panose="02070309020205020404" pitchFamily="49" charset="0"/>
              <a:cs typeface="Arial" panose="020B0604020202020204" pitchFamily="34" charset="0"/>
            </a:endParaRPr>
          </a:p>
          <a:p>
            <a:pPr algn="l"/>
            <a:r>
              <a:rPr lang="en-IN" sz="1800" b="1" dirty="0">
                <a:solidFill>
                  <a:srgbClr val="7F0055"/>
                </a:solidFill>
                <a:latin typeface="Courier New" panose="02070309020205020404" pitchFamily="49" charset="0"/>
              </a:rPr>
              <a:t>import</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com.fasterxml.jackson.databind.ObjectMapper</a:t>
            </a:r>
            <a:r>
              <a:rPr lang="en-IN" sz="1800" b="1" dirty="0">
                <a:solidFill>
                  <a:srgbClr val="000000"/>
                </a:solidFill>
                <a:latin typeface="Courier New" panose="02070309020205020404" pitchFamily="49"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098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a:xfrm>
            <a:off x="1086643" y="751788"/>
            <a:ext cx="10018713" cy="1303256"/>
          </a:xfrm>
        </p:spPr>
        <p:txBody>
          <a:bodyPr/>
          <a:lstStyle/>
          <a:p>
            <a:r>
              <a:rPr lang="en-IN" b="1" dirty="0">
                <a:latin typeface="Century Schoolbook" panose="02040604050505020304" pitchFamily="18" charset="0"/>
              </a:rPr>
              <a:t>Authentication Types</a:t>
            </a:r>
          </a:p>
        </p:txBody>
      </p:sp>
      <p:sp>
        <p:nvSpPr>
          <p:cNvPr id="3" name="Content Placeholder 2">
            <a:extLst>
              <a:ext uri="{FF2B5EF4-FFF2-40B4-BE49-F238E27FC236}">
                <a16:creationId xmlns:a16="http://schemas.microsoft.com/office/drawing/2014/main" id="{97786EEA-5A1D-58CD-163B-EA5E585BD902}"/>
              </a:ext>
            </a:extLst>
          </p:cNvPr>
          <p:cNvSpPr>
            <a:spLocks noGrp="1"/>
          </p:cNvSpPr>
          <p:nvPr>
            <p:ph idx="1"/>
          </p:nvPr>
        </p:nvSpPr>
        <p:spPr>
          <a:xfrm>
            <a:off x="3256551" y="2281286"/>
            <a:ext cx="7160068" cy="2356702"/>
          </a:xfrm>
        </p:spPr>
        <p:txBody>
          <a:bodyPr>
            <a:normAutofit/>
          </a:bodyPr>
          <a:lstStyle/>
          <a:p>
            <a:pPr marL="457200" indent="-457200">
              <a:buFont typeface="+mj-lt"/>
              <a:buAutoNum type="arabicPeriod"/>
            </a:pPr>
            <a:r>
              <a:rPr lang="en-IN" dirty="0">
                <a:latin typeface="Arial" panose="020B0604020202020204" pitchFamily="34" charset="0"/>
                <a:cs typeface="Arial" panose="020B0604020202020204" pitchFamily="34" charset="0"/>
              </a:rPr>
              <a:t>Basic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Digest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Bearer token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OAuth 1.0,2.0 Authentication</a:t>
            </a:r>
          </a:p>
        </p:txBody>
      </p:sp>
    </p:spTree>
    <p:extLst>
      <p:ext uri="{BB962C8B-B14F-4D97-AF65-F5344CB8AC3E}">
        <p14:creationId xmlns:p14="http://schemas.microsoft.com/office/powerpoint/2010/main" val="325644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5A4E-56DF-69F8-CEE6-FB45C983445A}"/>
              </a:ext>
            </a:extLst>
          </p:cNvPr>
          <p:cNvSpPr>
            <a:spLocks noGrp="1"/>
          </p:cNvSpPr>
          <p:nvPr>
            <p:ph type="title"/>
          </p:nvPr>
        </p:nvSpPr>
        <p:spPr>
          <a:xfrm>
            <a:off x="1484311" y="685801"/>
            <a:ext cx="10018713" cy="1095866"/>
          </a:xfrm>
        </p:spPr>
        <p:txBody>
          <a:bodyPr/>
          <a:lstStyle/>
          <a:p>
            <a:r>
              <a:rPr lang="en-IN" b="1" dirty="0"/>
              <a:t>API-Restaurant Analogy</a:t>
            </a:r>
          </a:p>
        </p:txBody>
      </p:sp>
      <p:pic>
        <p:nvPicPr>
          <p:cNvPr id="7" name="Content Placeholder 6">
            <a:extLst>
              <a:ext uri="{FF2B5EF4-FFF2-40B4-BE49-F238E27FC236}">
                <a16:creationId xmlns:a16="http://schemas.microsoft.com/office/drawing/2014/main" id="{8F07DCFC-DC0E-1547-67DB-D5A9A89A142F}"/>
              </a:ext>
            </a:extLst>
          </p:cNvPr>
          <p:cNvPicPr>
            <a:picLocks noGrp="1" noChangeAspect="1"/>
          </p:cNvPicPr>
          <p:nvPr>
            <p:ph idx="1"/>
          </p:nvPr>
        </p:nvPicPr>
        <p:blipFill>
          <a:blip r:embed="rId2"/>
          <a:stretch>
            <a:fillRect/>
          </a:stretch>
        </p:blipFill>
        <p:spPr>
          <a:xfrm>
            <a:off x="1913641" y="1989056"/>
            <a:ext cx="8993171" cy="4066094"/>
          </a:xfrm>
        </p:spPr>
      </p:pic>
    </p:spTree>
    <p:extLst>
      <p:ext uri="{BB962C8B-B14F-4D97-AF65-F5344CB8AC3E}">
        <p14:creationId xmlns:p14="http://schemas.microsoft.com/office/powerpoint/2010/main" val="288178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22C6-7AB0-6218-75A3-417AA4C16D41}"/>
              </a:ext>
            </a:extLst>
          </p:cNvPr>
          <p:cNvSpPr>
            <a:spLocks noGrp="1"/>
          </p:cNvSpPr>
          <p:nvPr>
            <p:ph type="title"/>
          </p:nvPr>
        </p:nvSpPr>
        <p:spPr/>
        <p:txBody>
          <a:bodyPr/>
          <a:lstStyle/>
          <a:p>
            <a:r>
              <a:rPr lang="en-IN" b="1" dirty="0">
                <a:latin typeface="Century Schoolbook" panose="02040604050505020304" pitchFamily="18" charset="0"/>
              </a:rPr>
              <a:t>API Client</a:t>
            </a:r>
          </a:p>
        </p:txBody>
      </p:sp>
      <p:sp>
        <p:nvSpPr>
          <p:cNvPr id="3" name="Content Placeholder 2">
            <a:extLst>
              <a:ext uri="{FF2B5EF4-FFF2-40B4-BE49-F238E27FC236}">
                <a16:creationId xmlns:a16="http://schemas.microsoft.com/office/drawing/2014/main" id="{16F7D0F0-63DA-DB38-9C9F-D90803765759}"/>
              </a:ext>
            </a:extLst>
          </p:cNvPr>
          <p:cNvSpPr>
            <a:spLocks noGrp="1"/>
          </p:cNvSpPr>
          <p:nvPr>
            <p:ph idx="1"/>
          </p:nvPr>
        </p:nvSpPr>
        <p:spPr>
          <a:xfrm>
            <a:off x="1663419" y="1395559"/>
            <a:ext cx="10018713" cy="3124201"/>
          </a:xfrm>
        </p:spPr>
        <p:txBody>
          <a:bodyPr/>
          <a:lstStyle/>
          <a:p>
            <a:pPr algn="just"/>
            <a:r>
              <a:rPr lang="en-US" dirty="0">
                <a:latin typeface="Arial" panose="020B0604020202020204" pitchFamily="34" charset="0"/>
                <a:cs typeface="Arial" panose="020B0604020202020204" pitchFamily="34" charset="0"/>
              </a:rPr>
              <a:t>The API client is responsible for starting the conversation by sending the request to the API server. </a:t>
            </a:r>
          </a:p>
          <a:p>
            <a:pPr algn="just"/>
            <a:r>
              <a:rPr lang="en-US" dirty="0">
                <a:latin typeface="Arial" panose="020B0604020202020204" pitchFamily="34" charset="0"/>
                <a:cs typeface="Arial" panose="020B0604020202020204" pitchFamily="34" charset="0"/>
              </a:rPr>
              <a:t>The request can be triggered in many ways from any client.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732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9877-460D-E7B1-2070-BE8D7733F372}"/>
              </a:ext>
            </a:extLst>
          </p:cNvPr>
          <p:cNvSpPr>
            <a:spLocks noGrp="1"/>
          </p:cNvSpPr>
          <p:nvPr>
            <p:ph type="title"/>
          </p:nvPr>
        </p:nvSpPr>
        <p:spPr>
          <a:xfrm>
            <a:off x="1408897" y="101339"/>
            <a:ext cx="10018713" cy="1190134"/>
          </a:xfrm>
        </p:spPr>
        <p:txBody>
          <a:bodyPr/>
          <a:lstStyle/>
          <a:p>
            <a:r>
              <a:rPr lang="en-IN" b="1" dirty="0">
                <a:latin typeface="Century Schoolbook" panose="02040604050505020304" pitchFamily="18" charset="0"/>
              </a:rPr>
              <a:t>API Request</a:t>
            </a:r>
          </a:p>
        </p:txBody>
      </p:sp>
      <p:sp>
        <p:nvSpPr>
          <p:cNvPr id="3" name="Content Placeholder 2">
            <a:extLst>
              <a:ext uri="{FF2B5EF4-FFF2-40B4-BE49-F238E27FC236}">
                <a16:creationId xmlns:a16="http://schemas.microsoft.com/office/drawing/2014/main" id="{EF8035B2-C435-9F76-D826-EEEEB4BF340B}"/>
              </a:ext>
            </a:extLst>
          </p:cNvPr>
          <p:cNvSpPr>
            <a:spLocks noGrp="1"/>
          </p:cNvSpPr>
          <p:nvPr>
            <p:ph idx="1"/>
          </p:nvPr>
        </p:nvSpPr>
        <p:spPr>
          <a:xfrm>
            <a:off x="1484310" y="1291472"/>
            <a:ext cx="10018713" cy="4996205"/>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Endpoint - An API endpoint is a dedicated URL that provides access to a specific resource. </a:t>
            </a:r>
          </a:p>
          <a:p>
            <a:pPr algn="just"/>
            <a:r>
              <a:rPr lang="en-US" dirty="0">
                <a:latin typeface="Arial" panose="020B0604020202020204" pitchFamily="34" charset="0"/>
                <a:cs typeface="Arial" panose="020B0604020202020204" pitchFamily="34" charset="0"/>
              </a:rPr>
              <a:t>Method - The request's method indicates the type of operation the client would like to perform on a given resource. REST APIs are accessible through standard HTTP methods, which perform common actions like retrieving, creating, updating, and deleting data. </a:t>
            </a:r>
          </a:p>
          <a:p>
            <a:pPr algn="just"/>
            <a:r>
              <a:rPr lang="en-US" dirty="0">
                <a:latin typeface="Arial" panose="020B0604020202020204" pitchFamily="34" charset="0"/>
                <a:cs typeface="Arial" panose="020B0604020202020204" pitchFamily="34" charset="0"/>
              </a:rPr>
              <a:t>Parameters - Parameters are the variables that are passed to an API endpoint to provide specific instructions for the API to process. These parameters can be included in the API request as part of the URL, in the query string, or in the request body. </a:t>
            </a:r>
          </a:p>
          <a:p>
            <a:pPr algn="just"/>
            <a:r>
              <a:rPr lang="en-US" dirty="0">
                <a:latin typeface="Arial" panose="020B0604020202020204" pitchFamily="34" charset="0"/>
                <a:cs typeface="Arial" panose="020B0604020202020204" pitchFamily="34" charset="0"/>
              </a:rPr>
              <a:t>Request headers - Request headers are key-value pairs that provide extra details about the request, such as its content type or authentication credentials. </a:t>
            </a:r>
          </a:p>
          <a:p>
            <a:pPr algn="just"/>
            <a:r>
              <a:rPr lang="en-US" dirty="0">
                <a:latin typeface="Arial" panose="020B0604020202020204" pitchFamily="34" charset="0"/>
                <a:cs typeface="Arial" panose="020B0604020202020204" pitchFamily="34" charset="0"/>
              </a:rPr>
              <a:t>Request body - The body is the main part of the request, and it includes the actual data that is required to create, update, or delete a resource.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05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98F5-6A18-1B4C-D053-7DA617066199}"/>
              </a:ext>
            </a:extLst>
          </p:cNvPr>
          <p:cNvSpPr>
            <a:spLocks noGrp="1"/>
          </p:cNvSpPr>
          <p:nvPr>
            <p:ph type="title"/>
          </p:nvPr>
        </p:nvSpPr>
        <p:spPr>
          <a:xfrm>
            <a:off x="1484311" y="685801"/>
            <a:ext cx="10018713" cy="1143000"/>
          </a:xfrm>
        </p:spPr>
        <p:txBody>
          <a:bodyPr/>
          <a:lstStyle/>
          <a:p>
            <a:r>
              <a:rPr lang="en-IN" b="1" dirty="0">
                <a:latin typeface="Century Schoolbook" panose="02040604050505020304" pitchFamily="18" charset="0"/>
              </a:rPr>
              <a:t>API Terminology</a:t>
            </a:r>
          </a:p>
        </p:txBody>
      </p:sp>
      <p:sp>
        <p:nvSpPr>
          <p:cNvPr id="3" name="Content Placeholder 2">
            <a:extLst>
              <a:ext uri="{FF2B5EF4-FFF2-40B4-BE49-F238E27FC236}">
                <a16:creationId xmlns:a16="http://schemas.microsoft.com/office/drawing/2014/main" id="{8173FDC6-3FAC-D5EF-03A7-FEDE8E4DCE7F}"/>
              </a:ext>
            </a:extLst>
          </p:cNvPr>
          <p:cNvSpPr>
            <a:spLocks noGrp="1"/>
          </p:cNvSpPr>
          <p:nvPr>
            <p:ph idx="1"/>
          </p:nvPr>
        </p:nvSpPr>
        <p:spPr>
          <a:xfrm>
            <a:off x="2733773" y="1828801"/>
            <a:ext cx="8606674" cy="3466298"/>
          </a:xfrm>
        </p:spPr>
        <p:txBody>
          <a:bodyPr>
            <a:normAutofit/>
          </a:bodyPr>
          <a:lstStyle/>
          <a:p>
            <a:r>
              <a:rPr lang="en-IN" b="1" dirty="0">
                <a:latin typeface="Arial" panose="020B0604020202020204" pitchFamily="34" charset="0"/>
                <a:cs typeface="Arial" panose="020B0604020202020204" pitchFamily="34" charset="0"/>
              </a:rPr>
              <a:t>URI</a:t>
            </a:r>
            <a:r>
              <a:rPr lang="en-IN" dirty="0">
                <a:latin typeface="Arial" panose="020B0604020202020204" pitchFamily="34" charset="0"/>
                <a:cs typeface="Arial" panose="020B0604020202020204" pitchFamily="34" charset="0"/>
              </a:rPr>
              <a:t>: Uniform Resource Identifier</a:t>
            </a:r>
          </a:p>
          <a:p>
            <a:r>
              <a:rPr lang="en-IN" b="1" dirty="0">
                <a:latin typeface="Arial" panose="020B0604020202020204" pitchFamily="34" charset="0"/>
                <a:cs typeface="Arial" panose="020B0604020202020204" pitchFamily="34" charset="0"/>
              </a:rPr>
              <a:t>URL</a:t>
            </a:r>
            <a:r>
              <a:rPr lang="en-IN" dirty="0">
                <a:latin typeface="Arial" panose="020B0604020202020204" pitchFamily="34" charset="0"/>
                <a:cs typeface="Arial" panose="020B0604020202020204" pitchFamily="34" charset="0"/>
              </a:rPr>
              <a:t>: Uniform Resource Locator</a:t>
            </a:r>
          </a:p>
          <a:p>
            <a:r>
              <a:rPr lang="en-IN" b="1" dirty="0">
                <a:latin typeface="Arial" panose="020B0604020202020204" pitchFamily="34" charset="0"/>
                <a:cs typeface="Arial" panose="020B0604020202020204" pitchFamily="34" charset="0"/>
              </a:rPr>
              <a:t>URN</a:t>
            </a:r>
            <a:r>
              <a:rPr lang="en-IN" dirty="0">
                <a:latin typeface="Arial" panose="020B0604020202020204" pitchFamily="34" charset="0"/>
                <a:cs typeface="Arial" panose="020B0604020202020204" pitchFamily="34" charset="0"/>
              </a:rPr>
              <a:t>: Uniform Resource Name</a:t>
            </a:r>
          </a:p>
          <a:p>
            <a:endParaRPr lang="en-IN" dirty="0"/>
          </a:p>
          <a:p>
            <a:endParaRPr lang="en-IN" dirty="0"/>
          </a:p>
          <a:p>
            <a:endParaRPr lang="en-IN" dirty="0"/>
          </a:p>
        </p:txBody>
      </p:sp>
      <p:cxnSp>
        <p:nvCxnSpPr>
          <p:cNvPr id="5" name="Straight Connector 4">
            <a:extLst>
              <a:ext uri="{FF2B5EF4-FFF2-40B4-BE49-F238E27FC236}">
                <a16:creationId xmlns:a16="http://schemas.microsoft.com/office/drawing/2014/main" id="{8DFFE4C7-7A2B-D7F9-7EC9-CBEF6FA2861D}"/>
              </a:ext>
            </a:extLst>
          </p:cNvPr>
          <p:cNvCxnSpPr/>
          <p:nvPr/>
        </p:nvCxnSpPr>
        <p:spPr>
          <a:xfrm>
            <a:off x="2309567" y="5363852"/>
            <a:ext cx="1008668"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CB2A851-91F0-0240-F329-9340CACB2743}"/>
              </a:ext>
            </a:extLst>
          </p:cNvPr>
          <p:cNvPicPr>
            <a:picLocks noChangeAspect="1"/>
          </p:cNvPicPr>
          <p:nvPr/>
        </p:nvPicPr>
        <p:blipFill>
          <a:blip r:embed="rId2"/>
          <a:stretch>
            <a:fillRect/>
          </a:stretch>
        </p:blipFill>
        <p:spPr>
          <a:xfrm>
            <a:off x="2813901" y="3838657"/>
            <a:ext cx="7032396" cy="2043667"/>
          </a:xfrm>
          <a:prstGeom prst="rect">
            <a:avLst/>
          </a:prstGeom>
        </p:spPr>
      </p:pic>
    </p:spTree>
    <p:extLst>
      <p:ext uri="{BB962C8B-B14F-4D97-AF65-F5344CB8AC3E}">
        <p14:creationId xmlns:p14="http://schemas.microsoft.com/office/powerpoint/2010/main" val="806999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1763</TotalTime>
  <Words>1670</Words>
  <Application>Microsoft Office PowerPoint</Application>
  <PresentationFormat>Widescreen</PresentationFormat>
  <Paragraphs>254</Paragraphs>
  <Slides>57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4" baseType="lpstr">
      <vt:lpstr>Arial</vt:lpstr>
      <vt:lpstr>Century Schoolbook</vt:lpstr>
      <vt:lpstr>Corbel</vt:lpstr>
      <vt:lpstr>Courier New</vt:lpstr>
      <vt:lpstr>Wingdings</vt:lpstr>
      <vt:lpstr>Parallax</vt:lpstr>
      <vt:lpstr>Document</vt:lpstr>
      <vt:lpstr>API Testing</vt:lpstr>
      <vt:lpstr>Contents</vt:lpstr>
      <vt:lpstr>Client-Server Architecture</vt:lpstr>
      <vt:lpstr>What is API</vt:lpstr>
      <vt:lpstr>How API Works</vt:lpstr>
      <vt:lpstr>API-Restaurant Analogy</vt:lpstr>
      <vt:lpstr>API Client</vt:lpstr>
      <vt:lpstr>API Request</vt:lpstr>
      <vt:lpstr>API Terminology</vt:lpstr>
      <vt:lpstr>API Server</vt:lpstr>
      <vt:lpstr>API Response</vt:lpstr>
      <vt:lpstr>API Response</vt:lpstr>
      <vt:lpstr>What is API Testing?</vt:lpstr>
      <vt:lpstr>Unit testing vs. API testing</vt:lpstr>
      <vt:lpstr>PowerPoint Presentation</vt:lpstr>
      <vt:lpstr>What is web services?</vt:lpstr>
      <vt:lpstr>PowerPoint Presentation</vt:lpstr>
      <vt:lpstr>Types of web-services</vt:lpstr>
      <vt:lpstr>REST Full web-service</vt:lpstr>
      <vt:lpstr>What is REST</vt:lpstr>
      <vt:lpstr>REST API Examples</vt:lpstr>
      <vt:lpstr>REST API Key Elements</vt:lpstr>
      <vt:lpstr>Rest API Request Structure</vt:lpstr>
      <vt:lpstr>REST API Work-Flow </vt:lpstr>
      <vt:lpstr>REST HTTP Methods</vt:lpstr>
      <vt:lpstr>HTTP Status Code</vt:lpstr>
      <vt:lpstr>Tools Available</vt:lpstr>
      <vt:lpstr>Demo On Browser</vt:lpstr>
      <vt:lpstr>Postman</vt:lpstr>
      <vt:lpstr>Postman features</vt:lpstr>
      <vt:lpstr>POSTMAN CLI</vt:lpstr>
      <vt:lpstr>How To Create Own API</vt:lpstr>
      <vt:lpstr>JSON</vt:lpstr>
      <vt:lpstr>What is JSON</vt:lpstr>
      <vt:lpstr>Why JSON</vt:lpstr>
      <vt:lpstr>JSON Format</vt:lpstr>
      <vt:lpstr>JSON Syntax</vt:lpstr>
      <vt:lpstr>JSON Data Types</vt:lpstr>
      <vt:lpstr>PowerPoint Presentation</vt:lpstr>
      <vt:lpstr>JSON Object</vt:lpstr>
      <vt:lpstr>JSON Array</vt:lpstr>
      <vt:lpstr>PowerPoint Presentation</vt:lpstr>
      <vt:lpstr>REST-Assured</vt:lpstr>
      <vt:lpstr>REST-Assured </vt:lpstr>
      <vt:lpstr>REST-Assured Setup</vt:lpstr>
      <vt:lpstr>GET Request</vt:lpstr>
      <vt:lpstr>POST Request</vt:lpstr>
      <vt:lpstr>PUT / PATCH Request</vt:lpstr>
      <vt:lpstr>DELETE Request</vt:lpstr>
      <vt:lpstr>Query &amp; Path Parameters</vt:lpstr>
      <vt:lpstr>Cookies Validation</vt:lpstr>
      <vt:lpstr>Cookies Validation</vt:lpstr>
      <vt:lpstr>Header Validation</vt:lpstr>
      <vt:lpstr>Test Logging</vt:lpstr>
      <vt:lpstr>Serialization &amp; Deserialization</vt:lpstr>
      <vt:lpstr>Serialization &amp; Deserialization</vt:lpstr>
      <vt:lpstr>Authentication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Rest-Assured</dc:title>
  <dc:creator>Ganesh Nigade</dc:creator>
  <cp:lastModifiedBy>istqb.trainer@devlabsalliance.com</cp:lastModifiedBy>
  <cp:revision>102</cp:revision>
  <dcterms:created xsi:type="dcterms:W3CDTF">2023-03-11T09:53:17Z</dcterms:created>
  <dcterms:modified xsi:type="dcterms:W3CDTF">2024-07-19T12:03:50Z</dcterms:modified>
</cp:coreProperties>
</file>