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F6BB9-4E92-4178-8128-1F5AA8867CBB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E2E8B-CB9B-40B3-86DE-3D9FC8496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391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F6BB9-4E92-4178-8128-1F5AA8867CBB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E2E8B-CB9B-40B3-86DE-3D9FC8496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62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F6BB9-4E92-4178-8128-1F5AA8867CBB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E2E8B-CB9B-40B3-86DE-3D9FC8496FC7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9288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F6BB9-4E92-4178-8128-1F5AA8867CBB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E2E8B-CB9B-40B3-86DE-3D9FC8496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706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F6BB9-4E92-4178-8128-1F5AA8867CBB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E2E8B-CB9B-40B3-86DE-3D9FC8496FC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7187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F6BB9-4E92-4178-8128-1F5AA8867CBB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E2E8B-CB9B-40B3-86DE-3D9FC8496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904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F6BB9-4E92-4178-8128-1F5AA8867CBB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E2E8B-CB9B-40B3-86DE-3D9FC8496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8304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F6BB9-4E92-4178-8128-1F5AA8867CBB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E2E8B-CB9B-40B3-86DE-3D9FC8496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292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F6BB9-4E92-4178-8128-1F5AA8867CBB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E2E8B-CB9B-40B3-86DE-3D9FC8496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074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F6BB9-4E92-4178-8128-1F5AA8867CBB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E2E8B-CB9B-40B3-86DE-3D9FC8496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697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F6BB9-4E92-4178-8128-1F5AA8867CBB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E2E8B-CB9B-40B3-86DE-3D9FC8496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043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F6BB9-4E92-4178-8128-1F5AA8867CBB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E2E8B-CB9B-40B3-86DE-3D9FC8496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4145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F6BB9-4E92-4178-8128-1F5AA8867CBB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E2E8B-CB9B-40B3-86DE-3D9FC8496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481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F6BB9-4E92-4178-8128-1F5AA8867CBB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E2E8B-CB9B-40B3-86DE-3D9FC8496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078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F6BB9-4E92-4178-8128-1F5AA8867CBB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E2E8B-CB9B-40B3-86DE-3D9FC8496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24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F6BB9-4E92-4178-8128-1F5AA8867CBB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E2E8B-CB9B-40B3-86DE-3D9FC8496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84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F6BB9-4E92-4178-8128-1F5AA8867CBB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FBE2E8B-CB9B-40B3-86DE-3D9FC8496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02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A2996-AF0C-33D3-F2C0-F23874245A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IN" b="1" dirty="0"/>
              <a:t>Git-Version Control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225977-2125-6C8F-32F6-0FEC84DF4B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3984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482B9-F38A-54E3-8721-62EE30642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Problems with Centralized VCSs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B6B40-7A0E-A470-E233-216BD5614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7143"/>
            <a:ext cx="9267944" cy="505276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/>
              <a:t>Central Repository is the only place where everything is stored, which causes single point of failure. </a:t>
            </a:r>
          </a:p>
          <a:p>
            <a:pPr algn="just"/>
            <a:r>
              <a:rPr lang="en-US" sz="2400" dirty="0"/>
              <a:t>If something goes wrong to the central repository then recovery is very difficult.</a:t>
            </a:r>
          </a:p>
          <a:p>
            <a:pPr algn="just"/>
            <a:r>
              <a:rPr lang="en-US" sz="2400" dirty="0"/>
              <a:t> All commit and checkout operations should be performed by connecting to the </a:t>
            </a:r>
            <a:r>
              <a:rPr lang="en-US" sz="2400"/>
              <a:t>central repository </a:t>
            </a:r>
            <a:r>
              <a:rPr lang="en-US" sz="2400" dirty="0"/>
              <a:t>via network.</a:t>
            </a:r>
          </a:p>
          <a:p>
            <a:pPr algn="just"/>
            <a:r>
              <a:rPr lang="en-US" sz="2400" dirty="0"/>
              <a:t> If network outage, then no version control to the developer.</a:t>
            </a:r>
          </a:p>
          <a:p>
            <a:pPr algn="just"/>
            <a:r>
              <a:rPr lang="en-US" sz="2400" dirty="0"/>
              <a:t> All commit and checkout operations should be performed by connecting to the central repository via network and hence these operations will become slow, which causes performance issues.</a:t>
            </a:r>
          </a:p>
          <a:p>
            <a:pPr algn="just"/>
            <a:r>
              <a:rPr lang="en-US" sz="2400" dirty="0" err="1"/>
              <a:t>Oranization</a:t>
            </a:r>
            <a:r>
              <a:rPr lang="en-US" sz="2400" dirty="0"/>
              <a:t> of central repository is very complex if number of developers and files increases. </a:t>
            </a:r>
            <a:r>
              <a:rPr lang="en-US" sz="2400" dirty="0" err="1"/>
              <a:t>etc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27226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82797-DE24-A0F7-0328-5A1D7A70F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Distributed Version Control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30E4E-FEB0-25E5-3026-D87D85443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0581"/>
            <a:ext cx="8596668" cy="4570781"/>
          </a:xfrm>
        </p:spPr>
        <p:txBody>
          <a:bodyPr/>
          <a:lstStyle/>
          <a:p>
            <a:r>
              <a:rPr lang="en-US" dirty="0"/>
              <a:t>The name itself indicates the </a:t>
            </a:r>
            <a:r>
              <a:rPr lang="en-US" dirty="0" err="1"/>
              <a:t>respository</a:t>
            </a:r>
            <a:r>
              <a:rPr lang="en-US" dirty="0"/>
              <a:t> is distributed and every developers workspace contains a local copy of the repository.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C8B2EC-FA0F-0CD5-B63A-47EAADBD9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949" y="2431266"/>
            <a:ext cx="8237054" cy="372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635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FA9E9-C6A3-7008-3CF2-71E08083E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Distributed Version Control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DF8F4-0D27-1978-2C1F-154DA62EF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9691"/>
            <a:ext cx="9258518" cy="4722829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1) The checkout and commit operations will be performed locally. Hence performance is more. </a:t>
            </a:r>
          </a:p>
          <a:p>
            <a:pPr algn="just"/>
            <a:r>
              <a:rPr lang="en-US" sz="2400" dirty="0"/>
              <a:t>2) To perform checkout and commit operations network is not required. Hence if there is any network outage, still version control is applicable. </a:t>
            </a:r>
          </a:p>
          <a:p>
            <a:pPr algn="just"/>
            <a:r>
              <a:rPr lang="en-US" sz="2400" dirty="0"/>
              <a:t>3) If something goes wrong to any repository there is a chance to recover. There is no question of single point of failure.</a:t>
            </a:r>
          </a:p>
          <a:p>
            <a:pPr algn="just"/>
            <a:r>
              <a:rPr lang="en-US" sz="2400" dirty="0"/>
              <a:t> 4) To perform push and pull operations network must be required, but these operations are not most common operations and we are performing very rarely.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83563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49C82-D216-7930-9034-EAF535A21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31844-2C4E-4D5D-9980-9B62844C6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4595"/>
            <a:ext cx="8596668" cy="4636768"/>
          </a:xfrm>
        </p:spPr>
        <p:txBody>
          <a:bodyPr>
            <a:normAutofit/>
          </a:bodyPr>
          <a:lstStyle/>
          <a:p>
            <a:r>
              <a:rPr lang="en-US" sz="2400" dirty="0"/>
              <a:t>1) commit and checkout operations will be performed between workspace and repository. </a:t>
            </a:r>
          </a:p>
          <a:p>
            <a:r>
              <a:rPr lang="en-US" sz="2400" dirty="0"/>
              <a:t>work space – commit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Repository</a:t>
            </a:r>
          </a:p>
          <a:p>
            <a:r>
              <a:rPr lang="en-US" sz="2400" dirty="0"/>
              <a:t> Repository – checkout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workspace </a:t>
            </a:r>
          </a:p>
          <a:p>
            <a:endParaRPr lang="en-US" sz="2400" dirty="0"/>
          </a:p>
          <a:p>
            <a:r>
              <a:rPr lang="en-US" sz="2400" dirty="0"/>
              <a:t>2) push and pull operations will be performed between repositories. </a:t>
            </a:r>
          </a:p>
          <a:p>
            <a:r>
              <a:rPr lang="en-US" sz="2400" dirty="0"/>
              <a:t>one repository ---push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other repository </a:t>
            </a:r>
          </a:p>
          <a:p>
            <a:r>
              <a:rPr lang="en-US" sz="2400" dirty="0"/>
              <a:t>one repository </a:t>
            </a:r>
            <a:r>
              <a:rPr lang="en-US" sz="2400" dirty="0">
                <a:sym typeface="Wingdings" panose="05000000000000000000" pitchFamily="2" charset="2"/>
              </a:rPr>
              <a:t></a:t>
            </a:r>
            <a:r>
              <a:rPr lang="en-US" sz="2400" dirty="0"/>
              <a:t>pull----other repository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95856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F7B9A-3869-5F64-5EB5-9E6F4C328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761" y="278091"/>
            <a:ext cx="8596668" cy="1320800"/>
          </a:xfrm>
        </p:spPr>
        <p:txBody>
          <a:bodyPr/>
          <a:lstStyle/>
          <a:p>
            <a:pPr algn="ctr"/>
            <a:r>
              <a:rPr lang="en-US" b="1" dirty="0"/>
              <a:t>Distributed VCS with Remote Repository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EC844-4652-4004-01AA-91CC80FE5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530" y="1508289"/>
            <a:ext cx="5572637" cy="5071620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 Every developer has his own local copy of repository.</a:t>
            </a:r>
          </a:p>
          <a:p>
            <a:pPr algn="just"/>
            <a:r>
              <a:rPr lang="en-US" sz="2000" dirty="0"/>
              <a:t> It is not centralized and it is distributed only. </a:t>
            </a:r>
          </a:p>
          <a:p>
            <a:pPr algn="just"/>
            <a:r>
              <a:rPr lang="en-US" sz="2000" dirty="0"/>
              <a:t> commit and checkout operations won't be performed on remote repository and these will be performed on local repository only.</a:t>
            </a:r>
          </a:p>
          <a:p>
            <a:pPr algn="just"/>
            <a:r>
              <a:rPr lang="en-US" sz="2000" dirty="0"/>
              <a:t> The main job of remote repository is just to share our work to peer developers. </a:t>
            </a:r>
          </a:p>
          <a:p>
            <a:pPr algn="just"/>
            <a:r>
              <a:rPr lang="en-US" sz="2000" dirty="0"/>
              <a:t>High availability, Speed and there is no single point of failure are main reasons for popularity of this model. </a:t>
            </a:r>
          </a:p>
          <a:p>
            <a:pPr algn="just"/>
            <a:r>
              <a:rPr lang="en-US" sz="2000" dirty="0" err="1"/>
              <a:t>Eg</a:t>
            </a:r>
            <a:r>
              <a:rPr lang="en-US" sz="2000" dirty="0"/>
              <a:t>: Git, Mercurial, </a:t>
            </a:r>
            <a:r>
              <a:rPr lang="en-US" sz="2000" dirty="0" err="1"/>
              <a:t>Fossi</a:t>
            </a:r>
            <a:endParaRPr lang="en-IN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226D93-8E93-50CC-7A96-EEFEB691F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5587" y="1508288"/>
            <a:ext cx="5730737" cy="474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372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7D429-C6BD-C64B-B241-35090636F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What is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2319B-6EE7-F080-DD52-BC24560EC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45997"/>
            <a:ext cx="9201957" cy="4495366"/>
          </a:xfrm>
        </p:spPr>
        <p:txBody>
          <a:bodyPr>
            <a:normAutofit/>
          </a:bodyPr>
          <a:lstStyle/>
          <a:p>
            <a:pPr algn="just"/>
            <a:r>
              <a:rPr lang="en-IN" sz="2400" dirty="0"/>
              <a:t>Git is Distributed Version Control System Tool. </a:t>
            </a:r>
          </a:p>
          <a:p>
            <a:pPr algn="just"/>
            <a:r>
              <a:rPr lang="en-IN" sz="2400" dirty="0"/>
              <a:t>Git is not acronym and hence no expansion.</a:t>
            </a:r>
          </a:p>
          <a:p>
            <a:pPr algn="just"/>
            <a:r>
              <a:rPr lang="en-IN" sz="2400" dirty="0"/>
              <a:t>But most of the people abbreviated as  "Global Information Tracker". </a:t>
            </a:r>
          </a:p>
          <a:p>
            <a:pPr algn="just"/>
            <a:r>
              <a:rPr lang="en-IN" sz="2400" dirty="0"/>
              <a:t>GIT is developed by Linus Torvalds(Finnish software engineer), who also developed Linux Kernel.</a:t>
            </a:r>
          </a:p>
          <a:p>
            <a:pPr algn="just"/>
            <a:r>
              <a:rPr lang="en-IN" sz="2400" dirty="0"/>
              <a:t>Most of the companies like </a:t>
            </a:r>
            <a:r>
              <a:rPr lang="en-IN" sz="2400" dirty="0" err="1"/>
              <a:t>Microsoft,Facebook,Yahoo</a:t>
            </a:r>
            <a:r>
              <a:rPr lang="en-IN" sz="2400" dirty="0"/>
              <a:t>,  LinkedIn ,Intel using Git as Version Control System Tool. </a:t>
            </a:r>
          </a:p>
        </p:txBody>
      </p:sp>
    </p:spTree>
    <p:extLst>
      <p:ext uri="{BB962C8B-B14F-4D97-AF65-F5344CB8AC3E}">
        <p14:creationId xmlns:p14="http://schemas.microsoft.com/office/powerpoint/2010/main" val="30938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A6B6-D573-B2B8-8CF3-F1B054D7F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602" y="178062"/>
            <a:ext cx="8596668" cy="1320800"/>
          </a:xfrm>
        </p:spPr>
        <p:txBody>
          <a:bodyPr/>
          <a:lstStyle/>
          <a:p>
            <a:pPr algn="ctr"/>
            <a:r>
              <a:rPr lang="en-IN" b="1" dirty="0"/>
              <a:t>Features of Git-Distributed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307DE-48D0-97DA-1458-7001124B4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626" y="848412"/>
            <a:ext cx="9663871" cy="5920033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Git is developed based on Distributed Version Control System Architecture. Because of Distributed Architecture it has several advantages: </a:t>
            </a:r>
          </a:p>
          <a:p>
            <a:pPr algn="just"/>
            <a:r>
              <a:rPr lang="en-US" sz="2400" dirty="0"/>
              <a:t>A) Every Developer has his own local repository. All the operations can be performed </a:t>
            </a:r>
            <a:r>
              <a:rPr lang="en-US" sz="2400" dirty="0" err="1"/>
              <a:t>locally.Hence</a:t>
            </a:r>
            <a:r>
              <a:rPr lang="en-US" sz="2400" dirty="0"/>
              <a:t> local repo and remote repo need not be connected always.</a:t>
            </a:r>
          </a:p>
          <a:p>
            <a:pPr algn="just"/>
            <a:r>
              <a:rPr lang="en-US" sz="2400" dirty="0"/>
              <a:t> B) All operations will be performed locally, and hence </a:t>
            </a:r>
            <a:r>
              <a:rPr lang="en-US" sz="2400" dirty="0" err="1"/>
              <a:t>peformance</a:t>
            </a:r>
            <a:r>
              <a:rPr lang="en-US" sz="2400" dirty="0"/>
              <a:t> is high when compared with other VCSs. </a:t>
            </a:r>
            <a:r>
              <a:rPr lang="en-US" sz="2400" dirty="0" err="1"/>
              <a:t>i.e</a:t>
            </a:r>
            <a:r>
              <a:rPr lang="en-US" sz="2400" dirty="0"/>
              <a:t> it is very speed </a:t>
            </a:r>
          </a:p>
          <a:p>
            <a:pPr algn="just"/>
            <a:r>
              <a:rPr lang="en-US" sz="2400" dirty="0"/>
              <a:t>C) Most of operations are local. Hence we can work offline most of the times.</a:t>
            </a:r>
          </a:p>
          <a:p>
            <a:pPr algn="just"/>
            <a:r>
              <a:rPr lang="en-US" sz="2400" dirty="0"/>
              <a:t>D) There is no single point failure as Every Developer has his own local repository. </a:t>
            </a:r>
          </a:p>
          <a:p>
            <a:pPr algn="just"/>
            <a:r>
              <a:rPr lang="en-US" sz="2400" dirty="0"/>
              <a:t>E) It enables </a:t>
            </a:r>
            <a:r>
              <a:rPr lang="en-US" sz="2400" dirty="0" err="1"/>
              <a:t>parellel</a:t>
            </a:r>
            <a:r>
              <a:rPr lang="en-US" sz="2400" dirty="0"/>
              <a:t> development &amp; automatic-backups.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9245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3C897-DF6E-17D2-7E3D-C88AD0704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310" y="156238"/>
            <a:ext cx="8596668" cy="1320800"/>
          </a:xfrm>
        </p:spPr>
        <p:txBody>
          <a:bodyPr/>
          <a:lstStyle/>
          <a:p>
            <a:pPr algn="ctr"/>
            <a:r>
              <a:rPr lang="en-IN" b="1" dirty="0"/>
              <a:t>Features of Git-Staging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06EFA-74BC-AB26-DCFA-A477B4A0C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767" y="961534"/>
            <a:ext cx="9926425" cy="5627801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It is also known as index area. </a:t>
            </a:r>
          </a:p>
          <a:p>
            <a:pPr algn="just"/>
            <a:r>
              <a:rPr lang="en-US" sz="2400" dirty="0"/>
              <a:t>There is logical layer/virtual layer in git between working directory and local repository. </a:t>
            </a:r>
          </a:p>
          <a:p>
            <a:pPr algn="just"/>
            <a:r>
              <a:rPr lang="en-US" sz="2400" dirty="0"/>
              <a:t>Working Directory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Staging Area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Local Repository We cannot commit the files of working directory directly.</a:t>
            </a:r>
          </a:p>
          <a:p>
            <a:pPr algn="just"/>
            <a:r>
              <a:rPr lang="en-US" sz="2400" dirty="0"/>
              <a:t> First we have to add to the staging area and then we have to commit. </a:t>
            </a:r>
          </a:p>
          <a:p>
            <a:pPr algn="just"/>
            <a:r>
              <a:rPr lang="en-US" sz="2400" dirty="0"/>
              <a:t>This staging area is helpful to double check/cross-check our changes before commit. </a:t>
            </a:r>
          </a:p>
          <a:p>
            <a:pPr algn="just"/>
            <a:r>
              <a:rPr lang="en-US" sz="2400" dirty="0"/>
              <a:t>Git stores files in repository in some hash form, which saves space.</a:t>
            </a:r>
          </a:p>
          <a:p>
            <a:pPr algn="just"/>
            <a:r>
              <a:rPr lang="en-US" sz="2400" dirty="0"/>
              <a:t>GIT will uses internally snapshot mechanism for this.</a:t>
            </a:r>
          </a:p>
          <a:p>
            <a:pPr algn="just"/>
            <a:r>
              <a:rPr lang="en-US" sz="2400" dirty="0"/>
              <a:t>All these conversions and taking snapshots of our data will be happened in staging area before commit. </a:t>
            </a:r>
          </a:p>
        </p:txBody>
      </p:sp>
    </p:spTree>
    <p:extLst>
      <p:ext uri="{BB962C8B-B14F-4D97-AF65-F5344CB8AC3E}">
        <p14:creationId xmlns:p14="http://schemas.microsoft.com/office/powerpoint/2010/main" val="1556357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5CF24-958E-BA80-EF4D-860F5E1F8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151" y="571892"/>
            <a:ext cx="8596668" cy="1320800"/>
          </a:xfrm>
        </p:spPr>
        <p:txBody>
          <a:bodyPr/>
          <a:lstStyle/>
          <a:p>
            <a:pPr algn="ctr"/>
            <a:r>
              <a:rPr lang="en-IN" b="1" dirty="0"/>
              <a:t>Features of Git-Branching and Merging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FCEB9-0280-F868-C605-8659F3884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1155"/>
            <a:ext cx="9381066" cy="4986779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We can create and work on multiple branches simultaneously and all these are branches are isolated from each other. </a:t>
            </a:r>
          </a:p>
          <a:p>
            <a:pPr algn="just"/>
            <a:r>
              <a:rPr lang="en-US" sz="2400" dirty="0"/>
              <a:t>It enables multiple work flows. We can merge multiple </a:t>
            </a:r>
            <a:r>
              <a:rPr lang="en-US" sz="2400" dirty="0" err="1"/>
              <a:t>braches</a:t>
            </a:r>
            <a:r>
              <a:rPr lang="en-US" sz="2400" dirty="0"/>
              <a:t> into a single </a:t>
            </a:r>
            <a:r>
              <a:rPr lang="en-US" sz="2400" dirty="0" err="1"/>
              <a:t>brach</a:t>
            </a:r>
            <a:r>
              <a:rPr lang="en-US" sz="2400" dirty="0"/>
              <a:t>. </a:t>
            </a:r>
          </a:p>
          <a:p>
            <a:pPr algn="just"/>
            <a:r>
              <a:rPr lang="en-US" sz="2400" dirty="0"/>
              <a:t>We can commit branch wise also. </a:t>
            </a:r>
          </a:p>
          <a:p>
            <a:pPr algn="just"/>
            <a:r>
              <a:rPr lang="en-US" sz="2400" dirty="0"/>
              <a:t> Moving files in GIT is very easy as GIT automatically tracks the moves.</a:t>
            </a:r>
          </a:p>
          <a:p>
            <a:pPr algn="just"/>
            <a:r>
              <a:rPr lang="en-US" sz="2400" dirty="0"/>
              <a:t> Whereas in other VCS we need to create a new file &amp; then delete the old one. </a:t>
            </a:r>
          </a:p>
          <a:p>
            <a:pPr algn="just"/>
            <a:r>
              <a:rPr lang="en-US" sz="2400" dirty="0"/>
              <a:t> Freeware and Open Source </a:t>
            </a:r>
          </a:p>
          <a:p>
            <a:pPr algn="just"/>
            <a:r>
              <a:rPr lang="en-US" sz="2400" dirty="0"/>
              <a:t> It provides support for multiple platforms.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2241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141CA-9241-4A1A-1742-44AE63F22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Git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01A62C-67EB-9EC9-CA86-61E01BC22C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6948" y="1781666"/>
            <a:ext cx="8436990" cy="4466734"/>
          </a:xfrm>
        </p:spPr>
      </p:pic>
    </p:spTree>
    <p:extLst>
      <p:ext uri="{BB962C8B-B14F-4D97-AF65-F5344CB8AC3E}">
        <p14:creationId xmlns:p14="http://schemas.microsoft.com/office/powerpoint/2010/main" val="1357711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E16BF-1659-E796-CE8E-5F5C4224F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0BBBF-374A-7DF7-3D8B-FCF21A787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6313"/>
            <a:ext cx="8596668" cy="4665050"/>
          </a:xfrm>
        </p:spPr>
        <p:txBody>
          <a:bodyPr>
            <a:normAutofit/>
          </a:bodyPr>
          <a:lstStyle/>
          <a:p>
            <a:r>
              <a:rPr lang="en-US" sz="2400" dirty="0"/>
              <a:t>Introduction to </a:t>
            </a:r>
            <a:r>
              <a:rPr lang="en-US" sz="2400" dirty="0" err="1"/>
              <a:t>Devops</a:t>
            </a:r>
            <a:r>
              <a:rPr lang="en-US" sz="2400" dirty="0"/>
              <a:t> </a:t>
            </a:r>
          </a:p>
          <a:p>
            <a:r>
              <a:rPr lang="en-US" sz="2400" dirty="0"/>
              <a:t>Introduction to Version Control System </a:t>
            </a:r>
          </a:p>
          <a:p>
            <a:r>
              <a:rPr lang="en-US" sz="2400" dirty="0"/>
              <a:t>Features and Architecture of GIT </a:t>
            </a:r>
          </a:p>
          <a:p>
            <a:r>
              <a:rPr lang="en-US" sz="2400" dirty="0"/>
              <a:t>Life Cycle of File in GIT</a:t>
            </a:r>
          </a:p>
          <a:p>
            <a:r>
              <a:rPr lang="en-US" sz="2400" dirty="0"/>
              <a:t>Git Installation On Windows </a:t>
            </a:r>
          </a:p>
          <a:p>
            <a:r>
              <a:rPr lang="en-US" sz="2400" dirty="0"/>
              <a:t>To Understand Working Directory, Staging Area and Local Repository </a:t>
            </a:r>
          </a:p>
          <a:p>
            <a:r>
              <a:rPr lang="en-US" sz="2400" dirty="0"/>
              <a:t> Git Commands With Example - </a:t>
            </a:r>
            <a:r>
              <a:rPr lang="en-US" sz="2400" dirty="0" err="1"/>
              <a:t>init,status,add,commit,log</a:t>
            </a:r>
            <a:r>
              <a:rPr lang="en-US" sz="2400" dirty="0"/>
              <a:t> and config </a:t>
            </a:r>
          </a:p>
        </p:txBody>
      </p:sp>
    </p:spTree>
    <p:extLst>
      <p:ext uri="{BB962C8B-B14F-4D97-AF65-F5344CB8AC3E}">
        <p14:creationId xmlns:p14="http://schemas.microsoft.com/office/powerpoint/2010/main" val="2269514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B7B4B-2CA9-C11A-CEDB-C80242FCA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Git Basic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BC685-0BC9-20A2-921E-438FB939C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811" y="1585554"/>
            <a:ext cx="9588456" cy="3880773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git add - To add files from working directory to staging area.</a:t>
            </a:r>
          </a:p>
          <a:p>
            <a:pPr algn="just"/>
            <a:r>
              <a:rPr lang="en-US" sz="2400" dirty="0"/>
              <a:t>git commit - To commit changes from staging area to local repository.</a:t>
            </a:r>
          </a:p>
          <a:p>
            <a:pPr algn="just"/>
            <a:r>
              <a:rPr lang="en-US" sz="2400" dirty="0"/>
              <a:t>git push - To move files from local repository to remote repository.</a:t>
            </a:r>
          </a:p>
          <a:p>
            <a:pPr algn="just"/>
            <a:r>
              <a:rPr lang="en-US" sz="2400" dirty="0"/>
              <a:t>git clone - To create a new local repository from the remote repository.</a:t>
            </a:r>
          </a:p>
          <a:p>
            <a:pPr algn="just"/>
            <a:r>
              <a:rPr lang="en-US" sz="2400" dirty="0"/>
              <a:t>git pull -To get updated files from remote repository to local repository.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41061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3549A-09F1-8E17-1B3C-2A034B33A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381" y="287518"/>
            <a:ext cx="8596668" cy="1320800"/>
          </a:xfrm>
        </p:spPr>
        <p:txBody>
          <a:bodyPr/>
          <a:lstStyle/>
          <a:p>
            <a:pPr algn="ctr"/>
            <a:r>
              <a:rPr lang="en-US" b="1" dirty="0"/>
              <a:t>Life Cycle of File in GIT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3EA85-1312-FAE5-1EEE-8A4AF00C4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835" y="1084082"/>
            <a:ext cx="6383342" cy="54864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/>
              <a:t>1)Untracked: The files which are newly created in working directory and git does not aware of these files are said to be in untracked state. </a:t>
            </a:r>
          </a:p>
          <a:p>
            <a:pPr algn="just"/>
            <a:r>
              <a:rPr lang="en-US" sz="2400" dirty="0"/>
              <a:t>2)Staged: The files which are added to staging area are said to be in staged state. These files are ready for commit.</a:t>
            </a:r>
          </a:p>
          <a:p>
            <a:pPr algn="just"/>
            <a:r>
              <a:rPr lang="en-US" sz="2400" dirty="0"/>
              <a:t> 3)In Repository/ Committed: Any file which is committed is said to be In Repository/Committed State. </a:t>
            </a:r>
          </a:p>
          <a:p>
            <a:pPr algn="just"/>
            <a:r>
              <a:rPr lang="en-US" sz="2400" dirty="0"/>
              <a:t>4)Modified: Any file which is already tracked by git, but it is modified in working directory is said to be in Modified State. 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76ACBE-5961-822C-F4F6-CE904FFE2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434" y="1643669"/>
            <a:ext cx="5226988" cy="332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019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2F840-B1DD-2D4A-C866-ADC6E9DB3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Git </a:t>
            </a:r>
            <a:r>
              <a:rPr lang="en-IN" b="1" dirty="0" err="1"/>
              <a:t>init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094FF-57FB-0C46-07AD-ED9E287CE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2875"/>
            <a:ext cx="8596668" cy="4608488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Once we creates workspace, if we want version control, then we require a local repository. </a:t>
            </a:r>
          </a:p>
          <a:p>
            <a:pPr algn="just"/>
            <a:r>
              <a:rPr lang="en-US" sz="2400" dirty="0"/>
              <a:t>To create that local repository we have to use git </a:t>
            </a:r>
            <a:r>
              <a:rPr lang="en-US" sz="2400" dirty="0" err="1"/>
              <a:t>init</a:t>
            </a:r>
            <a:r>
              <a:rPr lang="en-US" sz="2400" dirty="0"/>
              <a:t> command.</a:t>
            </a:r>
          </a:p>
          <a:p>
            <a:pPr algn="just"/>
            <a:r>
              <a:rPr lang="en-US" sz="2400" dirty="0"/>
              <a:t> $ git </a:t>
            </a:r>
            <a:r>
              <a:rPr lang="en-US" sz="2400" dirty="0" err="1"/>
              <a:t>init</a:t>
            </a:r>
            <a:r>
              <a:rPr lang="en-US" sz="2400" dirty="0"/>
              <a:t> </a:t>
            </a:r>
          </a:p>
          <a:p>
            <a:r>
              <a:rPr lang="en-US" sz="2400" dirty="0"/>
              <a:t>Initialized empty Git repository in D:/gitprojects/project1/.git/ </a:t>
            </a:r>
          </a:p>
          <a:p>
            <a:pPr algn="just"/>
            <a:r>
              <a:rPr lang="en-US" sz="2400" dirty="0"/>
              <a:t>.git is an empty repository, which is hidden directory.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57204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A3316-EC6D-A2A7-D890-082864F1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Git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8B2CE-DB0C-B5D5-8C87-06173ECD6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1729"/>
            <a:ext cx="8596668" cy="4589634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It shows the current status of all files in each area, like which files are untracked, which are modified, which are staged etc.</a:t>
            </a:r>
          </a:p>
          <a:p>
            <a:pPr algn="just"/>
            <a:r>
              <a:rPr lang="en-US" sz="2400" dirty="0"/>
              <a:t> $ git status </a:t>
            </a:r>
          </a:p>
          <a:p>
            <a:pPr algn="just"/>
            <a:r>
              <a:rPr lang="en-US" sz="2400" dirty="0"/>
              <a:t>On branch master</a:t>
            </a:r>
          </a:p>
          <a:p>
            <a:pPr algn="just"/>
            <a:r>
              <a:rPr lang="en-US" sz="2400" dirty="0"/>
              <a:t> Changes not staged for commit</a:t>
            </a:r>
          </a:p>
        </p:txBody>
      </p:sp>
    </p:spTree>
    <p:extLst>
      <p:ext uri="{BB962C8B-B14F-4D97-AF65-F5344CB8AC3E}">
        <p14:creationId xmlns:p14="http://schemas.microsoft.com/office/powerpoint/2010/main" val="19181957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56B9F-EAC7-FA8B-4528-22B289D82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Git add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76271-C120-E5A6-8DC8-E95EEF1C2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48033"/>
            <a:ext cx="9088835" cy="5269583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To add files from working directory to staging area for tracking/</a:t>
            </a:r>
            <a:r>
              <a:rPr lang="en-US" sz="2400" dirty="0" err="1"/>
              <a:t>commiting</a:t>
            </a:r>
            <a:r>
              <a:rPr lang="en-US" sz="2400" dirty="0"/>
              <a:t> purpose, we have to use git add command.</a:t>
            </a:r>
          </a:p>
          <a:p>
            <a:pPr algn="just"/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) To add all files present in current working directory </a:t>
            </a:r>
          </a:p>
          <a:p>
            <a:pPr algn="just"/>
            <a:r>
              <a:rPr lang="en-US" sz="2400" dirty="0"/>
              <a:t>git add . </a:t>
            </a:r>
          </a:p>
          <a:p>
            <a:pPr algn="just"/>
            <a:r>
              <a:rPr lang="en-US" sz="2400" dirty="0"/>
              <a:t>ii) To add one or more specified files </a:t>
            </a:r>
          </a:p>
          <a:p>
            <a:pPr algn="just"/>
            <a:r>
              <a:rPr lang="en-US" sz="2400" dirty="0"/>
              <a:t>git add a.txt </a:t>
            </a:r>
          </a:p>
          <a:p>
            <a:pPr algn="just"/>
            <a:r>
              <a:rPr lang="en-US" sz="2400" dirty="0"/>
              <a:t>git add a.txt b.txt </a:t>
            </a:r>
          </a:p>
          <a:p>
            <a:pPr algn="just"/>
            <a:r>
              <a:rPr lang="en-US" sz="2400" dirty="0"/>
              <a:t>iii) Even we can use pattern also</a:t>
            </a:r>
          </a:p>
          <a:p>
            <a:pPr algn="just"/>
            <a:r>
              <a:rPr lang="en-US" sz="2400" dirty="0"/>
              <a:t> git add *.txt </a:t>
            </a:r>
          </a:p>
          <a:p>
            <a:pPr algn="just"/>
            <a:r>
              <a:rPr lang="en-US" sz="2400" dirty="0"/>
              <a:t>git add *.java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306477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1555C-790E-CAC3-43A1-7E240A9FF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126" y="185394"/>
            <a:ext cx="8596668" cy="1320800"/>
          </a:xfrm>
        </p:spPr>
        <p:txBody>
          <a:bodyPr/>
          <a:lstStyle/>
          <a:p>
            <a:pPr algn="ctr"/>
            <a:r>
              <a:rPr lang="en-IN" b="1" dirty="0"/>
              <a:t>Git commit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B9A14-E505-EFE2-963E-661748DD1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904973"/>
            <a:ext cx="9154823" cy="5505254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If we want to commit staged changes, then we have to use git commit command. git commit -m "commit message" </a:t>
            </a:r>
          </a:p>
          <a:p>
            <a:pPr algn="just"/>
            <a:r>
              <a:rPr lang="en-US" sz="2400" dirty="0"/>
              <a:t>For every commit, a unique commit id will be generated.</a:t>
            </a:r>
          </a:p>
          <a:p>
            <a:pPr algn="just"/>
            <a:r>
              <a:rPr lang="en-US" sz="2400" dirty="0"/>
              <a:t> It is of 40-length hexadecimal string.</a:t>
            </a:r>
          </a:p>
          <a:p>
            <a:pPr algn="just"/>
            <a:r>
              <a:rPr lang="en-US" sz="2400" dirty="0"/>
              <a:t> $ echo -n "df4bb05e36e672698251e05e09d92ba45ea1fc47" | </a:t>
            </a:r>
            <a:r>
              <a:rPr lang="en-US" sz="2400" dirty="0" err="1"/>
              <a:t>wc</a:t>
            </a:r>
            <a:r>
              <a:rPr lang="en-US" sz="2400" dirty="0"/>
              <a:t> -c 40 </a:t>
            </a:r>
          </a:p>
          <a:p>
            <a:pPr algn="just"/>
            <a:r>
              <a:rPr lang="en-US" sz="2400" dirty="0"/>
              <a:t>The first 7 characters also unique, by using that also we can identify commit.</a:t>
            </a:r>
          </a:p>
          <a:p>
            <a:pPr algn="just"/>
            <a:r>
              <a:rPr lang="en-US" sz="2400" dirty="0"/>
              <a:t> This unique id is considered as hash, which is generated based on content of files. </a:t>
            </a:r>
          </a:p>
          <a:p>
            <a:pPr algn="just"/>
            <a:r>
              <a:rPr lang="en-US" sz="2400" dirty="0"/>
              <a:t>The advantages of this hash are </a:t>
            </a:r>
          </a:p>
          <a:p>
            <a:pPr algn="just"/>
            <a:r>
              <a:rPr lang="en-US" sz="2000" dirty="0"/>
              <a:t>1) Data inside our local repository is more secure.</a:t>
            </a:r>
          </a:p>
          <a:p>
            <a:pPr algn="just"/>
            <a:r>
              <a:rPr lang="en-US" sz="2000" dirty="0"/>
              <a:t> 2) git requires less space to store contents of files. </a:t>
            </a:r>
          </a:p>
          <a:p>
            <a:pPr marL="0" indent="0" algn="just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895241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94E05-952D-0AB4-2F46-DAB337EAD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Git 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DC0D9-A8CC-D8F7-CDB1-6979B2FFA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3447"/>
            <a:ext cx="8596668" cy="4617915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It shows history of all commits. </a:t>
            </a:r>
          </a:p>
          <a:p>
            <a:pPr algn="just"/>
            <a:r>
              <a:rPr lang="en-US" sz="2000" dirty="0"/>
              <a:t>It provides commit id, author </a:t>
            </a:r>
            <a:r>
              <a:rPr lang="en-US" sz="2000" dirty="0" err="1"/>
              <a:t>name,maild</a:t>
            </a:r>
            <a:r>
              <a:rPr lang="en-US" sz="2000" dirty="0"/>
              <a:t> , timestamp and commit message.</a:t>
            </a:r>
          </a:p>
          <a:p>
            <a:pPr algn="just"/>
            <a:r>
              <a:rPr lang="en-US" sz="2000" dirty="0"/>
              <a:t> lenovo@DESKTOP-ECE8V3R MINGW64 /d/</a:t>
            </a:r>
            <a:r>
              <a:rPr lang="en-US" sz="2000" dirty="0" err="1"/>
              <a:t>gitprojects</a:t>
            </a:r>
            <a:r>
              <a:rPr lang="en-US" sz="2000" dirty="0"/>
              <a:t>/project1 (master) </a:t>
            </a:r>
          </a:p>
          <a:p>
            <a:pPr algn="just"/>
            <a:r>
              <a:rPr lang="en-US" sz="2000" dirty="0"/>
              <a:t>$ git log commit 9a33a5b2e0d1c90eff544a3710b599be3c22665e </a:t>
            </a:r>
          </a:p>
          <a:p>
            <a:pPr algn="just"/>
            <a:r>
              <a:rPr lang="en-US" sz="2000" dirty="0"/>
              <a:t>Author: Priyanka</a:t>
            </a:r>
          </a:p>
          <a:p>
            <a:pPr algn="just"/>
            <a:r>
              <a:rPr lang="en-US" sz="2000" dirty="0"/>
              <a:t>Date: Thu May 14 22:16:59 2020 +0530 </a:t>
            </a:r>
          </a:p>
          <a:p>
            <a:pPr algn="just"/>
            <a:r>
              <a:rPr lang="en-US" sz="2000" dirty="0"/>
              <a:t>Added two files a.txt and b.txt </a:t>
            </a:r>
          </a:p>
          <a:p>
            <a:pPr algn="just"/>
            <a:r>
              <a:rPr lang="en-US" sz="2000" dirty="0"/>
              <a:t>There are multiple options available with git log command.</a:t>
            </a:r>
          </a:p>
          <a:p>
            <a:pPr algn="just"/>
            <a:r>
              <a:rPr lang="en-US" sz="2000" dirty="0"/>
              <a:t> git log --help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518554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2A284-17E2-E1DF-C8BB-1941210E7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42449"/>
            <a:ext cx="8998320" cy="1081988"/>
          </a:xfrm>
        </p:spPr>
        <p:txBody>
          <a:bodyPr/>
          <a:lstStyle/>
          <a:p>
            <a:pPr algn="ctr"/>
            <a:r>
              <a:rPr lang="en-IN" b="1" dirty="0"/>
              <a:t>Git config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44944-04D2-641D-FC07-4ECEBC366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31216"/>
            <a:ext cx="9503614" cy="5043341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We can use this command to configure git like user name, mail id </a:t>
            </a:r>
            <a:r>
              <a:rPr lang="en-US" sz="2400" dirty="0" err="1"/>
              <a:t>etc</a:t>
            </a:r>
            <a:endParaRPr lang="en-US" sz="2400" dirty="0"/>
          </a:p>
          <a:p>
            <a:pPr algn="just"/>
            <a:r>
              <a:rPr lang="en-US" sz="2400" dirty="0"/>
              <a:t> git config --global </a:t>
            </a:r>
            <a:r>
              <a:rPr lang="en-US" sz="2400" dirty="0" err="1"/>
              <a:t>user.email</a:t>
            </a:r>
            <a:r>
              <a:rPr lang="en-US" sz="2400" dirty="0"/>
              <a:t> “piyu1818@gmail.com”</a:t>
            </a:r>
          </a:p>
          <a:p>
            <a:pPr algn="just"/>
            <a:r>
              <a:rPr lang="en-US" sz="2400" dirty="0"/>
              <a:t> git config --global user.name “</a:t>
            </a:r>
            <a:r>
              <a:rPr lang="en-US" sz="2400" dirty="0" err="1"/>
              <a:t>PriyankaN</a:t>
            </a:r>
            <a:r>
              <a:rPr lang="en-US" sz="2400" dirty="0"/>
              <a:t>“</a:t>
            </a:r>
          </a:p>
          <a:p>
            <a:pPr algn="just"/>
            <a:r>
              <a:rPr lang="en-US" sz="2400" dirty="0"/>
              <a:t> ***Note: global means these configurations are applicable for all repositories created by git.</a:t>
            </a:r>
          </a:p>
          <a:p>
            <a:pPr algn="just"/>
            <a:r>
              <a:rPr lang="en-US" sz="2400" dirty="0"/>
              <a:t> If we are not using global then it is applicable only for current repository.</a:t>
            </a:r>
          </a:p>
          <a:p>
            <a:pPr algn="just"/>
            <a:r>
              <a:rPr lang="en-US" sz="2400" dirty="0"/>
              <a:t> $ git config --list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To list out all git configurations </a:t>
            </a:r>
          </a:p>
          <a:p>
            <a:pPr algn="just"/>
            <a:r>
              <a:rPr lang="en-US" sz="2400" dirty="0"/>
              <a:t>$ git config user.name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To display user name</a:t>
            </a:r>
          </a:p>
          <a:p>
            <a:pPr algn="just"/>
            <a:r>
              <a:rPr lang="en-US" sz="2400" dirty="0"/>
              <a:t>$ git config </a:t>
            </a:r>
            <a:r>
              <a:rPr lang="en-US" sz="2400" dirty="0" err="1"/>
              <a:t>user.email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To display user email</a:t>
            </a:r>
          </a:p>
          <a:p>
            <a:pPr algn="just"/>
            <a:r>
              <a:rPr lang="en-US" sz="2400" dirty="0"/>
              <a:t>We can change user name and mail id with the same commands</a:t>
            </a:r>
          </a:p>
        </p:txBody>
      </p:sp>
    </p:spTree>
    <p:extLst>
      <p:ext uri="{BB962C8B-B14F-4D97-AF65-F5344CB8AC3E}">
        <p14:creationId xmlns:p14="http://schemas.microsoft.com/office/powerpoint/2010/main" val="150579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5C9F9-F841-D30A-0053-5EAFFD9D4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858" y="147687"/>
            <a:ext cx="8596668" cy="1320800"/>
          </a:xfrm>
        </p:spPr>
        <p:txBody>
          <a:bodyPr/>
          <a:lstStyle/>
          <a:p>
            <a:pPr algn="ctr"/>
            <a:r>
              <a:rPr lang="en-IN" b="1" dirty="0"/>
              <a:t>What is </a:t>
            </a:r>
            <a:r>
              <a:rPr lang="en-IN" b="1" dirty="0" err="1"/>
              <a:t>Devops</a:t>
            </a:r>
            <a:r>
              <a:rPr lang="en-IN" b="1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BDB5-551B-2A6E-1B46-76D55A1E9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358" y="867267"/>
            <a:ext cx="9249091" cy="5722070"/>
          </a:xfrm>
        </p:spPr>
        <p:txBody>
          <a:bodyPr>
            <a:noAutofit/>
          </a:bodyPr>
          <a:lstStyle/>
          <a:p>
            <a:pPr algn="just"/>
            <a:r>
              <a:rPr lang="en-US" sz="2400" dirty="0" err="1"/>
              <a:t>Devops</a:t>
            </a:r>
            <a:r>
              <a:rPr lang="en-US" sz="2400" dirty="0"/>
              <a:t> is not a new tool/Technology in the market. </a:t>
            </a:r>
          </a:p>
          <a:p>
            <a:pPr algn="just"/>
            <a:r>
              <a:rPr lang="en-US" sz="2400" dirty="0"/>
              <a:t>It is a new culture or process to </a:t>
            </a:r>
            <a:r>
              <a:rPr lang="en-US" sz="2400" dirty="0" err="1"/>
              <a:t>develop,release</a:t>
            </a:r>
            <a:r>
              <a:rPr lang="en-US" sz="2400" dirty="0"/>
              <a:t> and maintain software products/projects/applications with high quality in very faster way. </a:t>
            </a:r>
          </a:p>
          <a:p>
            <a:pPr algn="just"/>
            <a:r>
              <a:rPr lang="en-US" sz="2400" dirty="0"/>
              <a:t>We can achieve this in </a:t>
            </a:r>
            <a:r>
              <a:rPr lang="en-US" sz="2400" dirty="0" err="1"/>
              <a:t>devops</a:t>
            </a:r>
            <a:r>
              <a:rPr lang="en-US" sz="2400" dirty="0"/>
              <a:t> by using several automation tools.</a:t>
            </a:r>
          </a:p>
          <a:p>
            <a:pPr algn="just"/>
            <a:r>
              <a:rPr lang="en-US" sz="2400" dirty="0"/>
              <a:t>For any software </a:t>
            </a:r>
            <a:r>
              <a:rPr lang="en-US" sz="2400" dirty="0" err="1"/>
              <a:t>development,release</a:t>
            </a:r>
            <a:r>
              <a:rPr lang="en-US" sz="2400" dirty="0"/>
              <a:t> and maintenance, there are two groups of engineers will work in the company. </a:t>
            </a:r>
          </a:p>
          <a:p>
            <a:pPr algn="just"/>
            <a:r>
              <a:rPr lang="en-US" sz="2400" dirty="0"/>
              <a:t>1) Development Group2)Non-Development Group or Operations Group or Administrators Group.</a:t>
            </a:r>
          </a:p>
          <a:p>
            <a:pPr algn="just"/>
            <a:r>
              <a:rPr lang="en-US" sz="2400" dirty="0" err="1"/>
              <a:t>Devops</a:t>
            </a:r>
            <a:r>
              <a:rPr lang="en-US" sz="2400" dirty="0"/>
              <a:t> is combination of development and operations.</a:t>
            </a:r>
          </a:p>
          <a:p>
            <a:pPr algn="just"/>
            <a:r>
              <a:rPr lang="en-US" sz="2400" dirty="0"/>
              <a:t> The main objective of </a:t>
            </a:r>
            <a:r>
              <a:rPr lang="en-US" sz="2400" dirty="0" err="1"/>
              <a:t>devops</a:t>
            </a:r>
            <a:r>
              <a:rPr lang="en-US" sz="2400" dirty="0"/>
              <a:t> is to implement collaboration between development and operations teams.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0084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56D5-E7A5-48F8-233D-C32C459F6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What is </a:t>
            </a:r>
            <a:r>
              <a:rPr lang="en-IN" b="1" dirty="0" err="1"/>
              <a:t>Devops</a:t>
            </a:r>
            <a:r>
              <a:rPr lang="en-IN" b="1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48537-A223-C427-66BD-0DB6E7125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B7D937-6863-D2BC-B95D-7B0C09850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814" y="1385741"/>
            <a:ext cx="8041064" cy="451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146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57B77-8AC6-24A4-12D1-40301C949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175" y="245097"/>
            <a:ext cx="8596668" cy="1320800"/>
          </a:xfrm>
        </p:spPr>
        <p:txBody>
          <a:bodyPr/>
          <a:lstStyle/>
          <a:p>
            <a:pPr algn="ctr"/>
            <a:r>
              <a:rPr lang="en-IN" b="1" dirty="0"/>
              <a:t>Version Control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EDB1B-AE84-82D8-25E8-7B2B62909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774" y="1102936"/>
            <a:ext cx="9333932" cy="5326144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A version control system, or VCS, tracks the history of changes as people and teams collaborate on projects together. </a:t>
            </a:r>
          </a:p>
          <a:p>
            <a:pPr algn="just"/>
            <a:r>
              <a:rPr lang="en-US" sz="2400" dirty="0"/>
              <a:t>As developers make changes to the project, any earlier version of the project can be recovered at any time.</a:t>
            </a:r>
          </a:p>
          <a:p>
            <a:pPr algn="just"/>
            <a:r>
              <a:rPr lang="en-US" sz="2400" dirty="0"/>
              <a:t>Developers can review project history to find out: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Which changes were made?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Who made the changes?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When were the changes made?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Why were changes needed?</a:t>
            </a:r>
          </a:p>
          <a:p>
            <a:pPr algn="just"/>
            <a:r>
              <a:rPr lang="en-US" sz="2400" dirty="0"/>
              <a:t>VCSs give each contributor a unified and consistent view of a project, surfacing work that's already in progress.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34134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FC875-30B8-9BCD-E8AF-D26E8DE9B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Basic Terminology of Version Control System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FE00F-D762-FB1D-898B-7A6619261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0521"/>
            <a:ext cx="9428200" cy="4751108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Working Directory: Where developers are required to create/modify files. Here version control is not applicable. Here we won't use the work like version-1, version2 </a:t>
            </a:r>
            <a:r>
              <a:rPr lang="en-US" sz="2400" dirty="0" err="1"/>
              <a:t>etc</a:t>
            </a:r>
            <a:r>
              <a:rPr lang="en-US" sz="2400" dirty="0"/>
              <a:t> </a:t>
            </a:r>
          </a:p>
          <a:p>
            <a:pPr algn="just"/>
            <a:r>
              <a:rPr lang="en-US" sz="2400" dirty="0"/>
              <a:t>Repository: Where we have to store files and metadata. Here version control is applicable. Here we can talk about versions like version-1, version-2 </a:t>
            </a:r>
            <a:r>
              <a:rPr lang="en-US" sz="2400" dirty="0" err="1"/>
              <a:t>etc</a:t>
            </a:r>
            <a:endParaRPr lang="en-US" sz="2400" dirty="0"/>
          </a:p>
          <a:p>
            <a:pPr algn="just"/>
            <a:r>
              <a:rPr lang="en-US" sz="2400" dirty="0"/>
              <a:t> Commit: The process of sending files from working directory to the repository.</a:t>
            </a:r>
          </a:p>
          <a:p>
            <a:pPr algn="just"/>
            <a:r>
              <a:rPr lang="en-US" sz="2400" dirty="0"/>
              <a:t> Checkout: The process of sending files from repository to working directory.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62740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3692F-7709-0598-9FF3-2379CC8FD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Benefits of Version Control System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D034A-F17D-BE1D-C6E2-0BCDF0D7E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9435"/>
            <a:ext cx="9164250" cy="5062194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1) We can maintain different versions and we can choose any version based on client requirement. </a:t>
            </a:r>
          </a:p>
          <a:p>
            <a:pPr algn="just"/>
            <a:r>
              <a:rPr lang="en-US" sz="2400" dirty="0"/>
              <a:t>2) With every version/commit we can maintain metadata like commit message who did changes when he did the change what changes he did </a:t>
            </a:r>
          </a:p>
          <a:p>
            <a:pPr algn="just"/>
            <a:r>
              <a:rPr lang="en-US" sz="2400" dirty="0"/>
              <a:t>3) Developers can share the code to the peer developers in very easy way.</a:t>
            </a:r>
          </a:p>
          <a:p>
            <a:pPr algn="just"/>
            <a:r>
              <a:rPr lang="en-US" sz="2400" dirty="0"/>
              <a:t> 4) Multiple developers can work in collaborative way </a:t>
            </a:r>
          </a:p>
          <a:p>
            <a:pPr algn="just"/>
            <a:r>
              <a:rPr lang="en-US" sz="2400" dirty="0"/>
              <a:t>5) Parallel development.</a:t>
            </a:r>
          </a:p>
          <a:p>
            <a:pPr algn="just"/>
            <a:r>
              <a:rPr lang="en-US" sz="2400" dirty="0"/>
              <a:t> 6) We can provide access control like who can read code who can modify code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9458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342CA-2960-AFA5-C24E-2A7E11666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Types of Version Control Systems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16DFC-A242-2CF8-C61D-DC0FC66AB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1985"/>
            <a:ext cx="8596668" cy="4429378"/>
          </a:xfrm>
        </p:spPr>
        <p:txBody>
          <a:bodyPr>
            <a:normAutofit/>
          </a:bodyPr>
          <a:lstStyle/>
          <a:p>
            <a:r>
              <a:rPr lang="en-US" sz="2400" dirty="0"/>
              <a:t>1)Local Version Control</a:t>
            </a:r>
          </a:p>
          <a:p>
            <a:r>
              <a:rPr lang="en-US" sz="2400" dirty="0"/>
              <a:t>2) Centralized Version Control System /</a:t>
            </a:r>
            <a:r>
              <a:rPr lang="en-US" sz="2400"/>
              <a:t>subVersion</a:t>
            </a:r>
            <a:endParaRPr lang="en-US" sz="2400" dirty="0"/>
          </a:p>
          <a:p>
            <a:r>
              <a:rPr lang="en-US" sz="2400" dirty="0"/>
              <a:t>3) De Centralized/Distributed Version Control System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91249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0D269-C1CA-0C0D-C7DD-43CFA01DD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Centralized Version Control System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13D4D8-A95B-0241-4613-DDECDF8D2A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1534" y="1715678"/>
            <a:ext cx="8312468" cy="4402318"/>
          </a:xfrm>
        </p:spPr>
      </p:pic>
    </p:spTree>
    <p:extLst>
      <p:ext uri="{BB962C8B-B14F-4D97-AF65-F5344CB8AC3E}">
        <p14:creationId xmlns:p14="http://schemas.microsoft.com/office/powerpoint/2010/main" val="34980117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</TotalTime>
  <Words>1983</Words>
  <Application>Microsoft Office PowerPoint</Application>
  <PresentationFormat>Widescreen</PresentationFormat>
  <Paragraphs>166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Trebuchet MS</vt:lpstr>
      <vt:lpstr>Wingdings</vt:lpstr>
      <vt:lpstr>Wingdings 3</vt:lpstr>
      <vt:lpstr>Facet</vt:lpstr>
      <vt:lpstr>Git-Version Control System</vt:lpstr>
      <vt:lpstr>Agenda</vt:lpstr>
      <vt:lpstr>What is Devops?</vt:lpstr>
      <vt:lpstr>What is Devops?</vt:lpstr>
      <vt:lpstr>Version Control System</vt:lpstr>
      <vt:lpstr>The Basic Terminology of Version Control System</vt:lpstr>
      <vt:lpstr>Benefits of Version Control System</vt:lpstr>
      <vt:lpstr>Types of Version Control Systems</vt:lpstr>
      <vt:lpstr>Centralized Version Control System</vt:lpstr>
      <vt:lpstr>Problems with Centralized VCSs</vt:lpstr>
      <vt:lpstr>Distributed Version Control Systems</vt:lpstr>
      <vt:lpstr>Distributed Version Control Systems</vt:lpstr>
      <vt:lpstr>Note</vt:lpstr>
      <vt:lpstr>Distributed VCS with Remote Repository</vt:lpstr>
      <vt:lpstr>What is Git?</vt:lpstr>
      <vt:lpstr>Features of Git-Distributed</vt:lpstr>
      <vt:lpstr>Features of Git-Staging area</vt:lpstr>
      <vt:lpstr>Features of Git-Branching and Merging</vt:lpstr>
      <vt:lpstr>Git Architecture</vt:lpstr>
      <vt:lpstr>Git Basic Commands</vt:lpstr>
      <vt:lpstr>Life Cycle of File in GIT</vt:lpstr>
      <vt:lpstr>Git init</vt:lpstr>
      <vt:lpstr>Git status</vt:lpstr>
      <vt:lpstr>Git add</vt:lpstr>
      <vt:lpstr>Git commit</vt:lpstr>
      <vt:lpstr>Git log</vt:lpstr>
      <vt:lpstr>Git config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Ganesh Nigade</dc:creator>
  <cp:lastModifiedBy>istqb.trainer@devlabsalliance.com</cp:lastModifiedBy>
  <cp:revision>37</cp:revision>
  <dcterms:created xsi:type="dcterms:W3CDTF">2023-06-14T07:21:33Z</dcterms:created>
  <dcterms:modified xsi:type="dcterms:W3CDTF">2024-07-12T14:32:24Z</dcterms:modified>
</cp:coreProperties>
</file>