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97" r:id="rId4"/>
    <p:sldId id="258" r:id="rId5"/>
    <p:sldId id="259" r:id="rId6"/>
    <p:sldId id="260" r:id="rId7"/>
    <p:sldId id="261" r:id="rId8"/>
    <p:sldId id="262" r:id="rId9"/>
    <p:sldId id="271" r:id="rId10"/>
    <p:sldId id="263" r:id="rId11"/>
    <p:sldId id="272" r:id="rId12"/>
    <p:sldId id="279" r:id="rId13"/>
    <p:sldId id="277" r:id="rId14"/>
    <p:sldId id="264" r:id="rId15"/>
    <p:sldId id="296" r:id="rId16"/>
    <p:sldId id="294" r:id="rId17"/>
    <p:sldId id="273" r:id="rId18"/>
    <p:sldId id="274" r:id="rId19"/>
    <p:sldId id="266" r:id="rId20"/>
    <p:sldId id="286" r:id="rId21"/>
    <p:sldId id="287" r:id="rId22"/>
    <p:sldId id="282" r:id="rId23"/>
    <p:sldId id="283" r:id="rId24"/>
    <p:sldId id="284" r:id="rId25"/>
    <p:sldId id="288" r:id="rId26"/>
    <p:sldId id="291" r:id="rId27"/>
    <p:sldId id="298" r:id="rId28"/>
    <p:sldId id="293" r:id="rId29"/>
    <p:sldId id="292" r:id="rId30"/>
    <p:sldId id="285" r:id="rId31"/>
    <p:sldId id="275" r:id="rId32"/>
    <p:sldId id="281" r:id="rId33"/>
    <p:sldId id="280" r:id="rId34"/>
    <p:sldId id="289" r:id="rId35"/>
    <p:sldId id="290" r:id="rId36"/>
    <p:sldId id="295" r:id="rId37"/>
    <p:sldId id="268" r:id="rId38"/>
    <p:sldId id="269"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033"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5-04-28T15:55:51.058"/>
    </inkml:context>
    <inkml:brush xml:id="br0">
      <inkml:brushProperty name="width" value="0.05292" units="cm"/>
      <inkml:brushProperty name="height" value="0.05292" units="cm"/>
      <inkml:brushProperty name="color" value="#FF0000"/>
    </inkml:brush>
  </inkml:definitions>
  <inkml:trace contextRef="#ctx0" brushRef="#br0">6118 12352 277 0,'0'0'19'0,"0"0"18"0,0 0 62 0,0 0-7 0,0 0-22 15,0 0-20-15,0 0-16 16,0 0-11-16,0-18-5 16,0 18-8-16,0 0-8 15,0 10-2-15,0 4 14 0,0 5-7 16,0-6-7-1,2 0-23-15,7-6-138 0,4-7-216 16</inkml:trace>
  <inkml:trace contextRef="#ctx0" brushRef="#br0" timeOffset="24359.8">21692 14030 247 0,'0'0'0'0,"0"0"-40"16,0 0-23-16,0 0-13 15,0 0 8-15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4EBC2-A43B-457F-9531-9CD2BFF53FB4}" type="datetimeFigureOut">
              <a:rPr lang="en-IN" smtClean="0"/>
              <a:t>09-06-2025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16947-7693-4F67-B006-AFE58427C411}" type="slidenum">
              <a:rPr lang="en-IN" smtClean="0"/>
              <a:t>‹#›</a:t>
            </a:fld>
            <a:endParaRPr lang="en-IN"/>
          </a:p>
        </p:txBody>
      </p:sp>
    </p:spTree>
    <p:extLst>
      <p:ext uri="{BB962C8B-B14F-4D97-AF65-F5344CB8AC3E}">
        <p14:creationId xmlns:p14="http://schemas.microsoft.com/office/powerpoint/2010/main" val="3580462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5816947-7693-4F67-B006-AFE58427C411}" type="slidenum">
              <a:rPr lang="en-IN" smtClean="0"/>
              <a:t>3</a:t>
            </a:fld>
            <a:endParaRPr lang="en-IN"/>
          </a:p>
        </p:txBody>
      </p:sp>
    </p:spTree>
    <p:extLst>
      <p:ext uri="{BB962C8B-B14F-4D97-AF65-F5344CB8AC3E}">
        <p14:creationId xmlns:p14="http://schemas.microsoft.com/office/powerpoint/2010/main" val="1274466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A45B6D-EAE0-478B-AC01-C4E44A73D4FE}" type="datetimeFigureOut">
              <a:rPr lang="en-IN" smtClean="0"/>
              <a:t>09-06-2025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246D91C2-569C-4315-B4B1-4D6C0E8CE77D}" type="slidenum">
              <a:rPr lang="en-IN" smtClean="0"/>
              <a:t>‹#›</a:t>
            </a:fld>
            <a:endParaRPr lang="en-IN"/>
          </a:p>
        </p:txBody>
      </p:sp>
    </p:spTree>
    <p:extLst>
      <p:ext uri="{BB962C8B-B14F-4D97-AF65-F5344CB8AC3E}">
        <p14:creationId xmlns:p14="http://schemas.microsoft.com/office/powerpoint/2010/main" val="1125958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A45B6D-EAE0-478B-AC01-C4E44A73D4FE}" type="datetimeFigureOut">
              <a:rPr lang="en-IN" smtClean="0"/>
              <a:t>09-06-2025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6D91C2-569C-4315-B4B1-4D6C0E8CE77D}" type="slidenum">
              <a:rPr lang="en-IN" smtClean="0"/>
              <a:t>‹#›</a:t>
            </a:fld>
            <a:endParaRPr lang="en-IN"/>
          </a:p>
        </p:txBody>
      </p:sp>
    </p:spTree>
    <p:extLst>
      <p:ext uri="{BB962C8B-B14F-4D97-AF65-F5344CB8AC3E}">
        <p14:creationId xmlns:p14="http://schemas.microsoft.com/office/powerpoint/2010/main" val="3950091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A45B6D-EAE0-478B-AC01-C4E44A73D4FE}"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D91C2-569C-4315-B4B1-4D6C0E8CE77D}" type="slidenum">
              <a:rPr lang="en-IN" smtClean="0"/>
              <a:t>‹#›</a:t>
            </a:fld>
            <a:endParaRPr lang="en-IN"/>
          </a:p>
        </p:txBody>
      </p:sp>
    </p:spTree>
    <p:extLst>
      <p:ext uri="{BB962C8B-B14F-4D97-AF65-F5344CB8AC3E}">
        <p14:creationId xmlns:p14="http://schemas.microsoft.com/office/powerpoint/2010/main" val="37795137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A45B6D-EAE0-478B-AC01-C4E44A73D4FE}"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D91C2-569C-4315-B4B1-4D6C0E8CE77D}" type="slidenum">
              <a:rPr lang="en-IN" smtClean="0"/>
              <a:t>‹#›</a:t>
            </a:fld>
            <a:endParaRPr lang="en-IN"/>
          </a:p>
        </p:txBody>
      </p:sp>
    </p:spTree>
    <p:extLst>
      <p:ext uri="{BB962C8B-B14F-4D97-AF65-F5344CB8AC3E}">
        <p14:creationId xmlns:p14="http://schemas.microsoft.com/office/powerpoint/2010/main" val="767995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A45B6D-EAE0-478B-AC01-C4E44A73D4FE}"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D91C2-569C-4315-B4B1-4D6C0E8CE77D}" type="slidenum">
              <a:rPr lang="en-IN" smtClean="0"/>
              <a:t>‹#›</a:t>
            </a:fld>
            <a:endParaRPr lang="en-IN"/>
          </a:p>
        </p:txBody>
      </p:sp>
    </p:spTree>
    <p:extLst>
      <p:ext uri="{BB962C8B-B14F-4D97-AF65-F5344CB8AC3E}">
        <p14:creationId xmlns:p14="http://schemas.microsoft.com/office/powerpoint/2010/main" val="41413706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A45B6D-EAE0-478B-AC01-C4E44A73D4FE}"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D91C2-569C-4315-B4B1-4D6C0E8CE77D}" type="slidenum">
              <a:rPr lang="en-IN" smtClean="0"/>
              <a:t>‹#›</a:t>
            </a:fld>
            <a:endParaRPr lang="en-IN"/>
          </a:p>
        </p:txBody>
      </p:sp>
    </p:spTree>
    <p:extLst>
      <p:ext uri="{BB962C8B-B14F-4D97-AF65-F5344CB8AC3E}">
        <p14:creationId xmlns:p14="http://schemas.microsoft.com/office/powerpoint/2010/main" val="42846845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A45B6D-EAE0-478B-AC01-C4E44A73D4FE}"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D91C2-569C-4315-B4B1-4D6C0E8CE77D}" type="slidenum">
              <a:rPr lang="en-IN" smtClean="0"/>
              <a:t>‹#›</a:t>
            </a:fld>
            <a:endParaRPr lang="en-IN"/>
          </a:p>
        </p:txBody>
      </p:sp>
    </p:spTree>
    <p:extLst>
      <p:ext uri="{BB962C8B-B14F-4D97-AF65-F5344CB8AC3E}">
        <p14:creationId xmlns:p14="http://schemas.microsoft.com/office/powerpoint/2010/main" val="11366097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A45B6D-EAE0-478B-AC01-C4E44A73D4FE}"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D91C2-569C-4315-B4B1-4D6C0E8CE77D}" type="slidenum">
              <a:rPr lang="en-IN" smtClean="0"/>
              <a:t>‹#›</a:t>
            </a:fld>
            <a:endParaRPr lang="en-IN"/>
          </a:p>
        </p:txBody>
      </p:sp>
    </p:spTree>
    <p:extLst>
      <p:ext uri="{BB962C8B-B14F-4D97-AF65-F5344CB8AC3E}">
        <p14:creationId xmlns:p14="http://schemas.microsoft.com/office/powerpoint/2010/main" val="2302069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A45B6D-EAE0-478B-AC01-C4E44A73D4FE}"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D91C2-569C-4315-B4B1-4D6C0E8CE77D}" type="slidenum">
              <a:rPr lang="en-IN" smtClean="0"/>
              <a:t>‹#›</a:t>
            </a:fld>
            <a:endParaRPr lang="en-IN"/>
          </a:p>
        </p:txBody>
      </p:sp>
    </p:spTree>
    <p:extLst>
      <p:ext uri="{BB962C8B-B14F-4D97-AF65-F5344CB8AC3E}">
        <p14:creationId xmlns:p14="http://schemas.microsoft.com/office/powerpoint/2010/main" val="1085368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A45B6D-EAE0-478B-AC01-C4E44A73D4FE}"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246D91C2-569C-4315-B4B1-4D6C0E8CE77D}" type="slidenum">
              <a:rPr lang="en-IN" smtClean="0"/>
              <a:t>‹#›</a:t>
            </a:fld>
            <a:endParaRPr lang="en-IN"/>
          </a:p>
        </p:txBody>
      </p:sp>
    </p:spTree>
    <p:extLst>
      <p:ext uri="{BB962C8B-B14F-4D97-AF65-F5344CB8AC3E}">
        <p14:creationId xmlns:p14="http://schemas.microsoft.com/office/powerpoint/2010/main" val="58215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A45B6D-EAE0-478B-AC01-C4E44A73D4FE}"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6D91C2-569C-4315-B4B1-4D6C0E8CE77D}" type="slidenum">
              <a:rPr lang="en-IN" smtClean="0"/>
              <a:t>‹#›</a:t>
            </a:fld>
            <a:endParaRPr lang="en-IN"/>
          </a:p>
        </p:txBody>
      </p:sp>
    </p:spTree>
    <p:extLst>
      <p:ext uri="{BB962C8B-B14F-4D97-AF65-F5344CB8AC3E}">
        <p14:creationId xmlns:p14="http://schemas.microsoft.com/office/powerpoint/2010/main" val="1830796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A45B6D-EAE0-478B-AC01-C4E44A73D4FE}" type="datetimeFigureOut">
              <a:rPr lang="en-IN" smtClean="0"/>
              <a:t>09-06-2025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6D91C2-569C-4315-B4B1-4D6C0E8CE77D}" type="slidenum">
              <a:rPr lang="en-IN" smtClean="0"/>
              <a:t>‹#›</a:t>
            </a:fld>
            <a:endParaRPr lang="en-IN"/>
          </a:p>
        </p:txBody>
      </p:sp>
    </p:spTree>
    <p:extLst>
      <p:ext uri="{BB962C8B-B14F-4D97-AF65-F5344CB8AC3E}">
        <p14:creationId xmlns:p14="http://schemas.microsoft.com/office/powerpoint/2010/main" val="2153670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A45B6D-EAE0-478B-AC01-C4E44A73D4FE}" type="datetimeFigureOut">
              <a:rPr lang="en-IN" smtClean="0"/>
              <a:t>09-06-2025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6D91C2-569C-4315-B4B1-4D6C0E8CE77D}" type="slidenum">
              <a:rPr lang="en-IN" smtClean="0"/>
              <a:t>‹#›</a:t>
            </a:fld>
            <a:endParaRPr lang="en-IN"/>
          </a:p>
        </p:txBody>
      </p:sp>
    </p:spTree>
    <p:extLst>
      <p:ext uri="{BB962C8B-B14F-4D97-AF65-F5344CB8AC3E}">
        <p14:creationId xmlns:p14="http://schemas.microsoft.com/office/powerpoint/2010/main" val="2895402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A45B6D-EAE0-478B-AC01-C4E44A73D4FE}" type="datetimeFigureOut">
              <a:rPr lang="en-IN" smtClean="0"/>
              <a:t>09-06-2025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6D91C2-569C-4315-B4B1-4D6C0E8CE77D}" type="slidenum">
              <a:rPr lang="en-IN" smtClean="0"/>
              <a:t>‹#›</a:t>
            </a:fld>
            <a:endParaRPr lang="en-IN"/>
          </a:p>
        </p:txBody>
      </p:sp>
    </p:spTree>
    <p:extLst>
      <p:ext uri="{BB962C8B-B14F-4D97-AF65-F5344CB8AC3E}">
        <p14:creationId xmlns:p14="http://schemas.microsoft.com/office/powerpoint/2010/main" val="253822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A45B6D-EAE0-478B-AC01-C4E44A73D4FE}" type="datetimeFigureOut">
              <a:rPr lang="en-IN" smtClean="0"/>
              <a:t>09-06-2025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6D91C2-569C-4315-B4B1-4D6C0E8CE77D}" type="slidenum">
              <a:rPr lang="en-IN" smtClean="0"/>
              <a:t>‹#›</a:t>
            </a:fld>
            <a:endParaRPr lang="en-IN"/>
          </a:p>
        </p:txBody>
      </p:sp>
    </p:spTree>
    <p:extLst>
      <p:ext uri="{BB962C8B-B14F-4D97-AF65-F5344CB8AC3E}">
        <p14:creationId xmlns:p14="http://schemas.microsoft.com/office/powerpoint/2010/main" val="7455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A45B6D-EAE0-478B-AC01-C4E44A73D4FE}" type="datetimeFigureOut">
              <a:rPr lang="en-IN" smtClean="0"/>
              <a:t>09-06-2025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6D91C2-569C-4315-B4B1-4D6C0E8CE77D}" type="slidenum">
              <a:rPr lang="en-IN" smtClean="0"/>
              <a:t>‹#›</a:t>
            </a:fld>
            <a:endParaRPr lang="en-IN"/>
          </a:p>
        </p:txBody>
      </p:sp>
    </p:spTree>
    <p:extLst>
      <p:ext uri="{BB962C8B-B14F-4D97-AF65-F5344CB8AC3E}">
        <p14:creationId xmlns:p14="http://schemas.microsoft.com/office/powerpoint/2010/main" val="281265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A45B6D-EAE0-478B-AC01-C4E44A73D4FE}" type="datetimeFigureOut">
              <a:rPr lang="en-IN" smtClean="0"/>
              <a:t>09-06-2025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6D91C2-569C-4315-B4B1-4D6C0E8CE77D}" type="slidenum">
              <a:rPr lang="en-IN" smtClean="0"/>
              <a:t>‹#›</a:t>
            </a:fld>
            <a:endParaRPr lang="en-IN"/>
          </a:p>
        </p:txBody>
      </p:sp>
    </p:spTree>
    <p:extLst>
      <p:ext uri="{BB962C8B-B14F-4D97-AF65-F5344CB8AC3E}">
        <p14:creationId xmlns:p14="http://schemas.microsoft.com/office/powerpoint/2010/main" val="3203565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4A45B6D-EAE0-478B-AC01-C4E44A73D4FE}" type="datetimeFigureOut">
              <a:rPr lang="en-IN" smtClean="0"/>
              <a:t>09-06-2025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6D91C2-569C-4315-B4B1-4D6C0E8CE77D}" type="slidenum">
              <a:rPr lang="en-IN" smtClean="0"/>
              <a:t>‹#›</a:t>
            </a:fld>
            <a:endParaRPr lang="en-IN"/>
          </a:p>
        </p:txBody>
      </p:sp>
    </p:spTree>
    <p:extLst>
      <p:ext uri="{BB962C8B-B14F-4D97-AF65-F5344CB8AC3E}">
        <p14:creationId xmlns:p14="http://schemas.microsoft.com/office/powerpoint/2010/main" val="7512867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ocs.cypress.io/app/tooling/IDE-integration"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1F50D-7B11-2D26-6B69-FEBF6F091216}"/>
              </a:ext>
            </a:extLst>
          </p:cNvPr>
          <p:cNvSpPr>
            <a:spLocks noGrp="1"/>
          </p:cNvSpPr>
          <p:nvPr>
            <p:ph type="ctrTitle"/>
          </p:nvPr>
        </p:nvSpPr>
        <p:spPr/>
        <p:txBody>
          <a:bodyPr/>
          <a:lstStyle/>
          <a:p>
            <a:pPr algn="ctr"/>
            <a:r>
              <a:rPr lang="en-IN" b="1" dirty="0"/>
              <a:t>Cypress </a:t>
            </a:r>
          </a:p>
        </p:txBody>
      </p:sp>
      <p:sp>
        <p:nvSpPr>
          <p:cNvPr id="3" name="Subtitle 2">
            <a:extLst>
              <a:ext uri="{FF2B5EF4-FFF2-40B4-BE49-F238E27FC236}">
                <a16:creationId xmlns:a16="http://schemas.microsoft.com/office/drawing/2014/main" id="{E2841936-B524-29D9-4A0F-7665F4E432DF}"/>
              </a:ext>
            </a:extLst>
          </p:cNvPr>
          <p:cNvSpPr>
            <a:spLocks noGrp="1"/>
          </p:cNvSpPr>
          <p:nvPr>
            <p:ph type="subTitle" idx="1"/>
          </p:nvPr>
        </p:nvSpPr>
        <p:spPr/>
        <p:txBody>
          <a:bodyPr/>
          <a:lstStyle/>
          <a:p>
            <a:r>
              <a:rPr lang="en-IN" b="1" dirty="0"/>
              <a:t>-Priyanka Nigade</a:t>
            </a:r>
          </a:p>
        </p:txBody>
      </p:sp>
    </p:spTree>
    <p:extLst>
      <p:ext uri="{BB962C8B-B14F-4D97-AF65-F5344CB8AC3E}">
        <p14:creationId xmlns:p14="http://schemas.microsoft.com/office/powerpoint/2010/main" val="4212569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96F36-CC06-9EBF-422B-6B2F97911F6D}"/>
              </a:ext>
            </a:extLst>
          </p:cNvPr>
          <p:cNvSpPr>
            <a:spLocks noGrp="1"/>
          </p:cNvSpPr>
          <p:nvPr>
            <p:ph type="title"/>
          </p:nvPr>
        </p:nvSpPr>
        <p:spPr>
          <a:xfrm>
            <a:off x="1454813" y="97094"/>
            <a:ext cx="10018713" cy="556380"/>
          </a:xfrm>
        </p:spPr>
        <p:txBody>
          <a:bodyPr>
            <a:normAutofit fontScale="90000"/>
          </a:bodyPr>
          <a:lstStyle/>
          <a:p>
            <a:r>
              <a:rPr lang="en-IN" dirty="0"/>
              <a:t>First Test Case</a:t>
            </a:r>
          </a:p>
        </p:txBody>
      </p:sp>
      <p:sp>
        <p:nvSpPr>
          <p:cNvPr id="3" name="Content Placeholder 2">
            <a:extLst>
              <a:ext uri="{FF2B5EF4-FFF2-40B4-BE49-F238E27FC236}">
                <a16:creationId xmlns:a16="http://schemas.microsoft.com/office/drawing/2014/main" id="{A68F23C2-493F-53E1-27C8-0D3A47919DDA}"/>
              </a:ext>
            </a:extLst>
          </p:cNvPr>
          <p:cNvSpPr>
            <a:spLocks noGrp="1"/>
          </p:cNvSpPr>
          <p:nvPr>
            <p:ph idx="1"/>
          </p:nvPr>
        </p:nvSpPr>
        <p:spPr>
          <a:xfrm>
            <a:off x="1022554" y="3428999"/>
            <a:ext cx="11031793" cy="3234814"/>
          </a:xfrm>
        </p:spPr>
        <p:txBody>
          <a:bodyPr anchor="t"/>
          <a:lstStyle/>
          <a:p>
            <a:pPr algn="just"/>
            <a:r>
              <a:rPr lang="en-US" b="1" dirty="0">
                <a:latin typeface="Arial" panose="020B0604020202020204" pitchFamily="34" charset="0"/>
                <a:cs typeface="Arial" panose="020B0604020202020204" pitchFamily="34" charset="0"/>
              </a:rPr>
              <a:t>'describe': </a:t>
            </a:r>
            <a:r>
              <a:rPr lang="en-US" dirty="0">
                <a:latin typeface="Arial" panose="020B0604020202020204" pitchFamily="34" charset="0"/>
                <a:cs typeface="Arial" panose="020B0604020202020204" pitchFamily="34" charset="0"/>
              </a:rPr>
              <a:t>The describe() function that defines a test suites and we can also create nested test suites as well. </a:t>
            </a:r>
          </a:p>
          <a:p>
            <a:pPr algn="just"/>
            <a:r>
              <a:rPr lang="en-US" dirty="0">
                <a:latin typeface="Arial" panose="020B0604020202020204" pitchFamily="34" charset="0"/>
                <a:cs typeface="Arial" panose="020B0604020202020204" pitchFamily="34" charset="0"/>
              </a:rPr>
              <a:t>describe() takes two arguments: The name of the test group or test suite A callback function.</a:t>
            </a:r>
          </a:p>
          <a:p>
            <a:pPr algn="just"/>
            <a:r>
              <a:rPr lang="en-US" b="1" dirty="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The it() function that defines a test case.</a:t>
            </a:r>
          </a:p>
          <a:p>
            <a:pPr algn="just"/>
            <a:r>
              <a:rPr lang="en-US" dirty="0">
                <a:latin typeface="Arial" panose="020B0604020202020204" pitchFamily="34" charset="0"/>
                <a:cs typeface="Arial" panose="020B0604020202020204" pitchFamily="34" charset="0"/>
              </a:rPr>
              <a:t> it() takes two arguments: The name of the test case A callback function.  </a:t>
            </a:r>
          </a:p>
          <a:p>
            <a:pPr algn="just"/>
            <a:endParaRPr lang="en-US"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AAC81D67-DBF0-E8FF-4DB0-60FD95BDC782}"/>
              </a:ext>
            </a:extLst>
          </p:cNvPr>
          <p:cNvPicPr>
            <a:picLocks noChangeAspect="1"/>
          </p:cNvPicPr>
          <p:nvPr/>
        </p:nvPicPr>
        <p:blipFill>
          <a:blip r:embed="rId2"/>
          <a:stretch>
            <a:fillRect/>
          </a:stretch>
        </p:blipFill>
        <p:spPr>
          <a:xfrm>
            <a:off x="2716237" y="750567"/>
            <a:ext cx="6759526" cy="24842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16176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EABC7-A7B3-3392-6016-AF7AF3EBF5B7}"/>
              </a:ext>
            </a:extLst>
          </p:cNvPr>
          <p:cNvSpPr>
            <a:spLocks noGrp="1"/>
          </p:cNvSpPr>
          <p:nvPr>
            <p:ph type="title"/>
          </p:nvPr>
        </p:nvSpPr>
        <p:spPr>
          <a:xfrm>
            <a:off x="1307330" y="174523"/>
            <a:ext cx="10018713" cy="769374"/>
          </a:xfrm>
        </p:spPr>
        <p:txBody>
          <a:bodyPr/>
          <a:lstStyle/>
          <a:p>
            <a:r>
              <a:rPr lang="en-IN" b="1" dirty="0"/>
              <a:t>Note</a:t>
            </a:r>
          </a:p>
        </p:txBody>
      </p:sp>
      <p:sp>
        <p:nvSpPr>
          <p:cNvPr id="3" name="Content Placeholder 2">
            <a:extLst>
              <a:ext uri="{FF2B5EF4-FFF2-40B4-BE49-F238E27FC236}">
                <a16:creationId xmlns:a16="http://schemas.microsoft.com/office/drawing/2014/main" id="{C4AD3C75-2CA5-DE16-94FC-F2A7740035E0}"/>
              </a:ext>
            </a:extLst>
          </p:cNvPr>
          <p:cNvSpPr>
            <a:spLocks noGrp="1"/>
          </p:cNvSpPr>
          <p:nvPr>
            <p:ph idx="1"/>
          </p:nvPr>
        </p:nvSpPr>
        <p:spPr>
          <a:xfrm>
            <a:off x="1484310" y="1160207"/>
            <a:ext cx="10018713" cy="4630994"/>
          </a:xfrm>
        </p:spPr>
        <p:txBody>
          <a:bodyPr anchor="t">
            <a:normAutofit fontScale="92500"/>
          </a:bodyPr>
          <a:lstStyle/>
          <a:p>
            <a:r>
              <a:rPr lang="en-IN" dirty="0"/>
              <a:t>For automatic cypress command support add triple slash directory in cy.js file</a:t>
            </a:r>
          </a:p>
          <a:p>
            <a:r>
              <a:rPr lang="en-IN" b="1" dirty="0"/>
              <a:t>/// &lt;reference types="Cypress" /&gt;</a:t>
            </a:r>
          </a:p>
          <a:p>
            <a:r>
              <a:rPr lang="en-IN" dirty="0"/>
              <a:t>Ref: </a:t>
            </a:r>
            <a:r>
              <a:rPr lang="en-IN" dirty="0">
                <a:hlinkClick r:id="rId2"/>
              </a:rPr>
              <a:t>https://docs.cypress.io/app/tooling/IDE-integration</a:t>
            </a:r>
            <a:endParaRPr lang="en-IN" dirty="0"/>
          </a:p>
          <a:p>
            <a:r>
              <a:rPr lang="en-US" b="1" dirty="0"/>
              <a:t>Reference type declarations via </a:t>
            </a:r>
            <a:r>
              <a:rPr lang="en-US" b="1" dirty="0" err="1"/>
              <a:t>jsconfig</a:t>
            </a:r>
            <a:endParaRPr lang="en-US" b="1" dirty="0"/>
          </a:p>
          <a:p>
            <a:r>
              <a:rPr lang="en-US" dirty="0"/>
              <a:t>Instead of adding triple slash directives to each JavaScript spec file, some IDEs (like VS Code) understand a common </a:t>
            </a:r>
            <a:r>
              <a:rPr lang="en-US" dirty="0" err="1"/>
              <a:t>jsconfig.json</a:t>
            </a:r>
            <a:r>
              <a:rPr lang="en-US" dirty="0"/>
              <a:t> file in the root of the project. </a:t>
            </a:r>
          </a:p>
          <a:p>
            <a:r>
              <a:rPr lang="en-US" b="1" dirty="0"/>
              <a:t>{</a:t>
            </a:r>
          </a:p>
          <a:p>
            <a:r>
              <a:rPr lang="en-US" b="1" dirty="0"/>
              <a:t>  "include": ["./</a:t>
            </a:r>
            <a:r>
              <a:rPr lang="en-US" b="1" dirty="0" err="1"/>
              <a:t>node_modules</a:t>
            </a:r>
            <a:r>
              <a:rPr lang="en-US" b="1" dirty="0"/>
              <a:t>/cypress", "cypress/**/*.</a:t>
            </a:r>
            <a:r>
              <a:rPr lang="en-US" b="1" dirty="0" err="1"/>
              <a:t>js</a:t>
            </a:r>
            <a:r>
              <a:rPr lang="en-US" b="1" dirty="0"/>
              <a:t>"]</a:t>
            </a:r>
          </a:p>
          <a:p>
            <a:r>
              <a:rPr lang="en-US" b="1" dirty="0"/>
              <a:t>}</a:t>
            </a:r>
            <a:endParaRPr lang="en-IN" b="1" dirty="0"/>
          </a:p>
        </p:txBody>
      </p:sp>
      <p:pic>
        <p:nvPicPr>
          <p:cNvPr id="6" name="Picture 5">
            <a:extLst>
              <a:ext uri="{FF2B5EF4-FFF2-40B4-BE49-F238E27FC236}">
                <a16:creationId xmlns:a16="http://schemas.microsoft.com/office/drawing/2014/main" id="{B638B79A-3383-A104-30C4-8201A747F610}"/>
              </a:ext>
            </a:extLst>
          </p:cNvPr>
          <p:cNvPicPr>
            <a:picLocks noChangeAspect="1"/>
          </p:cNvPicPr>
          <p:nvPr/>
        </p:nvPicPr>
        <p:blipFill>
          <a:blip r:embed="rId3"/>
          <a:stretch>
            <a:fillRect/>
          </a:stretch>
        </p:blipFill>
        <p:spPr>
          <a:xfrm>
            <a:off x="2388681" y="5279738"/>
            <a:ext cx="8534957" cy="145554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78588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80AC7-995D-0206-60A0-7A6F3383F2DE}"/>
              </a:ext>
            </a:extLst>
          </p:cNvPr>
          <p:cNvSpPr>
            <a:spLocks noGrp="1"/>
          </p:cNvSpPr>
          <p:nvPr>
            <p:ph type="title"/>
          </p:nvPr>
        </p:nvSpPr>
        <p:spPr>
          <a:xfrm>
            <a:off x="1484311" y="685800"/>
            <a:ext cx="10018713" cy="1152832"/>
          </a:xfrm>
        </p:spPr>
        <p:txBody>
          <a:bodyPr>
            <a:noAutofit/>
          </a:bodyPr>
          <a:lstStyle/>
          <a:p>
            <a:r>
              <a:rPr lang="en-IN" sz="3600" b="1" kern="100" dirty="0" err="1">
                <a:effectLst/>
                <a:latin typeface="Calibri" panose="020F0502020204030204" pitchFamily="34" charset="0"/>
                <a:ea typeface="Calibri" panose="020F0502020204030204" pitchFamily="34" charset="0"/>
                <a:cs typeface="Times New Roman" panose="02020603050405020304" pitchFamily="18" charset="0"/>
              </a:rPr>
              <a:t>it.only</a:t>
            </a:r>
            <a:r>
              <a:rPr lang="en-IN" sz="3600" b="1" kern="100" dirty="0">
                <a:effectLst/>
                <a:latin typeface="Calibri" panose="020F0502020204030204" pitchFamily="34" charset="0"/>
                <a:ea typeface="Calibri" panose="020F0502020204030204" pitchFamily="34" charset="0"/>
                <a:cs typeface="Times New Roman" panose="02020603050405020304" pitchFamily="18" charset="0"/>
              </a:rPr>
              <a:t> and </a:t>
            </a:r>
            <a:r>
              <a:rPr lang="en-IN" sz="3600" b="1" kern="100" dirty="0" err="1">
                <a:effectLst/>
                <a:latin typeface="Calibri" panose="020F0502020204030204" pitchFamily="34" charset="0"/>
                <a:ea typeface="Calibri" panose="020F0502020204030204" pitchFamily="34" charset="0"/>
                <a:cs typeface="Times New Roman" panose="02020603050405020304" pitchFamily="18" charset="0"/>
              </a:rPr>
              <a:t>it.skip</a:t>
            </a:r>
            <a:r>
              <a:rPr lang="en-IN" sz="3600" b="1" kern="100" dirty="0">
                <a:effectLst/>
                <a:latin typeface="Calibri" panose="020F0502020204030204" pitchFamily="34" charset="0"/>
                <a:ea typeface="Calibri" panose="020F0502020204030204" pitchFamily="34" charset="0"/>
                <a:cs typeface="Times New Roman" panose="02020603050405020304" pitchFamily="18" charset="0"/>
              </a:rPr>
              <a:t>:</a:t>
            </a:r>
            <a:br>
              <a:rPr lang="en-IN" sz="3600" b="1"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3600" b="1" dirty="0"/>
          </a:p>
        </p:txBody>
      </p:sp>
      <p:sp>
        <p:nvSpPr>
          <p:cNvPr id="3" name="Content Placeholder 2">
            <a:extLst>
              <a:ext uri="{FF2B5EF4-FFF2-40B4-BE49-F238E27FC236}">
                <a16:creationId xmlns:a16="http://schemas.microsoft.com/office/drawing/2014/main" id="{062339C6-BE5C-19B3-1601-D299237498DD}"/>
              </a:ext>
            </a:extLst>
          </p:cNvPr>
          <p:cNvSpPr>
            <a:spLocks noGrp="1"/>
          </p:cNvSpPr>
          <p:nvPr>
            <p:ph idx="1"/>
          </p:nvPr>
        </p:nvSpPr>
        <p:spPr>
          <a:xfrm>
            <a:off x="1366323" y="1664108"/>
            <a:ext cx="10018713" cy="3124201"/>
          </a:xfrm>
        </p:spPr>
        <p:txBody>
          <a:bodyPr anchor="t">
            <a:normAutofit/>
          </a:bodyPr>
          <a:lstStyle/>
          <a:p>
            <a:pPr algn="just"/>
            <a:r>
              <a:rPr lang="en-IN" kern="100" dirty="0">
                <a:effectLst/>
                <a:latin typeface="Arial" panose="020B0604020202020204" pitchFamily="34" charset="0"/>
                <a:ea typeface="Calibri" panose="020F0502020204030204" pitchFamily="34" charset="0"/>
                <a:cs typeface="Arial" panose="020B0604020202020204" pitchFamily="34" charset="0"/>
              </a:rPr>
              <a:t>These are special variants of the 'it' function. </a:t>
            </a:r>
          </a:p>
          <a:p>
            <a:pPr algn="just"/>
            <a:r>
              <a:rPr lang="en-IN" b="1" kern="100" dirty="0">
                <a:effectLst/>
                <a:latin typeface="Arial" panose="020B0604020202020204" pitchFamily="34" charset="0"/>
                <a:ea typeface="Calibri" panose="020F0502020204030204" pitchFamily="34" charset="0"/>
                <a:cs typeface="Arial" panose="020B0604020202020204" pitchFamily="34" charset="0"/>
              </a:rPr>
              <a:t>it. only </a:t>
            </a:r>
            <a:r>
              <a:rPr lang="en-IN" kern="100" dirty="0">
                <a:effectLst/>
                <a:latin typeface="Arial" panose="020B0604020202020204" pitchFamily="34" charset="0"/>
                <a:ea typeface="Calibri" panose="020F0502020204030204" pitchFamily="34" charset="0"/>
                <a:cs typeface="Arial" panose="020B0604020202020204" pitchFamily="34" charset="0"/>
              </a:rPr>
              <a:t>will ensure that only the specified test case will be run.</a:t>
            </a:r>
          </a:p>
          <a:p>
            <a:pPr algn="just"/>
            <a:r>
              <a:rPr lang="en-IN" b="1" kern="100" dirty="0" err="1">
                <a:effectLst/>
                <a:latin typeface="Arial" panose="020B0604020202020204" pitchFamily="34" charset="0"/>
                <a:ea typeface="Calibri" panose="020F0502020204030204" pitchFamily="34" charset="0"/>
                <a:cs typeface="Arial" panose="020B0604020202020204" pitchFamily="34" charset="0"/>
              </a:rPr>
              <a:t>it.skip</a:t>
            </a:r>
            <a:r>
              <a:rPr lang="en-IN" b="1" kern="100" dirty="0">
                <a:effectLst/>
                <a:latin typeface="Arial" panose="020B0604020202020204" pitchFamily="34" charset="0"/>
                <a:ea typeface="Calibri" panose="020F0502020204030204" pitchFamily="34" charset="0"/>
                <a:cs typeface="Arial" panose="020B0604020202020204" pitchFamily="34" charset="0"/>
              </a:rPr>
              <a:t> </a:t>
            </a:r>
            <a:r>
              <a:rPr lang="en-IN" kern="100" dirty="0">
                <a:effectLst/>
                <a:latin typeface="Arial" panose="020B0604020202020204" pitchFamily="34" charset="0"/>
                <a:ea typeface="Calibri" panose="020F0502020204030204" pitchFamily="34" charset="0"/>
                <a:cs typeface="Arial" panose="020B0604020202020204" pitchFamily="34" charset="0"/>
              </a:rPr>
              <a:t>will exclude the specified test case from being run</a:t>
            </a:r>
          </a:p>
          <a:p>
            <a:pPr algn="just"/>
            <a:r>
              <a:rPr lang="en-IN" kern="100" dirty="0">
                <a:effectLst/>
                <a:latin typeface="Arial" panose="020B0604020202020204" pitchFamily="34" charset="0"/>
                <a:ea typeface="Calibri" panose="020F0502020204030204" pitchFamily="34" charset="0"/>
                <a:cs typeface="Arial" panose="020B0604020202020204" pitchFamily="34" charset="0"/>
              </a:rPr>
              <a:t>These are very handy when debugging a failing test or having a test that we know will fail and don't want to run it</a:t>
            </a: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6212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258E7C-59D8-C7A5-E076-4EDD94B0C58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29B91B0-58AF-4A24-58E2-71B05EBF0B06}"/>
              </a:ext>
            </a:extLst>
          </p:cNvPr>
          <p:cNvPicPr>
            <a:picLocks noChangeAspect="1"/>
          </p:cNvPicPr>
          <p:nvPr/>
        </p:nvPicPr>
        <p:blipFill>
          <a:blip r:embed="rId2"/>
          <a:stretch>
            <a:fillRect/>
          </a:stretch>
        </p:blipFill>
        <p:spPr>
          <a:xfrm>
            <a:off x="1280407" y="1035875"/>
            <a:ext cx="5267877" cy="556308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pic>
        <p:nvPicPr>
          <p:cNvPr id="7" name="Picture 6">
            <a:extLst>
              <a:ext uri="{FF2B5EF4-FFF2-40B4-BE49-F238E27FC236}">
                <a16:creationId xmlns:a16="http://schemas.microsoft.com/office/drawing/2014/main" id="{34C46670-8A59-92B9-36D2-DA0BE1A2D3D1}"/>
              </a:ext>
            </a:extLst>
          </p:cNvPr>
          <p:cNvPicPr>
            <a:picLocks noChangeAspect="1"/>
          </p:cNvPicPr>
          <p:nvPr/>
        </p:nvPicPr>
        <p:blipFill>
          <a:blip r:embed="rId3"/>
          <a:stretch>
            <a:fillRect/>
          </a:stretch>
        </p:blipFill>
        <p:spPr>
          <a:xfrm>
            <a:off x="6794092" y="1684804"/>
            <a:ext cx="5102942" cy="470956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8" name="Title 1">
            <a:extLst>
              <a:ext uri="{FF2B5EF4-FFF2-40B4-BE49-F238E27FC236}">
                <a16:creationId xmlns:a16="http://schemas.microsoft.com/office/drawing/2014/main" id="{1A6B7BA3-E8D9-D7A8-9A84-B1C752AC7C19}"/>
              </a:ext>
            </a:extLst>
          </p:cNvPr>
          <p:cNvSpPr>
            <a:spLocks noGrp="1"/>
          </p:cNvSpPr>
          <p:nvPr>
            <p:ph type="title"/>
          </p:nvPr>
        </p:nvSpPr>
        <p:spPr>
          <a:xfrm>
            <a:off x="1454813" y="97094"/>
            <a:ext cx="10018713" cy="556380"/>
          </a:xfrm>
        </p:spPr>
        <p:txBody>
          <a:bodyPr>
            <a:normAutofit fontScale="90000"/>
          </a:bodyPr>
          <a:lstStyle/>
          <a:p>
            <a:r>
              <a:rPr lang="en-IN" b="1" dirty="0"/>
              <a:t>Test Case Examples</a:t>
            </a:r>
          </a:p>
        </p:txBody>
      </p:sp>
    </p:spTree>
    <p:extLst>
      <p:ext uri="{BB962C8B-B14F-4D97-AF65-F5344CB8AC3E}">
        <p14:creationId xmlns:p14="http://schemas.microsoft.com/office/powerpoint/2010/main" val="3938812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48ECD-D286-440F-4D09-E70B4D7E26B8}"/>
              </a:ext>
            </a:extLst>
          </p:cNvPr>
          <p:cNvSpPr>
            <a:spLocks noGrp="1"/>
          </p:cNvSpPr>
          <p:nvPr>
            <p:ph type="title"/>
          </p:nvPr>
        </p:nvSpPr>
        <p:spPr>
          <a:xfrm>
            <a:off x="1484310" y="243350"/>
            <a:ext cx="10018713" cy="381000"/>
          </a:xfrm>
        </p:spPr>
        <p:txBody>
          <a:bodyPr>
            <a:normAutofit fontScale="90000"/>
          </a:bodyPr>
          <a:lstStyle/>
          <a:p>
            <a:r>
              <a:rPr lang="en-IN" b="1" dirty="0"/>
              <a:t>Run with Cypress Application/Runner</a:t>
            </a:r>
          </a:p>
        </p:txBody>
      </p:sp>
      <p:sp>
        <p:nvSpPr>
          <p:cNvPr id="3" name="Content Placeholder 2">
            <a:extLst>
              <a:ext uri="{FF2B5EF4-FFF2-40B4-BE49-F238E27FC236}">
                <a16:creationId xmlns:a16="http://schemas.microsoft.com/office/drawing/2014/main" id="{EFE7BC80-3E9D-1DAE-1439-61A827AFB784}"/>
              </a:ext>
            </a:extLst>
          </p:cNvPr>
          <p:cNvSpPr>
            <a:spLocks noGrp="1"/>
          </p:cNvSpPr>
          <p:nvPr>
            <p:ph idx="1"/>
          </p:nvPr>
        </p:nvSpPr>
        <p:spPr>
          <a:xfrm>
            <a:off x="1386348" y="835742"/>
            <a:ext cx="10579510" cy="5778907"/>
          </a:xfrm>
        </p:spPr>
        <p:txBody>
          <a:bodyPr anchor="t">
            <a:noAutofit/>
          </a:bodyPr>
          <a:lstStyle/>
          <a:p>
            <a:pPr marL="457200" indent="-457200" algn="just">
              <a:buFont typeface="+mj-lt"/>
              <a:buAutoNum type="arabicPeriod"/>
            </a:pPr>
            <a:r>
              <a:rPr lang="en-IN" sz="2200" b="1" dirty="0">
                <a:latin typeface="Arial" panose="020B0604020202020204" pitchFamily="34" charset="0"/>
                <a:cs typeface="Arial" panose="020B0604020202020204" pitchFamily="34" charset="0"/>
              </a:rPr>
              <a:t>Using Cypress Runner(application)</a:t>
            </a:r>
          </a:p>
          <a:p>
            <a:pPr marL="457200" lvl="1" indent="0" algn="just">
              <a:buNone/>
            </a:pPr>
            <a:r>
              <a:rPr lang="en-IN" sz="2200" dirty="0">
                <a:latin typeface="Arial" panose="020B0604020202020204" pitchFamily="34" charset="0"/>
                <a:cs typeface="Arial" panose="020B0604020202020204" pitchFamily="34" charset="0"/>
              </a:rPr>
              <a:t>	</a:t>
            </a:r>
            <a:r>
              <a:rPr lang="en-IN" sz="2200" b="1" u="sng" dirty="0" err="1">
                <a:latin typeface="Arial" panose="020B0604020202020204" pitchFamily="34" charset="0"/>
                <a:cs typeface="Arial" panose="020B0604020202020204" pitchFamily="34" charset="0"/>
              </a:rPr>
              <a:t>npx</a:t>
            </a:r>
            <a:r>
              <a:rPr lang="en-IN" sz="2200" b="1" u="sng" dirty="0">
                <a:latin typeface="Arial" panose="020B0604020202020204" pitchFamily="34" charset="0"/>
                <a:cs typeface="Arial" panose="020B0604020202020204" pitchFamily="34" charset="0"/>
              </a:rPr>
              <a:t> cypress open</a:t>
            </a:r>
          </a:p>
          <a:p>
            <a:pPr marL="457200" lvl="1" indent="0" algn="just">
              <a:buNone/>
            </a:pPr>
            <a:endParaRPr lang="en-IN" sz="2200" b="1" u="sng" dirty="0">
              <a:latin typeface="Arial" panose="020B0604020202020204" pitchFamily="34" charset="0"/>
              <a:cs typeface="Arial" panose="020B0604020202020204" pitchFamily="34" charset="0"/>
            </a:endParaRPr>
          </a:p>
          <a:p>
            <a:pPr marL="457200" indent="-457200" algn="just">
              <a:buFont typeface="+mj-lt"/>
              <a:buAutoNum type="arabicPeriod"/>
            </a:pPr>
            <a:r>
              <a:rPr lang="en-IN" sz="2200" b="1" dirty="0">
                <a:latin typeface="Arial" panose="020B0604020202020204" pitchFamily="34" charset="0"/>
                <a:cs typeface="Arial" panose="020B0604020202020204" pitchFamily="34" charset="0"/>
              </a:rPr>
              <a:t>Using Terminal</a:t>
            </a:r>
          </a:p>
          <a:p>
            <a:pPr marL="914400" lvl="1" indent="-457200" algn="just">
              <a:buFont typeface="+mj-lt"/>
              <a:buAutoNum type="arabicPeriod"/>
            </a:pPr>
            <a:r>
              <a:rPr lang="en-IN" sz="2200" dirty="0">
                <a:latin typeface="Arial" panose="020B0604020202020204" pitchFamily="34" charset="0"/>
                <a:cs typeface="Arial" panose="020B0604020202020204" pitchFamily="34" charset="0"/>
              </a:rPr>
              <a:t>By default test will run in headless mode &amp; all test from e2e folder will run</a:t>
            </a:r>
          </a:p>
          <a:p>
            <a:pPr marL="914400" lvl="2" indent="0" algn="just">
              <a:buNone/>
            </a:pPr>
            <a:r>
              <a:rPr lang="en-IN" sz="2200" b="1" u="sng" dirty="0" err="1">
                <a:latin typeface="Arial" panose="020B0604020202020204" pitchFamily="34" charset="0"/>
                <a:cs typeface="Arial" panose="020B0604020202020204" pitchFamily="34" charset="0"/>
              </a:rPr>
              <a:t>npx</a:t>
            </a:r>
            <a:r>
              <a:rPr lang="en-IN" sz="2200" b="1" u="sng" dirty="0">
                <a:latin typeface="Arial" panose="020B0604020202020204" pitchFamily="34" charset="0"/>
                <a:cs typeface="Arial" panose="020B0604020202020204" pitchFamily="34" charset="0"/>
              </a:rPr>
              <a:t> cypress run</a:t>
            </a:r>
          </a:p>
          <a:p>
            <a:pPr marL="914400" lvl="1" indent="-457200" algn="just">
              <a:buFont typeface="+mj-lt"/>
              <a:buAutoNum type="arabicPeriod"/>
            </a:pPr>
            <a:r>
              <a:rPr lang="en-IN" sz="2200" dirty="0">
                <a:latin typeface="Arial" panose="020B0604020202020204" pitchFamily="34" charset="0"/>
                <a:cs typeface="Arial" panose="020B0604020202020204" pitchFamily="34" charset="0"/>
              </a:rPr>
              <a:t>To run test in headed mode</a:t>
            </a:r>
          </a:p>
          <a:p>
            <a:pPr marL="914400" lvl="2" indent="0" algn="just">
              <a:buNone/>
            </a:pPr>
            <a:r>
              <a:rPr lang="en-IN" sz="2200" b="1" u="sng" dirty="0">
                <a:latin typeface="Arial" panose="020B0604020202020204" pitchFamily="34" charset="0"/>
                <a:cs typeface="Arial" panose="020B0604020202020204" pitchFamily="34" charset="0"/>
              </a:rPr>
              <a:t> </a:t>
            </a:r>
            <a:r>
              <a:rPr lang="en-IN" sz="2200" b="1" u="sng" dirty="0" err="1">
                <a:latin typeface="Arial" panose="020B0604020202020204" pitchFamily="34" charset="0"/>
                <a:cs typeface="Arial" panose="020B0604020202020204" pitchFamily="34" charset="0"/>
              </a:rPr>
              <a:t>npx</a:t>
            </a:r>
            <a:r>
              <a:rPr lang="en-IN" sz="2200" b="1" u="sng" dirty="0">
                <a:latin typeface="Arial" panose="020B0604020202020204" pitchFamily="34" charset="0"/>
                <a:cs typeface="Arial" panose="020B0604020202020204" pitchFamily="34" charset="0"/>
              </a:rPr>
              <a:t> cypress run --headed</a:t>
            </a:r>
          </a:p>
          <a:p>
            <a:pPr marL="914400" lvl="1" indent="-457200" algn="just">
              <a:buFont typeface="+mj-lt"/>
              <a:buAutoNum type="arabicPeriod"/>
            </a:pPr>
            <a:r>
              <a:rPr lang="en-IN" sz="2200" dirty="0">
                <a:latin typeface="Arial" panose="020B0604020202020204" pitchFamily="34" charset="0"/>
                <a:cs typeface="Arial" panose="020B0604020202020204" pitchFamily="34" charset="0"/>
              </a:rPr>
              <a:t>To run specific test in headed mode</a:t>
            </a:r>
          </a:p>
          <a:p>
            <a:pPr marL="914400" lvl="2" indent="0" algn="just">
              <a:buNone/>
            </a:pPr>
            <a:r>
              <a:rPr lang="en-IN" sz="2200" dirty="0">
                <a:latin typeface="Arial" panose="020B0604020202020204" pitchFamily="34" charset="0"/>
                <a:cs typeface="Arial" panose="020B0604020202020204" pitchFamily="34" charset="0"/>
              </a:rPr>
              <a:t> </a:t>
            </a:r>
            <a:r>
              <a:rPr lang="en-IN" sz="2200" b="1" u="sng" dirty="0" err="1">
                <a:latin typeface="Arial" panose="020B0604020202020204" pitchFamily="34" charset="0"/>
                <a:cs typeface="Arial" panose="020B0604020202020204" pitchFamily="34" charset="0"/>
              </a:rPr>
              <a:t>npx</a:t>
            </a:r>
            <a:r>
              <a:rPr lang="en-IN" sz="2200" b="1" u="sng" dirty="0">
                <a:latin typeface="Arial" panose="020B0604020202020204" pitchFamily="34" charset="0"/>
                <a:cs typeface="Arial" panose="020B0604020202020204" pitchFamily="34" charset="0"/>
              </a:rPr>
              <a:t> cypress run - -spec file relative path --headed</a:t>
            </a:r>
          </a:p>
          <a:p>
            <a:pPr marL="914400" lvl="1" indent="-457200" algn="just">
              <a:buFont typeface="+mj-lt"/>
              <a:buAutoNum type="arabicPeriod"/>
            </a:pPr>
            <a:r>
              <a:rPr lang="en-IN" sz="2200" dirty="0">
                <a:latin typeface="Arial" panose="020B0604020202020204" pitchFamily="34" charset="0"/>
                <a:cs typeface="Arial" panose="020B0604020202020204" pitchFamily="34" charset="0"/>
              </a:rPr>
              <a:t>To run test on specific browser(By default test will run on Electron </a:t>
            </a:r>
            <a:r>
              <a:rPr lang="en-IN" sz="2200" dirty="0" err="1">
                <a:latin typeface="Arial" panose="020B0604020202020204" pitchFamily="34" charset="0"/>
                <a:cs typeface="Arial" panose="020B0604020202020204" pitchFamily="34" charset="0"/>
              </a:rPr>
              <a:t>broswer</a:t>
            </a:r>
            <a:r>
              <a:rPr lang="en-IN" sz="2200" dirty="0">
                <a:latin typeface="Arial" panose="020B0604020202020204" pitchFamily="34" charset="0"/>
                <a:cs typeface="Arial" panose="020B0604020202020204" pitchFamily="34" charset="0"/>
              </a:rPr>
              <a:t>)</a:t>
            </a:r>
          </a:p>
          <a:p>
            <a:pPr marL="457200" lvl="1" indent="0" algn="just">
              <a:buNone/>
            </a:pPr>
            <a:r>
              <a:rPr lang="en-IN" sz="2200" dirty="0">
                <a:latin typeface="Arial" panose="020B0604020202020204" pitchFamily="34" charset="0"/>
                <a:cs typeface="Arial" panose="020B0604020202020204" pitchFamily="34" charset="0"/>
              </a:rPr>
              <a:t>	</a:t>
            </a:r>
            <a:r>
              <a:rPr lang="en-IN" sz="2200" b="1" u="sng" dirty="0" err="1">
                <a:latin typeface="Arial" panose="020B0604020202020204" pitchFamily="34" charset="0"/>
                <a:cs typeface="Arial" panose="020B0604020202020204" pitchFamily="34" charset="0"/>
              </a:rPr>
              <a:t>npx</a:t>
            </a:r>
            <a:r>
              <a:rPr lang="en-IN" sz="2200" b="1" u="sng" dirty="0">
                <a:latin typeface="Arial" panose="020B0604020202020204" pitchFamily="34" charset="0"/>
                <a:cs typeface="Arial" panose="020B0604020202020204" pitchFamily="34" charset="0"/>
              </a:rPr>
              <a:t> cypress run - -spec file relative path - -headed - -browser chrome</a:t>
            </a:r>
          </a:p>
          <a:p>
            <a:pPr marL="914400" lvl="1" indent="-457200" algn="just">
              <a:buFont typeface="+mj-lt"/>
              <a:buAutoNum type="arabicPeriod"/>
            </a:pPr>
            <a:endParaRPr lang="en-IN" sz="2200" dirty="0">
              <a:latin typeface="Arial" panose="020B0604020202020204" pitchFamily="34" charset="0"/>
              <a:cs typeface="Arial" panose="020B0604020202020204" pitchFamily="34" charset="0"/>
            </a:endParaRPr>
          </a:p>
          <a:p>
            <a:pPr marL="914400" lvl="1" indent="-457200" algn="just">
              <a:buFont typeface="+mj-lt"/>
              <a:buAutoNum type="arabicPeriod"/>
            </a:pPr>
            <a:endParaRPr lang="en-IN" sz="2200" dirty="0">
              <a:latin typeface="Arial" panose="020B0604020202020204" pitchFamily="34" charset="0"/>
              <a:cs typeface="Arial" panose="020B0604020202020204" pitchFamily="34" charset="0"/>
            </a:endParaRPr>
          </a:p>
          <a:p>
            <a:pPr marL="0" indent="0" algn="just">
              <a:buNone/>
            </a:pPr>
            <a:endParaRPr lang="en-IN" sz="2200" dirty="0">
              <a:latin typeface="Arial" panose="020B0604020202020204" pitchFamily="34" charset="0"/>
              <a:cs typeface="Arial" panose="020B0604020202020204" pitchFamily="34" charset="0"/>
            </a:endParaRPr>
          </a:p>
          <a:p>
            <a:pPr marL="457200" lvl="1" indent="0" algn="just">
              <a:buNone/>
            </a:pPr>
            <a:endParaRPr lang="en-IN" sz="2200" dirty="0">
              <a:latin typeface="Arial" panose="020B0604020202020204" pitchFamily="34" charset="0"/>
              <a:cs typeface="Arial" panose="020B0604020202020204" pitchFamily="34" charset="0"/>
            </a:endParaRPr>
          </a:p>
          <a:p>
            <a:pPr marL="914400" lvl="1" indent="-457200" algn="just">
              <a:buFont typeface="+mj-lt"/>
              <a:buAutoNum type="arabicPeriod"/>
            </a:pP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37075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B61E-7C1B-033F-A212-9625ABB7F237}"/>
              </a:ext>
            </a:extLst>
          </p:cNvPr>
          <p:cNvSpPr>
            <a:spLocks noGrp="1"/>
          </p:cNvSpPr>
          <p:nvPr>
            <p:ph type="title"/>
          </p:nvPr>
        </p:nvSpPr>
        <p:spPr>
          <a:xfrm>
            <a:off x="1484311" y="218767"/>
            <a:ext cx="8810064" cy="848032"/>
          </a:xfrm>
        </p:spPr>
        <p:txBody>
          <a:bodyPr/>
          <a:lstStyle/>
          <a:p>
            <a:r>
              <a:rPr lang="en-IN" b="1" dirty="0"/>
              <a:t>Hooks</a:t>
            </a:r>
          </a:p>
        </p:txBody>
      </p:sp>
      <p:sp>
        <p:nvSpPr>
          <p:cNvPr id="3" name="Content Placeholder 2">
            <a:extLst>
              <a:ext uri="{FF2B5EF4-FFF2-40B4-BE49-F238E27FC236}">
                <a16:creationId xmlns:a16="http://schemas.microsoft.com/office/drawing/2014/main" id="{B505E990-448E-A016-2387-1CD38540B1B0}"/>
              </a:ext>
            </a:extLst>
          </p:cNvPr>
          <p:cNvSpPr>
            <a:spLocks noGrp="1"/>
          </p:cNvSpPr>
          <p:nvPr>
            <p:ph idx="1"/>
          </p:nvPr>
        </p:nvSpPr>
        <p:spPr>
          <a:xfrm>
            <a:off x="2487561" y="973394"/>
            <a:ext cx="9015462" cy="4817807"/>
          </a:xfrm>
        </p:spPr>
        <p:txBody>
          <a:bodyPr anchor="t"/>
          <a:lstStyle/>
          <a:p>
            <a:r>
              <a:rPr lang="en-US" b="1" dirty="0">
                <a:latin typeface="Arial" panose="020B0604020202020204" pitchFamily="34" charset="0"/>
                <a:cs typeface="Arial" panose="020B0604020202020204" pitchFamily="34" charset="0"/>
              </a:rPr>
              <a:t>Hook</a:t>
            </a:r>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Runs When</a:t>
            </a:r>
          </a:p>
          <a:p>
            <a:r>
              <a:rPr lang="en-US" dirty="0">
                <a:latin typeface="Arial" panose="020B0604020202020204" pitchFamily="34" charset="0"/>
                <a:cs typeface="Arial" panose="020B0604020202020204" pitchFamily="34" charset="0"/>
              </a:rPr>
              <a:t>before()	                 Once before all tests in the block</a:t>
            </a:r>
          </a:p>
          <a:p>
            <a:r>
              <a:rPr lang="en-US" dirty="0">
                <a:latin typeface="Arial" panose="020B0604020202020204" pitchFamily="34" charset="0"/>
                <a:cs typeface="Arial" panose="020B0604020202020204" pitchFamily="34" charset="0"/>
              </a:rPr>
              <a:t>after()	                 Once after all tests in the block</a:t>
            </a:r>
          </a:p>
          <a:p>
            <a:r>
              <a:rPr lang="en-US" dirty="0" err="1">
                <a:latin typeface="Arial" panose="020B0604020202020204" pitchFamily="34" charset="0"/>
                <a:cs typeface="Arial" panose="020B0604020202020204" pitchFamily="34" charset="0"/>
              </a:rPr>
              <a:t>beforeEach</a:t>
            </a:r>
            <a:r>
              <a:rPr lang="en-US" dirty="0">
                <a:latin typeface="Arial" panose="020B0604020202020204" pitchFamily="34" charset="0"/>
                <a:cs typeface="Arial" panose="020B0604020202020204" pitchFamily="34" charset="0"/>
              </a:rPr>
              <a:t>()	       Before each test in the block</a:t>
            </a:r>
          </a:p>
          <a:p>
            <a:r>
              <a:rPr lang="en-US" dirty="0" err="1">
                <a:latin typeface="Arial" panose="020B0604020202020204" pitchFamily="34" charset="0"/>
                <a:cs typeface="Arial" panose="020B0604020202020204" pitchFamily="34" charset="0"/>
              </a:rPr>
              <a:t>afterEach</a:t>
            </a:r>
            <a:r>
              <a:rPr lang="en-US" dirty="0">
                <a:latin typeface="Arial" panose="020B0604020202020204" pitchFamily="34" charset="0"/>
                <a:cs typeface="Arial" panose="020B0604020202020204" pitchFamily="34" charset="0"/>
              </a:rPr>
              <a:t>()	             After each test in the block</a:t>
            </a:r>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61E260B-1AB2-26C3-7475-847357892B91}"/>
              </a:ext>
            </a:extLst>
          </p:cNvPr>
          <p:cNvPicPr>
            <a:picLocks noChangeAspect="1"/>
          </p:cNvPicPr>
          <p:nvPr/>
        </p:nvPicPr>
        <p:blipFill>
          <a:blip r:embed="rId2"/>
          <a:stretch>
            <a:fillRect/>
          </a:stretch>
        </p:blipFill>
        <p:spPr>
          <a:xfrm>
            <a:off x="2460857" y="3687976"/>
            <a:ext cx="8065618" cy="295125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731553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64D77-B06C-E5C6-2E36-FE0D74EBA52E}"/>
              </a:ext>
            </a:extLst>
          </p:cNvPr>
          <p:cNvSpPr>
            <a:spLocks noGrp="1"/>
          </p:cNvSpPr>
          <p:nvPr>
            <p:ph type="title"/>
          </p:nvPr>
        </p:nvSpPr>
        <p:spPr>
          <a:xfrm>
            <a:off x="1572801" y="135193"/>
            <a:ext cx="10018713" cy="553065"/>
          </a:xfrm>
        </p:spPr>
        <p:txBody>
          <a:bodyPr>
            <a:normAutofit fontScale="90000"/>
          </a:bodyPr>
          <a:lstStyle/>
          <a:p>
            <a:r>
              <a:rPr lang="en-IN" b="1" dirty="0"/>
              <a:t>Viewport </a:t>
            </a:r>
          </a:p>
        </p:txBody>
      </p:sp>
      <p:sp>
        <p:nvSpPr>
          <p:cNvPr id="3" name="Content Placeholder 2">
            <a:extLst>
              <a:ext uri="{FF2B5EF4-FFF2-40B4-BE49-F238E27FC236}">
                <a16:creationId xmlns:a16="http://schemas.microsoft.com/office/drawing/2014/main" id="{F9CB1609-A9E3-C406-C237-04A7C35D4F74}"/>
              </a:ext>
            </a:extLst>
          </p:cNvPr>
          <p:cNvSpPr>
            <a:spLocks noGrp="1"/>
          </p:cNvSpPr>
          <p:nvPr>
            <p:ph idx="1"/>
          </p:nvPr>
        </p:nvSpPr>
        <p:spPr>
          <a:xfrm>
            <a:off x="1484310" y="688258"/>
            <a:ext cx="10018713" cy="6034549"/>
          </a:xfrm>
        </p:spPr>
        <p:txBody>
          <a:bodyPr anchor="t">
            <a:noAutofit/>
          </a:bodyPr>
          <a:lstStyle/>
          <a:p>
            <a:pPr algn="just"/>
            <a:r>
              <a:rPr lang="en-IN" sz="2000" dirty="0">
                <a:latin typeface="Arial" panose="020B0604020202020204" pitchFamily="34" charset="0"/>
                <a:cs typeface="Arial" panose="020B0604020202020204" pitchFamily="34" charset="0"/>
              </a:rPr>
              <a:t>Cypress doesn’t support true minimize/maximize like a real browser window (because it runs inside a browser controlled by Electron or Chrome).</a:t>
            </a:r>
          </a:p>
          <a:p>
            <a:pPr algn="just"/>
            <a:r>
              <a:rPr lang="en-IN" sz="2000" dirty="0">
                <a:latin typeface="Arial" panose="020B0604020202020204" pitchFamily="34" charset="0"/>
                <a:cs typeface="Arial" panose="020B0604020202020204" pitchFamily="34" charset="0"/>
              </a:rPr>
              <a:t> But you can simulate this </a:t>
            </a:r>
            <a:r>
              <a:rPr lang="en-IN" sz="2000" dirty="0" err="1">
                <a:latin typeface="Arial" panose="020B0604020202020204" pitchFamily="34" charset="0"/>
                <a:cs typeface="Arial" panose="020B0604020202020204" pitchFamily="34" charset="0"/>
              </a:rPr>
              <a:t>behavior</a:t>
            </a:r>
            <a:r>
              <a:rPr lang="en-IN" sz="2000" dirty="0">
                <a:latin typeface="Arial" panose="020B0604020202020204" pitchFamily="34" charset="0"/>
                <a:cs typeface="Arial" panose="020B0604020202020204" pitchFamily="34" charset="0"/>
              </a:rPr>
              <a:t> using </a:t>
            </a:r>
            <a:r>
              <a:rPr lang="en-IN" sz="2000" dirty="0" err="1">
                <a:latin typeface="Arial" panose="020B0604020202020204" pitchFamily="34" charset="0"/>
                <a:cs typeface="Arial" panose="020B0604020202020204" pitchFamily="34" charset="0"/>
              </a:rPr>
              <a:t>cy.viewport</a:t>
            </a:r>
            <a:r>
              <a:rPr lang="en-IN" sz="2000" dirty="0">
                <a:latin typeface="Arial" panose="020B0604020202020204" pitchFamily="34" charset="0"/>
                <a:cs typeface="Arial" panose="020B0604020202020204" pitchFamily="34" charset="0"/>
              </a:rPr>
              <a:t>()</a:t>
            </a:r>
          </a:p>
          <a:p>
            <a:pPr algn="just"/>
            <a:r>
              <a:rPr lang="en-IN" sz="2000" b="1" dirty="0">
                <a:latin typeface="Arial" panose="020B0604020202020204" pitchFamily="34" charset="0"/>
                <a:cs typeface="Arial" panose="020B0604020202020204" pitchFamily="34" charset="0"/>
              </a:rPr>
              <a:t>Maximize browser: </a:t>
            </a:r>
            <a:r>
              <a:rPr lang="en-IN" sz="2000" dirty="0" err="1">
                <a:latin typeface="Arial" panose="020B0604020202020204" pitchFamily="34" charset="0"/>
                <a:cs typeface="Arial" panose="020B0604020202020204" pitchFamily="34" charset="0"/>
              </a:rPr>
              <a:t>cy.viewport</a:t>
            </a:r>
            <a:r>
              <a:rPr lang="en-IN" sz="2000" dirty="0">
                <a:latin typeface="Arial" panose="020B0604020202020204" pitchFamily="34" charset="0"/>
                <a:cs typeface="Arial" panose="020B0604020202020204" pitchFamily="34" charset="0"/>
              </a:rPr>
              <a:t>(1920, 1080) // Example of full HD screen</a:t>
            </a:r>
          </a:p>
          <a:p>
            <a:pPr algn="just"/>
            <a:r>
              <a:rPr lang="en-IN" sz="2000" b="1" dirty="0">
                <a:latin typeface="Arial" panose="020B0604020202020204" pitchFamily="34" charset="0"/>
                <a:cs typeface="Arial" panose="020B0604020202020204" pitchFamily="34" charset="0"/>
              </a:rPr>
              <a:t>Minimize the browser: </a:t>
            </a:r>
            <a:r>
              <a:rPr lang="en-IN" sz="2000" dirty="0" err="1">
                <a:latin typeface="Arial" panose="020B0604020202020204" pitchFamily="34" charset="0"/>
                <a:cs typeface="Arial" panose="020B0604020202020204" pitchFamily="34" charset="0"/>
              </a:rPr>
              <a:t>cy.viewport</a:t>
            </a:r>
            <a:r>
              <a:rPr lang="en-IN" sz="2000" dirty="0">
                <a:latin typeface="Arial" panose="020B0604020202020204" pitchFamily="34" charset="0"/>
                <a:cs typeface="Arial" panose="020B0604020202020204" pitchFamily="34" charset="0"/>
              </a:rPr>
              <a:t>(100, 100) // Very small window size</a:t>
            </a:r>
          </a:p>
          <a:p>
            <a:pPr algn="just"/>
            <a:r>
              <a:rPr lang="en-IN" sz="2000" b="1" dirty="0">
                <a:latin typeface="Arial" panose="020B0604020202020204" pitchFamily="34" charset="0"/>
                <a:cs typeface="Arial" panose="020B0604020202020204" pitchFamily="34" charset="0"/>
              </a:rPr>
              <a:t>What is </a:t>
            </a:r>
            <a:r>
              <a:rPr lang="en-IN" sz="2000" b="1" dirty="0" err="1">
                <a:latin typeface="Arial" panose="020B0604020202020204" pitchFamily="34" charset="0"/>
                <a:cs typeface="Arial" panose="020B0604020202020204" pitchFamily="34" charset="0"/>
              </a:rPr>
              <a:t>cy.viewport</a:t>
            </a:r>
            <a:r>
              <a:rPr lang="en-IN" sz="2000" b="1" dirty="0">
                <a:latin typeface="Arial" panose="020B0604020202020204" pitchFamily="34" charset="0"/>
                <a:cs typeface="Arial" panose="020B0604020202020204" pitchFamily="34" charset="0"/>
              </a:rPr>
              <a:t>()?</a:t>
            </a:r>
          </a:p>
          <a:p>
            <a:pPr algn="just"/>
            <a:r>
              <a:rPr lang="en-IN" sz="2000" dirty="0">
                <a:latin typeface="Arial" panose="020B0604020202020204" pitchFamily="34" charset="0"/>
                <a:cs typeface="Arial" panose="020B0604020202020204" pitchFamily="34" charset="0"/>
              </a:rPr>
              <a:t>It sets the size of the browser's viewport in your tests.</a:t>
            </a:r>
          </a:p>
          <a:p>
            <a:pPr algn="just"/>
            <a:r>
              <a:rPr lang="en-IN" sz="2000" dirty="0">
                <a:latin typeface="Arial" panose="020B0604020202020204" pitchFamily="34" charset="0"/>
                <a:cs typeface="Arial" panose="020B0604020202020204" pitchFamily="34" charset="0"/>
              </a:rPr>
              <a:t>Useful for testing responsiveness (e.g., mobile, tablet, desktop views).</a:t>
            </a:r>
          </a:p>
          <a:p>
            <a:pPr algn="just"/>
            <a:r>
              <a:rPr lang="en-IN" sz="2000" b="1" dirty="0">
                <a:latin typeface="Arial" panose="020B0604020202020204" pitchFamily="34" charset="0"/>
                <a:cs typeface="Arial" panose="020B0604020202020204" pitchFamily="34" charset="0"/>
              </a:rPr>
              <a:t>Syntax: </a:t>
            </a:r>
            <a:r>
              <a:rPr lang="en-IN" sz="2000" dirty="0" err="1">
                <a:latin typeface="Arial" panose="020B0604020202020204" pitchFamily="34" charset="0"/>
                <a:cs typeface="Arial" panose="020B0604020202020204" pitchFamily="34" charset="0"/>
              </a:rPr>
              <a:t>cy.viewport</a:t>
            </a:r>
            <a:r>
              <a:rPr lang="en-IN" sz="2000" dirty="0">
                <a:latin typeface="Arial" panose="020B0604020202020204" pitchFamily="34" charset="0"/>
                <a:cs typeface="Arial" panose="020B0604020202020204" pitchFamily="34" charset="0"/>
              </a:rPr>
              <a:t>(width, height) or </a:t>
            </a:r>
            <a:r>
              <a:rPr lang="en-IN" sz="2000" dirty="0" err="1">
                <a:latin typeface="Arial" panose="020B0604020202020204" pitchFamily="34" charset="0"/>
                <a:cs typeface="Arial" panose="020B0604020202020204" pitchFamily="34" charset="0"/>
              </a:rPr>
              <a:t>cy.viewport</a:t>
            </a:r>
            <a:r>
              <a:rPr lang="en-IN" sz="2000" dirty="0">
                <a:latin typeface="Arial" panose="020B0604020202020204" pitchFamily="34" charset="0"/>
                <a:cs typeface="Arial" panose="020B0604020202020204" pitchFamily="34" charset="0"/>
              </a:rPr>
              <a:t>(preset)</a:t>
            </a:r>
          </a:p>
          <a:p>
            <a:pPr algn="just"/>
            <a:r>
              <a:rPr lang="en-IN" sz="2000" b="1" dirty="0">
                <a:latin typeface="Arial" panose="020B0604020202020204" pitchFamily="34" charset="0"/>
                <a:cs typeface="Arial" panose="020B0604020202020204" pitchFamily="34" charset="0"/>
              </a:rPr>
              <a:t>Width &amp; Height</a:t>
            </a:r>
          </a:p>
          <a:p>
            <a:pPr algn="just"/>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cy.viewport</a:t>
            </a:r>
            <a:r>
              <a:rPr lang="en-IN" sz="2000" dirty="0">
                <a:latin typeface="Arial" panose="020B0604020202020204" pitchFamily="34" charset="0"/>
                <a:cs typeface="Arial" panose="020B0604020202020204" pitchFamily="34" charset="0"/>
              </a:rPr>
              <a:t>(1280, 720) // Sets custom resolution </a:t>
            </a:r>
          </a:p>
          <a:p>
            <a:pPr algn="just"/>
            <a:r>
              <a:rPr lang="en-IN" sz="2000" b="1" dirty="0">
                <a:latin typeface="Arial" panose="020B0604020202020204" pitchFamily="34" charset="0"/>
                <a:cs typeface="Arial" panose="020B0604020202020204" pitchFamily="34" charset="0"/>
              </a:rPr>
              <a:t>Presets</a:t>
            </a:r>
          </a:p>
          <a:p>
            <a:pPr algn="just"/>
            <a:r>
              <a:rPr lang="en-IN" sz="2000" dirty="0" err="1">
                <a:latin typeface="Arial" panose="020B0604020202020204" pitchFamily="34" charset="0"/>
                <a:cs typeface="Arial" panose="020B0604020202020204" pitchFamily="34" charset="0"/>
              </a:rPr>
              <a:t>cy.viewport</a:t>
            </a:r>
            <a:r>
              <a:rPr lang="en-IN" sz="2000" dirty="0">
                <a:latin typeface="Arial" panose="020B0604020202020204" pitchFamily="34" charset="0"/>
                <a:cs typeface="Arial" panose="020B0604020202020204" pitchFamily="34" charset="0"/>
              </a:rPr>
              <a:t>('iphone-6') // Uses predefined device size</a:t>
            </a:r>
          </a:p>
          <a:p>
            <a:pPr algn="just"/>
            <a:r>
              <a:rPr lang="en-IN" sz="2000" dirty="0" err="1">
                <a:latin typeface="Arial" panose="020B0604020202020204" pitchFamily="34" charset="0"/>
                <a:cs typeface="Arial" panose="020B0604020202020204" pitchFamily="34" charset="0"/>
              </a:rPr>
              <a:t>cy.viewport</a:t>
            </a:r>
            <a:r>
              <a:rPr lang="en-IN" sz="2000" dirty="0">
                <a:latin typeface="Arial" panose="020B0604020202020204" pitchFamily="34" charset="0"/>
                <a:cs typeface="Arial" panose="020B0604020202020204" pitchFamily="34" charset="0"/>
              </a:rPr>
              <a:t>('ipad-2', 'landscape') // Optional orientation</a:t>
            </a:r>
          </a:p>
          <a:p>
            <a:pPr algn="just"/>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53733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5B2C-79BB-4C70-BEFD-56990E40EE22}"/>
              </a:ext>
            </a:extLst>
          </p:cNvPr>
          <p:cNvSpPr>
            <a:spLocks noGrp="1"/>
          </p:cNvSpPr>
          <p:nvPr>
            <p:ph type="title"/>
          </p:nvPr>
        </p:nvSpPr>
        <p:spPr>
          <a:xfrm>
            <a:off x="1405653" y="204019"/>
            <a:ext cx="10018713" cy="690716"/>
          </a:xfrm>
        </p:spPr>
        <p:txBody>
          <a:bodyPr>
            <a:noAutofit/>
          </a:bodyPr>
          <a:lstStyle/>
          <a:p>
            <a:r>
              <a:rPr lang="en-IN" b="1" dirty="0"/>
              <a:t>Navigation Commands</a:t>
            </a:r>
          </a:p>
        </p:txBody>
      </p:sp>
      <p:sp>
        <p:nvSpPr>
          <p:cNvPr id="3" name="Content Placeholder 2">
            <a:extLst>
              <a:ext uri="{FF2B5EF4-FFF2-40B4-BE49-F238E27FC236}">
                <a16:creationId xmlns:a16="http://schemas.microsoft.com/office/drawing/2014/main" id="{D73D2D64-B271-C44B-57E6-1BD088EE4A41}"/>
              </a:ext>
            </a:extLst>
          </p:cNvPr>
          <p:cNvSpPr>
            <a:spLocks noGrp="1"/>
          </p:cNvSpPr>
          <p:nvPr>
            <p:ph idx="1"/>
          </p:nvPr>
        </p:nvSpPr>
        <p:spPr>
          <a:xfrm>
            <a:off x="1484671" y="894735"/>
            <a:ext cx="10353368" cy="5545394"/>
          </a:xfrm>
        </p:spPr>
        <p:txBody>
          <a:bodyPr anchor="t">
            <a:noAutofit/>
          </a:bodyPr>
          <a:lstStyle/>
          <a:p>
            <a:pPr algn="just"/>
            <a:r>
              <a:rPr lang="en-US" b="1" dirty="0" err="1">
                <a:latin typeface="Arial" panose="020B0604020202020204" pitchFamily="34" charset="0"/>
                <a:cs typeface="Arial" panose="020B0604020202020204" pitchFamily="34" charset="0"/>
              </a:rPr>
              <a:t>cy.visit</a:t>
            </a:r>
            <a:r>
              <a:rPr lang="en-US" b="1"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This command is used to visit a URL. It can be an absolute or relative URL. The </a:t>
            </a:r>
            <a:r>
              <a:rPr lang="en-US" dirty="0" err="1">
                <a:latin typeface="Arial" panose="020B0604020202020204" pitchFamily="34" charset="0"/>
                <a:cs typeface="Arial" panose="020B0604020202020204" pitchFamily="34" charset="0"/>
              </a:rPr>
              <a:t>cy.visit</a:t>
            </a:r>
            <a:r>
              <a:rPr lang="en-US" dirty="0">
                <a:latin typeface="Arial" panose="020B0604020202020204" pitchFamily="34" charset="0"/>
                <a:cs typeface="Arial" panose="020B0604020202020204" pitchFamily="34" charset="0"/>
              </a:rPr>
              <a:t>() command will automatically prepend </a:t>
            </a:r>
            <a:r>
              <a:rPr lang="en-US" dirty="0" err="1">
                <a:latin typeface="Arial" panose="020B0604020202020204" pitchFamily="34" charset="0"/>
                <a:cs typeface="Arial" panose="020B0604020202020204" pitchFamily="34" charset="0"/>
              </a:rPr>
              <a:t>baseUrl</a:t>
            </a:r>
            <a:r>
              <a:rPr lang="en-US" dirty="0">
                <a:latin typeface="Arial" panose="020B0604020202020204" pitchFamily="34" charset="0"/>
                <a:cs typeface="Arial" panose="020B0604020202020204" pitchFamily="34" charset="0"/>
              </a:rPr>
              <a:t> (defined in the cypress.comfig.js configuration) to the relative URL.</a:t>
            </a:r>
          </a:p>
          <a:p>
            <a:pPr algn="just"/>
            <a:r>
              <a:rPr lang="en-US" dirty="0" err="1">
                <a:latin typeface="Arial" panose="020B0604020202020204" pitchFamily="34" charset="0"/>
                <a:cs typeface="Arial" panose="020B0604020202020204" pitchFamily="34" charset="0"/>
              </a:rPr>
              <a:t>cy.visit</a:t>
            </a:r>
            <a:r>
              <a:rPr lang="en-US" dirty="0">
                <a:latin typeface="Arial" panose="020B0604020202020204" pitchFamily="34" charset="0"/>
                <a:cs typeface="Arial" panose="020B0604020202020204" pitchFamily="34" charset="0"/>
              </a:rPr>
              <a:t>('http://example.com/login'); // Visits the login page</a:t>
            </a:r>
          </a:p>
          <a:p>
            <a:pPr algn="just"/>
            <a:r>
              <a:rPr lang="en-US" b="1" dirty="0">
                <a:latin typeface="Arial" panose="020B0604020202020204" pitchFamily="34" charset="0"/>
                <a:cs typeface="Arial" panose="020B0604020202020204" pitchFamily="34" charset="0"/>
              </a:rPr>
              <a:t>cy.url()</a:t>
            </a:r>
          </a:p>
          <a:p>
            <a:pPr algn="just"/>
            <a:r>
              <a:rPr lang="en-US" dirty="0">
                <a:latin typeface="Arial" panose="020B0604020202020204" pitchFamily="34" charset="0"/>
                <a:cs typeface="Arial" panose="020B0604020202020204" pitchFamily="34" charset="0"/>
              </a:rPr>
              <a:t>This command allows us to get the current URL of the application, which we can then use for assertions.</a:t>
            </a:r>
          </a:p>
          <a:p>
            <a:pPr algn="just"/>
            <a:r>
              <a:rPr lang="en-US" dirty="0">
                <a:latin typeface="Arial" panose="020B0604020202020204" pitchFamily="34" charset="0"/>
                <a:cs typeface="Arial" panose="020B0604020202020204" pitchFamily="34" charset="0"/>
              </a:rPr>
              <a:t>cy.url().should('include', '/login'); // Asserts that the current URL includes '/login’</a:t>
            </a:r>
          </a:p>
          <a:p>
            <a:pPr algn="just"/>
            <a:r>
              <a:rPr lang="en-US" b="1" dirty="0" err="1">
                <a:latin typeface="Arial" panose="020B0604020202020204" pitchFamily="34" charset="0"/>
                <a:cs typeface="Arial" panose="020B0604020202020204" pitchFamily="34" charset="0"/>
              </a:rPr>
              <a:t>cy.title</a:t>
            </a:r>
            <a:r>
              <a:rPr lang="en-US" b="1"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Get the </a:t>
            </a:r>
            <a:r>
              <a:rPr lang="en-US" dirty="0" err="1">
                <a:latin typeface="Arial" panose="020B0604020202020204" pitchFamily="34" charset="0"/>
                <a:cs typeface="Arial" panose="020B0604020202020204" pitchFamily="34" charset="0"/>
              </a:rPr>
              <a:t>document.title</a:t>
            </a:r>
            <a:r>
              <a:rPr lang="en-US" dirty="0">
                <a:latin typeface="Arial" panose="020B0604020202020204" pitchFamily="34" charset="0"/>
                <a:cs typeface="Arial" panose="020B0604020202020204" pitchFamily="34" charset="0"/>
              </a:rPr>
              <a:t> property of the page that is currently active.</a:t>
            </a:r>
          </a:p>
          <a:p>
            <a:pPr algn="just"/>
            <a:r>
              <a:rPr lang="en-US" dirty="0" err="1">
                <a:latin typeface="Arial" panose="020B0604020202020204" pitchFamily="34" charset="0"/>
                <a:cs typeface="Arial" panose="020B0604020202020204" pitchFamily="34" charset="0"/>
              </a:rPr>
              <a:t>cy.title</a:t>
            </a:r>
            <a:r>
              <a:rPr lang="en-US" dirty="0">
                <a:latin typeface="Arial" panose="020B0604020202020204" pitchFamily="34" charset="0"/>
                <a:cs typeface="Arial" panose="020B0604020202020204" pitchFamily="34" charset="0"/>
              </a:rPr>
              <a:t>().should('eq', 'My Awesome Application’)//assert the current title</a:t>
            </a: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68322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D0518-6700-5FFC-4101-D14259086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1CCC7D-635C-CC8C-79C7-2AF2DD144B5F}"/>
              </a:ext>
            </a:extLst>
          </p:cNvPr>
          <p:cNvSpPr>
            <a:spLocks noGrp="1"/>
          </p:cNvSpPr>
          <p:nvPr>
            <p:ph type="title"/>
          </p:nvPr>
        </p:nvSpPr>
        <p:spPr>
          <a:xfrm>
            <a:off x="1484309" y="165920"/>
            <a:ext cx="10018713" cy="690716"/>
          </a:xfrm>
        </p:spPr>
        <p:txBody>
          <a:bodyPr>
            <a:normAutofit fontScale="90000"/>
          </a:bodyPr>
          <a:lstStyle/>
          <a:p>
            <a:r>
              <a:rPr lang="en-IN" b="1" dirty="0"/>
              <a:t>Navigation Commands</a:t>
            </a:r>
            <a:endParaRPr lang="en-IN" dirty="0"/>
          </a:p>
        </p:txBody>
      </p:sp>
      <p:sp>
        <p:nvSpPr>
          <p:cNvPr id="3" name="Content Placeholder 2">
            <a:extLst>
              <a:ext uri="{FF2B5EF4-FFF2-40B4-BE49-F238E27FC236}">
                <a16:creationId xmlns:a16="http://schemas.microsoft.com/office/drawing/2014/main" id="{1D063FB5-7DE9-708D-83C9-603C210F4C6C}"/>
              </a:ext>
            </a:extLst>
          </p:cNvPr>
          <p:cNvSpPr>
            <a:spLocks noGrp="1"/>
          </p:cNvSpPr>
          <p:nvPr>
            <p:ph idx="1"/>
          </p:nvPr>
        </p:nvSpPr>
        <p:spPr>
          <a:xfrm>
            <a:off x="1484310" y="963562"/>
            <a:ext cx="10018713" cy="5476567"/>
          </a:xfrm>
        </p:spPr>
        <p:txBody>
          <a:bodyPr anchor="t">
            <a:noAutofit/>
          </a:bodyPr>
          <a:lstStyle/>
          <a:p>
            <a:pPr algn="just"/>
            <a:r>
              <a:rPr lang="en-US" b="1" dirty="0" err="1">
                <a:latin typeface="Arial" panose="020B0604020202020204" pitchFamily="34" charset="0"/>
                <a:cs typeface="Arial" panose="020B0604020202020204" pitchFamily="34" charset="0"/>
              </a:rPr>
              <a:t>cy.reload</a:t>
            </a:r>
            <a:r>
              <a:rPr lang="en-US" b="1"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This command is used to reload the current page.</a:t>
            </a:r>
          </a:p>
          <a:p>
            <a:pPr algn="just"/>
            <a:r>
              <a:rPr lang="en-US" dirty="0" err="1">
                <a:latin typeface="Arial" panose="020B0604020202020204" pitchFamily="34" charset="0"/>
                <a:cs typeface="Arial" panose="020B0604020202020204" pitchFamily="34" charset="0"/>
              </a:rPr>
              <a:t>cy.reload</a:t>
            </a:r>
            <a:r>
              <a:rPr lang="en-US" dirty="0">
                <a:latin typeface="Arial" panose="020B0604020202020204" pitchFamily="34" charset="0"/>
                <a:cs typeface="Arial" panose="020B0604020202020204" pitchFamily="34" charset="0"/>
              </a:rPr>
              <a:t>(); // Reloads the current page</a:t>
            </a:r>
          </a:p>
          <a:p>
            <a:pPr algn="just"/>
            <a:endParaRPr lang="en-US" dirty="0">
              <a:latin typeface="Arial" panose="020B0604020202020204" pitchFamily="34" charset="0"/>
              <a:cs typeface="Arial" panose="020B0604020202020204" pitchFamily="34" charset="0"/>
            </a:endParaRPr>
          </a:p>
          <a:p>
            <a:pPr algn="just"/>
            <a:r>
              <a:rPr lang="en-US" b="1" dirty="0" err="1">
                <a:latin typeface="Arial" panose="020B0604020202020204" pitchFamily="34" charset="0"/>
                <a:cs typeface="Arial" panose="020B0604020202020204" pitchFamily="34" charset="0"/>
              </a:rPr>
              <a:t>cy.go</a:t>
            </a:r>
            <a:r>
              <a:rPr lang="en-US" b="1" dirty="0">
                <a:latin typeface="Arial" panose="020B0604020202020204" pitchFamily="34" charset="0"/>
                <a:cs typeface="Arial" panose="020B0604020202020204" pitchFamily="34" charset="0"/>
              </a:rPr>
              <a:t>()</a:t>
            </a:r>
          </a:p>
          <a:p>
            <a:pPr algn="just"/>
            <a:r>
              <a:rPr lang="en-US" dirty="0">
                <a:latin typeface="Arial" panose="020B0604020202020204" pitchFamily="34" charset="0"/>
                <a:cs typeface="Arial" panose="020B0604020202020204" pitchFamily="34" charset="0"/>
              </a:rPr>
              <a:t>This command is used to navigate the user's browsing history. It accepts </a:t>
            </a:r>
            <a:r>
              <a:rPr lang="en-US" dirty="0" err="1">
                <a:latin typeface="Arial" panose="020B0604020202020204" pitchFamily="34" charset="0"/>
                <a:cs typeface="Arial" panose="020B0604020202020204" pitchFamily="34" charset="0"/>
              </a:rPr>
              <a:t>eithes</a:t>
            </a:r>
            <a:r>
              <a:rPr lang="en-US" dirty="0">
                <a:latin typeface="Arial" panose="020B0604020202020204" pitchFamily="34" charset="0"/>
                <a:cs typeface="Arial" panose="020B0604020202020204" pitchFamily="34" charset="0"/>
              </a:rPr>
              <a:t> a string or a number. The string can be forward' or 'back. The number is the number of pages to go forward or back.</a:t>
            </a:r>
          </a:p>
          <a:p>
            <a:pPr algn="just"/>
            <a:r>
              <a:rPr lang="en-US" dirty="0" err="1">
                <a:latin typeface="Arial" panose="020B0604020202020204" pitchFamily="34" charset="0"/>
                <a:cs typeface="Arial" panose="020B0604020202020204" pitchFamily="34" charset="0"/>
              </a:rPr>
              <a:t>cy.go</a:t>
            </a:r>
            <a:r>
              <a:rPr lang="en-US" dirty="0">
                <a:latin typeface="Arial" panose="020B0604020202020204" pitchFamily="34" charset="0"/>
                <a:cs typeface="Arial" panose="020B0604020202020204" pitchFamily="34" charset="0"/>
              </a:rPr>
              <a:t>('back'); // Goes back one page in the browsing history cy-go(-1); // Goes back one page in the browsing history</a:t>
            </a:r>
          </a:p>
          <a:p>
            <a:pPr algn="just"/>
            <a:endParaRPr lang="en-US"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8198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B3E4D-5FAE-2A8C-793D-9CE964548113}"/>
              </a:ext>
            </a:extLst>
          </p:cNvPr>
          <p:cNvSpPr>
            <a:spLocks noGrp="1"/>
          </p:cNvSpPr>
          <p:nvPr>
            <p:ph type="title"/>
          </p:nvPr>
        </p:nvSpPr>
        <p:spPr>
          <a:xfrm>
            <a:off x="1484310" y="115529"/>
            <a:ext cx="10018713" cy="951271"/>
          </a:xfrm>
        </p:spPr>
        <p:txBody>
          <a:bodyPr/>
          <a:lstStyle/>
          <a:p>
            <a:r>
              <a:rPr lang="en-IN" b="1" dirty="0"/>
              <a:t>Locators</a:t>
            </a:r>
          </a:p>
        </p:txBody>
      </p:sp>
      <p:sp>
        <p:nvSpPr>
          <p:cNvPr id="3" name="Content Placeholder 2">
            <a:extLst>
              <a:ext uri="{FF2B5EF4-FFF2-40B4-BE49-F238E27FC236}">
                <a16:creationId xmlns:a16="http://schemas.microsoft.com/office/drawing/2014/main" id="{F502A37D-D02D-FAB2-9DE5-0CA3E875859D}"/>
              </a:ext>
            </a:extLst>
          </p:cNvPr>
          <p:cNvSpPr>
            <a:spLocks noGrp="1"/>
          </p:cNvSpPr>
          <p:nvPr>
            <p:ph idx="1"/>
          </p:nvPr>
        </p:nvSpPr>
        <p:spPr>
          <a:xfrm>
            <a:off x="1484310" y="1066801"/>
            <a:ext cx="10018713" cy="4724400"/>
          </a:xfrm>
        </p:spPr>
        <p:txBody>
          <a:bodyPr anchor="t">
            <a:noAutofit/>
          </a:bodyPr>
          <a:lstStyle/>
          <a:p>
            <a:pPr marL="457200" indent="-457200">
              <a:buFont typeface="+mj-lt"/>
              <a:buAutoNum type="arabicPeriod"/>
            </a:pPr>
            <a:r>
              <a:rPr lang="en-US" sz="2000" b="1" dirty="0">
                <a:latin typeface="Arial" panose="020B0604020202020204" pitchFamily="34" charset="0"/>
                <a:cs typeface="Arial" panose="020B0604020202020204" pitchFamily="34" charset="0"/>
              </a:rPr>
              <a:t>Text</a:t>
            </a:r>
          </a:p>
          <a:p>
            <a:pPr marL="457200" lvl="1" indent="0">
              <a:buNone/>
            </a:pPr>
            <a:r>
              <a:rPr lang="en-US" b="1" dirty="0">
                <a:latin typeface="Arial" panose="020B0604020202020204" pitchFamily="34" charset="0"/>
                <a:cs typeface="Arial" panose="020B0604020202020204" pitchFamily="34" charset="0"/>
              </a:rPr>
              <a:t>You can locate elements based on their text content:</a:t>
            </a:r>
          </a:p>
          <a:p>
            <a:pPr marL="457200" lvl="1" indent="0">
              <a:buNone/>
            </a:pPr>
            <a:r>
              <a:rPr lang="en-US" b="1" dirty="0">
                <a:latin typeface="Arial" panose="020B0604020202020204" pitchFamily="34" charset="0"/>
                <a:cs typeface="Arial" panose="020B0604020202020204" pitchFamily="34" charset="0"/>
              </a:rPr>
              <a:t>&lt;a&gt;New User&lt;/a&gt;</a:t>
            </a:r>
          </a:p>
          <a:p>
            <a:pPr marL="457200" lvl="1" indent="0">
              <a:buNone/>
            </a:pPr>
            <a:r>
              <a:rPr lang="en-US" b="1" dirty="0" err="1">
                <a:latin typeface="Arial" panose="020B0604020202020204" pitchFamily="34" charset="0"/>
                <a:cs typeface="Arial" panose="020B0604020202020204" pitchFamily="34" charset="0"/>
              </a:rPr>
              <a:t>cy.contains</a:t>
            </a:r>
            <a:r>
              <a:rPr lang="en-US" b="1" dirty="0">
                <a:latin typeface="Arial" panose="020B0604020202020204" pitchFamily="34" charset="0"/>
                <a:cs typeface="Arial" panose="020B0604020202020204" pitchFamily="34" charset="0"/>
              </a:rPr>
              <a:t>(‘New User’).click();</a:t>
            </a:r>
          </a:p>
          <a:p>
            <a:pPr marL="457200" indent="-457200">
              <a:buFont typeface="+mj-lt"/>
              <a:buAutoNum type="arabicPeriod"/>
            </a:pP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a:latin typeface="Arial" panose="020B0604020202020204" pitchFamily="34" charset="0"/>
                <a:cs typeface="Arial" panose="020B0604020202020204" pitchFamily="34" charset="0"/>
              </a:rPr>
              <a:t>Tag Name:</a:t>
            </a:r>
          </a:p>
          <a:p>
            <a:pPr marL="457200" lvl="1" indent="0">
              <a:buNone/>
            </a:pPr>
            <a:r>
              <a:rPr lang="en-US" b="1" dirty="0">
                <a:latin typeface="Arial" panose="020B0604020202020204" pitchFamily="34" charset="0"/>
                <a:cs typeface="Arial" panose="020B0604020202020204" pitchFamily="34" charset="0"/>
              </a:rPr>
              <a:t>Target elements by their tag name:</a:t>
            </a:r>
          </a:p>
          <a:p>
            <a:pPr marL="457200" lvl="1" indent="0">
              <a:buNone/>
            </a:pPr>
            <a:r>
              <a:rPr lang="en-US" b="1" dirty="0" err="1">
                <a:latin typeface="Arial" panose="020B0604020202020204" pitchFamily="34" charset="0"/>
                <a:cs typeface="Arial" panose="020B0604020202020204" pitchFamily="34" charset="0"/>
              </a:rPr>
              <a:t>cy.get</a:t>
            </a:r>
            <a:r>
              <a:rPr lang="en-US" b="1" dirty="0">
                <a:latin typeface="Arial" panose="020B0604020202020204" pitchFamily="34" charset="0"/>
                <a:cs typeface="Arial" panose="020B0604020202020204" pitchFamily="34" charset="0"/>
              </a:rPr>
              <a:t>('button’)</a:t>
            </a:r>
          </a:p>
          <a:p>
            <a:pPr marL="457200" indent="-457200">
              <a:buFont typeface="+mj-lt"/>
              <a:buAutoNum type="arabicPeriod"/>
            </a:pP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err="1">
                <a:latin typeface="Arial" panose="020B0604020202020204" pitchFamily="34" charset="0"/>
                <a:cs typeface="Arial" panose="020B0604020202020204" pitchFamily="34" charset="0"/>
              </a:rPr>
              <a:t>CssSelector</a:t>
            </a:r>
            <a:r>
              <a:rPr lang="en-US" sz="2000" b="1" dirty="0">
                <a:latin typeface="Arial" panose="020B0604020202020204" pitchFamily="34" charset="0"/>
                <a:cs typeface="Arial" panose="020B0604020202020204" pitchFamily="34" charset="0"/>
              </a:rPr>
              <a:t>(By default)</a:t>
            </a:r>
          </a:p>
          <a:p>
            <a:pPr marL="457200" indent="-457200">
              <a:buFont typeface="+mj-lt"/>
              <a:buAutoNum type="arabicPeriod"/>
            </a:pP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r>
              <a:rPr lang="en-US" sz="2000" b="1" dirty="0" err="1">
                <a:latin typeface="Arial" panose="020B0604020202020204" pitchFamily="34" charset="0"/>
                <a:cs typeface="Arial" panose="020B0604020202020204" pitchFamily="34" charset="0"/>
              </a:rPr>
              <a:t>Xpath</a:t>
            </a:r>
            <a:endParaRPr lang="en-US" sz="2000" b="1" dirty="0">
              <a:latin typeface="Arial" panose="020B0604020202020204" pitchFamily="34" charset="0"/>
              <a:cs typeface="Arial" panose="020B0604020202020204" pitchFamily="34" charset="0"/>
            </a:endParaRPr>
          </a:p>
          <a:p>
            <a:pPr marL="457200" indent="-457200">
              <a:buFont typeface="+mj-lt"/>
              <a:buAutoNum type="arabicPeriod"/>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64235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AE14-9C5D-1F0E-B9FF-1C45CE9D514E}"/>
              </a:ext>
            </a:extLst>
          </p:cNvPr>
          <p:cNvSpPr>
            <a:spLocks noGrp="1"/>
          </p:cNvSpPr>
          <p:nvPr>
            <p:ph type="title"/>
          </p:nvPr>
        </p:nvSpPr>
        <p:spPr>
          <a:xfrm>
            <a:off x="1484310" y="213852"/>
            <a:ext cx="10018713" cy="852948"/>
          </a:xfrm>
        </p:spPr>
        <p:txBody>
          <a:bodyPr>
            <a:normAutofit/>
          </a:bodyPr>
          <a:lstStyle/>
          <a:p>
            <a:r>
              <a:rPr lang="en-IN" b="1" dirty="0"/>
              <a:t>What is Cypress</a:t>
            </a:r>
          </a:p>
        </p:txBody>
      </p:sp>
      <p:sp>
        <p:nvSpPr>
          <p:cNvPr id="3" name="Content Placeholder 2">
            <a:extLst>
              <a:ext uri="{FF2B5EF4-FFF2-40B4-BE49-F238E27FC236}">
                <a16:creationId xmlns:a16="http://schemas.microsoft.com/office/drawing/2014/main" id="{6ABBFC39-4EE5-E7DE-0E3E-8345890FEB35}"/>
              </a:ext>
            </a:extLst>
          </p:cNvPr>
          <p:cNvSpPr>
            <a:spLocks noGrp="1"/>
          </p:cNvSpPr>
          <p:nvPr>
            <p:ph idx="1"/>
          </p:nvPr>
        </p:nvSpPr>
        <p:spPr>
          <a:xfrm>
            <a:off x="1484310" y="1091381"/>
            <a:ext cx="10018713" cy="4699819"/>
          </a:xfrm>
        </p:spPr>
        <p:txBody>
          <a:bodyPr anchor="t">
            <a:normAutofit/>
          </a:bodyPr>
          <a:lstStyle/>
          <a:p>
            <a:pPr algn="just"/>
            <a:r>
              <a:rPr lang="en-IN" dirty="0">
                <a:effectLst/>
                <a:latin typeface="Arial" panose="020B0604020202020204" pitchFamily="34" charset="0"/>
                <a:ea typeface="Calibri" panose="020F0502020204030204" pitchFamily="34" charset="0"/>
                <a:cs typeface="Arial" panose="020B0604020202020204" pitchFamily="34" charset="0"/>
              </a:rPr>
              <a:t>Cypress is a </a:t>
            </a:r>
            <a:r>
              <a:rPr lang="en-IN">
                <a:effectLst/>
                <a:latin typeface="Arial" panose="020B0604020202020204" pitchFamily="34" charset="0"/>
                <a:ea typeface="Calibri" panose="020F0502020204030204" pitchFamily="34" charset="0"/>
                <a:cs typeface="Arial" panose="020B0604020202020204" pitchFamily="34" charset="0"/>
              </a:rPr>
              <a:t>robust JavaScript-based end-to-end </a:t>
            </a:r>
            <a:r>
              <a:rPr lang="en-IN" dirty="0">
                <a:effectLst/>
                <a:latin typeface="Arial" panose="020B0604020202020204" pitchFamily="34" charset="0"/>
                <a:ea typeface="Calibri" panose="020F0502020204030204" pitchFamily="34" charset="0"/>
                <a:cs typeface="Arial" panose="020B0604020202020204" pitchFamily="34" charset="0"/>
              </a:rPr>
              <a:t>testing framework designed to simplify and streamline web application testing. </a:t>
            </a:r>
          </a:p>
          <a:p>
            <a:pPr algn="just"/>
            <a:r>
              <a:rPr lang="en-IN" dirty="0">
                <a:effectLst/>
                <a:latin typeface="Arial" panose="020B0604020202020204" pitchFamily="34" charset="0"/>
                <a:ea typeface="Calibri" panose="020F0502020204030204" pitchFamily="34" charset="0"/>
                <a:cs typeface="Arial" panose="020B0604020202020204" pitchFamily="34" charset="0"/>
              </a:rPr>
              <a:t>It was built specifically for modern web development. </a:t>
            </a:r>
          </a:p>
          <a:p>
            <a:pPr algn="just"/>
            <a:r>
              <a:rPr lang="en-IN" dirty="0">
                <a:effectLst/>
                <a:latin typeface="Arial" panose="020B0604020202020204" pitchFamily="34" charset="0"/>
                <a:ea typeface="Calibri" panose="020F0502020204030204" pitchFamily="34" charset="0"/>
                <a:cs typeface="Arial" panose="020B0604020202020204" pitchFamily="34" charset="0"/>
              </a:rPr>
              <a:t>Cypress enables developers and testers to create and run tests directly within the browser, allowing real-time interaction with the application under test. </a:t>
            </a:r>
          </a:p>
          <a:p>
            <a:pPr algn="just"/>
            <a:r>
              <a:rPr lang="en-IN" dirty="0">
                <a:effectLst/>
                <a:latin typeface="Arial" panose="020B0604020202020204" pitchFamily="34" charset="0"/>
                <a:ea typeface="Calibri" panose="020F0502020204030204" pitchFamily="34" charset="0"/>
                <a:cs typeface="Arial" panose="020B0604020202020204" pitchFamily="34" charset="0"/>
              </a:rPr>
              <a:t>With its intuitive API, automatic waiting and retries, and seamless integrations with popular web technologies and frameworks, Cypress has become a popular choice for teams seeking to improve the efficiency and reliability of their testing processes.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3837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4D01B-75B8-499A-F543-53094310578D}"/>
              </a:ext>
            </a:extLst>
          </p:cNvPr>
          <p:cNvSpPr>
            <a:spLocks noGrp="1"/>
          </p:cNvSpPr>
          <p:nvPr>
            <p:ph type="title"/>
          </p:nvPr>
        </p:nvSpPr>
        <p:spPr>
          <a:xfrm>
            <a:off x="1484310" y="76201"/>
            <a:ext cx="10018713" cy="705466"/>
          </a:xfrm>
        </p:spPr>
        <p:txBody>
          <a:bodyPr/>
          <a:lstStyle/>
          <a:p>
            <a:r>
              <a:rPr lang="en-IN" b="1" dirty="0" err="1"/>
              <a:t>CssSelector</a:t>
            </a:r>
            <a:endParaRPr lang="en-IN" b="1" dirty="0"/>
          </a:p>
        </p:txBody>
      </p:sp>
      <p:sp>
        <p:nvSpPr>
          <p:cNvPr id="3" name="Content Placeholder 2">
            <a:extLst>
              <a:ext uri="{FF2B5EF4-FFF2-40B4-BE49-F238E27FC236}">
                <a16:creationId xmlns:a16="http://schemas.microsoft.com/office/drawing/2014/main" id="{8755934D-B0E3-1852-320E-4A09C44E200B}"/>
              </a:ext>
            </a:extLst>
          </p:cNvPr>
          <p:cNvSpPr>
            <a:spLocks noGrp="1"/>
          </p:cNvSpPr>
          <p:nvPr>
            <p:ph idx="1"/>
          </p:nvPr>
        </p:nvSpPr>
        <p:spPr>
          <a:xfrm>
            <a:off x="1484309" y="983227"/>
            <a:ext cx="5181961" cy="5874773"/>
          </a:xfrm>
        </p:spPr>
        <p:txBody>
          <a:bodyPr anchor="t">
            <a:normAutofit fontScale="92500" lnSpcReduction="20000"/>
          </a:bodyPr>
          <a:lstStyle/>
          <a:p>
            <a:pPr algn="just"/>
            <a:r>
              <a:rPr lang="en-IN" b="1" dirty="0" err="1">
                <a:latin typeface="Arial" panose="020B0604020202020204" pitchFamily="34" charset="0"/>
                <a:cs typeface="Arial" panose="020B0604020202020204" pitchFamily="34" charset="0"/>
              </a:rPr>
              <a:t>Tagname</a:t>
            </a:r>
            <a:r>
              <a:rPr lang="en-IN" b="1" dirty="0">
                <a:latin typeface="Arial" panose="020B0604020202020204" pitchFamily="34" charset="0"/>
                <a:cs typeface="Arial" panose="020B0604020202020204" pitchFamily="34" charset="0"/>
              </a:rPr>
              <a:t> with id</a:t>
            </a:r>
          </a:p>
          <a:p>
            <a:pPr marL="457200" lvl="1" indent="0" algn="just">
              <a:buNone/>
            </a:pPr>
            <a:r>
              <a:rPr lang="en-IN" sz="2400" dirty="0" err="1">
                <a:latin typeface="Arial" panose="020B0604020202020204" pitchFamily="34" charset="0"/>
                <a:cs typeface="Arial" panose="020B0604020202020204" pitchFamily="34" charset="0"/>
              </a:rPr>
              <a:t>tagname#id</a:t>
            </a:r>
            <a:endParaRPr lang="en-IN" sz="2400" dirty="0">
              <a:latin typeface="Arial" panose="020B0604020202020204" pitchFamily="34" charset="0"/>
              <a:cs typeface="Arial" panose="020B0604020202020204" pitchFamily="34" charset="0"/>
            </a:endParaRPr>
          </a:p>
          <a:p>
            <a:pPr algn="just"/>
            <a:r>
              <a:rPr lang="en-IN" b="1" dirty="0" err="1">
                <a:latin typeface="Arial" panose="020B0604020202020204" pitchFamily="34" charset="0"/>
                <a:cs typeface="Arial" panose="020B0604020202020204" pitchFamily="34" charset="0"/>
              </a:rPr>
              <a:t>Tagname</a:t>
            </a:r>
            <a:r>
              <a:rPr lang="en-IN" b="1" dirty="0">
                <a:latin typeface="Arial" panose="020B0604020202020204" pitchFamily="34" charset="0"/>
                <a:cs typeface="Arial" panose="020B0604020202020204" pitchFamily="34" charset="0"/>
              </a:rPr>
              <a:t> with attribute</a:t>
            </a:r>
          </a:p>
          <a:p>
            <a:pPr marL="457200" lvl="1" indent="0" algn="just">
              <a:buNone/>
            </a:pPr>
            <a:r>
              <a:rPr lang="en-IN" sz="2400" dirty="0" err="1">
                <a:latin typeface="Arial" panose="020B0604020202020204" pitchFamily="34" charset="0"/>
                <a:cs typeface="Arial" panose="020B0604020202020204" pitchFamily="34" charset="0"/>
              </a:rPr>
              <a:t>tagname</a:t>
            </a:r>
            <a:r>
              <a:rPr lang="en-IN" sz="2400" dirty="0">
                <a:latin typeface="Arial" panose="020B0604020202020204" pitchFamily="34" charset="0"/>
                <a:cs typeface="Arial" panose="020B0604020202020204" pitchFamily="34" charset="0"/>
              </a:rPr>
              <a:t>[attribute=‘value’]</a:t>
            </a:r>
          </a:p>
          <a:p>
            <a:pPr algn="just"/>
            <a:r>
              <a:rPr lang="en-IN" b="1" dirty="0" err="1">
                <a:latin typeface="Arial" panose="020B0604020202020204" pitchFamily="34" charset="0"/>
                <a:cs typeface="Arial" panose="020B0604020202020204" pitchFamily="34" charset="0"/>
              </a:rPr>
              <a:t>Tagname</a:t>
            </a:r>
            <a:r>
              <a:rPr lang="en-IN" b="1" dirty="0">
                <a:latin typeface="Arial" panose="020B0604020202020204" pitchFamily="34" charset="0"/>
                <a:cs typeface="Arial" panose="020B0604020202020204" pitchFamily="34" charset="0"/>
              </a:rPr>
              <a:t> with class</a:t>
            </a:r>
          </a:p>
          <a:p>
            <a:pPr marL="457200" lvl="1" indent="0" algn="just">
              <a:buNone/>
            </a:pPr>
            <a:r>
              <a:rPr lang="en-IN" sz="2400" dirty="0" err="1">
                <a:latin typeface="Arial" panose="020B0604020202020204" pitchFamily="34" charset="0"/>
                <a:cs typeface="Arial" panose="020B0604020202020204" pitchFamily="34" charset="0"/>
              </a:rPr>
              <a:t>Tagname.class</a:t>
            </a:r>
            <a:endParaRPr lang="en-IN" sz="2400" dirty="0">
              <a:latin typeface="Arial" panose="020B0604020202020204" pitchFamily="34" charset="0"/>
              <a:cs typeface="Arial" panose="020B0604020202020204" pitchFamily="34" charset="0"/>
            </a:endParaRPr>
          </a:p>
          <a:p>
            <a:pPr algn="just"/>
            <a:r>
              <a:rPr lang="en-IN" b="1" dirty="0" err="1">
                <a:latin typeface="Arial" panose="020B0604020202020204" pitchFamily="34" charset="0"/>
                <a:cs typeface="Arial" panose="020B0604020202020204" pitchFamily="34" charset="0"/>
              </a:rPr>
              <a:t>Tagname</a:t>
            </a:r>
            <a:r>
              <a:rPr lang="en-IN" b="1" dirty="0">
                <a:latin typeface="Arial" panose="020B0604020202020204" pitchFamily="34" charset="0"/>
                <a:cs typeface="Arial" panose="020B0604020202020204" pitchFamily="34" charset="0"/>
              </a:rPr>
              <a:t> with class and attribute</a:t>
            </a:r>
          </a:p>
          <a:p>
            <a:pPr marL="457200" lvl="1" indent="0" algn="just">
              <a:buNone/>
            </a:pPr>
            <a:r>
              <a:rPr lang="en-IN" sz="2400" dirty="0" err="1">
                <a:latin typeface="Arial" panose="020B0604020202020204" pitchFamily="34" charset="0"/>
                <a:cs typeface="Arial" panose="020B0604020202020204" pitchFamily="34" charset="0"/>
              </a:rPr>
              <a:t>Tagname.class</a:t>
            </a:r>
            <a:r>
              <a:rPr lang="en-IN" sz="2400" dirty="0">
                <a:latin typeface="Arial" panose="020B0604020202020204" pitchFamily="34" charset="0"/>
                <a:cs typeface="Arial" panose="020B0604020202020204" pitchFamily="34" charset="0"/>
              </a:rPr>
              <a:t>[attribute=‘value’]</a:t>
            </a:r>
          </a:p>
          <a:p>
            <a:pPr marL="457200" lvl="1" indent="0" algn="just">
              <a:buNone/>
            </a:pPr>
            <a:endParaRPr lang="en-IN" sz="2400" dirty="0">
              <a:latin typeface="Arial" panose="020B0604020202020204" pitchFamily="34" charset="0"/>
              <a:cs typeface="Arial" panose="020B0604020202020204" pitchFamily="34" charset="0"/>
            </a:endParaRPr>
          </a:p>
          <a:p>
            <a:pPr marL="0" indent="0" algn="just">
              <a:buNone/>
            </a:pPr>
            <a:r>
              <a:rPr lang="en-US" sz="2400" b="1" i="0" dirty="0">
                <a:effectLst/>
                <a:latin typeface="Roboto Medium" panose="02000000000000000000" pitchFamily="2" charset="0"/>
                <a:ea typeface="Roboto Medium" panose="02000000000000000000" pitchFamily="2" charset="0"/>
                <a:cs typeface="Apple Symbols" panose="02000000000000000000" pitchFamily="2" charset="-79"/>
              </a:rPr>
              <a:t>Positioning:</a:t>
            </a:r>
          </a:p>
          <a:p>
            <a:pPr marL="0" indent="0" algn="just">
              <a:buNone/>
            </a:pPr>
            <a:r>
              <a:rPr lang="en-US" sz="2400" b="0" i="0" dirty="0">
                <a:effectLst/>
                <a:latin typeface="Roboto Medium" panose="02000000000000000000" pitchFamily="2" charset="0"/>
                <a:ea typeface="Roboto Medium" panose="02000000000000000000" pitchFamily="2" charset="0"/>
                <a:cs typeface="Apple Symbols" panose="02000000000000000000" pitchFamily="2" charset="-79"/>
              </a:rPr>
              <a:t>Access elements based on their index</a:t>
            </a:r>
          </a:p>
          <a:p>
            <a:pPr marL="0" indent="0" algn="just">
              <a:buNone/>
            </a:pPr>
            <a:r>
              <a:rPr lang="en-US" sz="2400" b="0" i="0" dirty="0" err="1">
                <a:effectLst/>
                <a:latin typeface="Roboto Medium" panose="02000000000000000000" pitchFamily="2" charset="0"/>
                <a:ea typeface="Roboto Medium" panose="02000000000000000000" pitchFamily="2" charset="0"/>
                <a:cs typeface="Apple Symbols" panose="02000000000000000000" pitchFamily="2" charset="-79"/>
              </a:rPr>
              <a:t>cy.get</a:t>
            </a:r>
            <a:r>
              <a:rPr lang="en-US" sz="2400" b="0" i="0" dirty="0">
                <a:effectLst/>
                <a:latin typeface="Roboto Medium" panose="02000000000000000000" pitchFamily="2" charset="0"/>
                <a:ea typeface="Roboto Medium" panose="02000000000000000000" pitchFamily="2" charset="0"/>
                <a:cs typeface="Apple Symbols" panose="02000000000000000000" pitchFamily="2" charset="-79"/>
              </a:rPr>
              <a:t>('li').eq(0) // First list item</a:t>
            </a:r>
          </a:p>
          <a:p>
            <a:pPr marL="457200" lvl="1" indent="0" algn="just">
              <a:buNone/>
            </a:pPr>
            <a:endParaRPr lang="en-IN" sz="2400" dirty="0">
              <a:latin typeface="Arial" panose="020B0604020202020204" pitchFamily="34" charset="0"/>
              <a:cs typeface="Arial" panose="020B0604020202020204" pitchFamily="34" charset="0"/>
            </a:endParaRPr>
          </a:p>
          <a:p>
            <a:pPr marL="0" indent="0" algn="just">
              <a:buNone/>
            </a:pPr>
            <a:r>
              <a:rPr lang="en-IN" dirty="0">
                <a:latin typeface="Arial" panose="020B0604020202020204" pitchFamily="34" charset="0"/>
                <a:cs typeface="Arial" panose="020B0604020202020204" pitchFamily="34" charset="0"/>
              </a:rPr>
              <a:t>	</a:t>
            </a:r>
          </a:p>
        </p:txBody>
      </p:sp>
      <p:sp>
        <p:nvSpPr>
          <p:cNvPr id="4" name="Content Placeholder 2">
            <a:extLst>
              <a:ext uri="{FF2B5EF4-FFF2-40B4-BE49-F238E27FC236}">
                <a16:creationId xmlns:a16="http://schemas.microsoft.com/office/drawing/2014/main" id="{6BAC8400-F886-447F-4B50-23EC836E11B9}"/>
              </a:ext>
            </a:extLst>
          </p:cNvPr>
          <p:cNvSpPr txBox="1">
            <a:spLocks/>
          </p:cNvSpPr>
          <p:nvPr/>
        </p:nvSpPr>
        <p:spPr>
          <a:xfrm>
            <a:off x="6415188" y="983227"/>
            <a:ext cx="5457264" cy="5673212"/>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endParaRPr lang="en-IN"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29D30232-833B-5DF5-FA60-DAB65CCE726C}"/>
              </a:ext>
            </a:extLst>
          </p:cNvPr>
          <p:cNvSpPr txBox="1">
            <a:spLocks/>
          </p:cNvSpPr>
          <p:nvPr/>
        </p:nvSpPr>
        <p:spPr>
          <a:xfrm>
            <a:off x="6508954" y="1002893"/>
            <a:ext cx="5178783" cy="5673212"/>
          </a:xfrm>
          <a:prstGeom prst="rect">
            <a:avLst/>
          </a:prstGeom>
        </p:spPr>
        <p:txBody>
          <a:bodyPr vert="horz" lIns="91440" tIns="45720" rIns="91440" bIns="45720" rtlCol="0" anchor="t">
            <a:normAutofit lnSpcReduction="10000"/>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r>
              <a:rPr lang="en-IN" b="1" dirty="0">
                <a:latin typeface="Arial" panose="020B0604020202020204" pitchFamily="34" charset="0"/>
                <a:cs typeface="Arial" panose="020B0604020202020204" pitchFamily="34" charset="0"/>
              </a:rPr>
              <a:t>Contains: </a:t>
            </a:r>
            <a:r>
              <a:rPr lang="en-IN" dirty="0" err="1">
                <a:latin typeface="Arial" panose="020B0604020202020204" pitchFamily="34" charset="0"/>
                <a:cs typeface="Arial" panose="020B0604020202020204" pitchFamily="34" charset="0"/>
              </a:rPr>
              <a:t>tagname</a:t>
            </a:r>
            <a:r>
              <a:rPr lang="en-IN" dirty="0">
                <a:latin typeface="Arial" panose="020B0604020202020204" pitchFamily="34" charset="0"/>
                <a:cs typeface="Arial" panose="020B0604020202020204" pitchFamily="34" charset="0"/>
              </a:rPr>
              <a:t>[attribute*=‘value’]</a:t>
            </a:r>
          </a:p>
          <a:p>
            <a:pPr algn="just"/>
            <a:r>
              <a:rPr lang="en-IN" b="1" dirty="0" err="1">
                <a:latin typeface="Arial" panose="020B0604020202020204" pitchFamily="34" charset="0"/>
                <a:cs typeface="Arial" panose="020B0604020202020204" pitchFamily="34" charset="0"/>
              </a:rPr>
              <a:t>Startswith</a:t>
            </a:r>
            <a:r>
              <a:rPr lang="en-IN" b="1" dirty="0">
                <a:latin typeface="Arial" panose="020B0604020202020204" pitchFamily="34" charset="0"/>
                <a:cs typeface="Arial" panose="020B0604020202020204" pitchFamily="34" charset="0"/>
              </a:rPr>
              <a:t>:</a:t>
            </a:r>
          </a:p>
          <a:p>
            <a:pPr marL="0" indent="0" algn="just">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tagname</a:t>
            </a:r>
            <a:r>
              <a:rPr lang="en-IN" dirty="0">
                <a:latin typeface="Arial" panose="020B0604020202020204" pitchFamily="34" charset="0"/>
                <a:cs typeface="Arial" panose="020B0604020202020204" pitchFamily="34" charset="0"/>
              </a:rPr>
              <a:t>[attribute ^=‘value’</a:t>
            </a:r>
          </a:p>
          <a:p>
            <a:pPr algn="just"/>
            <a:r>
              <a:rPr lang="en-IN" b="1" dirty="0" err="1">
                <a:latin typeface="Arial" panose="020B0604020202020204" pitchFamily="34" charset="0"/>
                <a:cs typeface="Arial" panose="020B0604020202020204" pitchFamily="34" charset="0"/>
              </a:rPr>
              <a:t>Endswith</a:t>
            </a:r>
            <a:r>
              <a:rPr lang="en-IN" b="1" dirty="0">
                <a:latin typeface="Arial" panose="020B0604020202020204" pitchFamily="34" charset="0"/>
                <a:cs typeface="Arial" panose="020B0604020202020204" pitchFamily="34" charset="0"/>
              </a:rPr>
              <a:t>:</a:t>
            </a:r>
          </a:p>
          <a:p>
            <a:pPr marL="0" indent="0" algn="just">
              <a:buNone/>
            </a:pP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tagname</a:t>
            </a:r>
            <a:r>
              <a:rPr lang="en-IN" dirty="0">
                <a:latin typeface="Arial" panose="020B0604020202020204" pitchFamily="34" charset="0"/>
                <a:cs typeface="Arial" panose="020B0604020202020204" pitchFamily="34" charset="0"/>
              </a:rPr>
              <a:t>[attribute $=‘value’]</a:t>
            </a:r>
          </a:p>
          <a:p>
            <a:pPr algn="just"/>
            <a:r>
              <a:rPr lang="en-IN" b="1" dirty="0">
                <a:latin typeface="Arial" panose="020B0604020202020204" pitchFamily="34" charset="0"/>
                <a:cs typeface="Arial" panose="020B0604020202020204" pitchFamily="34" charset="0"/>
              </a:rPr>
              <a:t>For child element:</a:t>
            </a:r>
          </a:p>
          <a:p>
            <a:pPr marL="0" indent="0" algn="just">
              <a:buNone/>
            </a:pPr>
            <a:r>
              <a:rPr lang="en-IN" dirty="0">
                <a:latin typeface="Arial" panose="020B0604020202020204" pitchFamily="34" charset="0"/>
                <a:cs typeface="Arial" panose="020B0604020202020204" pitchFamily="34" charset="0"/>
              </a:rPr>
              <a:t>   &gt; Or space</a:t>
            </a:r>
          </a:p>
          <a:p>
            <a:pPr marL="0" indent="0" algn="just">
              <a:buNone/>
            </a:pPr>
            <a:r>
              <a:rPr lang="en-IN" dirty="0" err="1">
                <a:latin typeface="Arial" panose="020B0604020202020204" pitchFamily="34" charset="0"/>
                <a:cs typeface="Arial" panose="020B0604020202020204" pitchFamily="34" charset="0"/>
              </a:rPr>
              <a:t>Eg</a:t>
            </a:r>
            <a:r>
              <a:rPr lang="en-IN" dirty="0">
                <a:latin typeface="Arial" panose="020B0604020202020204" pitchFamily="34" charset="0"/>
                <a:cs typeface="Arial" panose="020B0604020202020204" pitchFamily="34" charset="0"/>
              </a:rPr>
              <a:t>: .social-</a:t>
            </a:r>
            <a:r>
              <a:rPr lang="en-IN" dirty="0" err="1">
                <a:latin typeface="Arial" panose="020B0604020202020204" pitchFamily="34" charset="0"/>
                <a:cs typeface="Arial" panose="020B0604020202020204" pitchFamily="34" charset="0"/>
              </a:rPr>
              <a:t>btn</a:t>
            </a:r>
            <a:r>
              <a:rPr lang="en-IN" dirty="0">
                <a:latin typeface="Arial" panose="020B0604020202020204" pitchFamily="34" charset="0"/>
                <a:cs typeface="Arial" panose="020B0604020202020204" pitchFamily="34" charset="0"/>
              </a:rPr>
              <a:t> &gt; a</a:t>
            </a:r>
          </a:p>
          <a:p>
            <a:pPr algn="just"/>
            <a:r>
              <a:rPr lang="en-IN" b="1" dirty="0">
                <a:latin typeface="Arial" panose="020B0604020202020204" pitchFamily="34" charset="0"/>
                <a:cs typeface="Arial" panose="020B0604020202020204" pitchFamily="34" charset="0"/>
              </a:rPr>
              <a:t>Indexing in </a:t>
            </a:r>
            <a:r>
              <a:rPr lang="en-IN" b="1" dirty="0" err="1">
                <a:latin typeface="Arial" panose="020B0604020202020204" pitchFamily="34" charset="0"/>
                <a:cs typeface="Arial" panose="020B0604020202020204" pitchFamily="34" charset="0"/>
              </a:rPr>
              <a:t>css</a:t>
            </a:r>
            <a:endParaRPr lang="en-IN" b="1"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social-btn:nth-child</a:t>
            </a:r>
            <a:r>
              <a:rPr lang="en-IN" dirty="0">
                <a:latin typeface="Arial" panose="020B0604020202020204" pitchFamily="34" charset="0"/>
                <a:cs typeface="Arial" panose="020B0604020202020204" pitchFamily="34" charset="0"/>
              </a:rPr>
              <a:t>(1)&gt;a</a:t>
            </a:r>
          </a:p>
          <a:p>
            <a:pPr algn="just"/>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social-btn:nth-of-type</a:t>
            </a:r>
            <a:r>
              <a:rPr lang="en-IN" dirty="0">
                <a:latin typeface="Arial" panose="020B0604020202020204" pitchFamily="34" charset="0"/>
                <a:cs typeface="Arial" panose="020B0604020202020204" pitchFamily="34" charset="0"/>
              </a:rPr>
              <a:t>(2)&gt;a</a:t>
            </a:r>
          </a:p>
          <a:p>
            <a:pPr algn="just">
              <a:buFont typeface="Wingdings" panose="05000000000000000000" pitchFamily="2" charset="2"/>
              <a:buChar char="Ø"/>
            </a:pPr>
            <a:endParaRPr lang="en-IN" dirty="0">
              <a:latin typeface="Arial" panose="020B0604020202020204" pitchFamily="34" charset="0"/>
              <a:cs typeface="Arial" panose="020B0604020202020204" pitchFamily="34" charset="0"/>
            </a:endParaRPr>
          </a:p>
          <a:p>
            <a:pPr marL="0" indent="0" algn="just">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44107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EBFE7-17A5-9830-E7F3-5505E3FEB5AC}"/>
              </a:ext>
            </a:extLst>
          </p:cNvPr>
          <p:cNvSpPr>
            <a:spLocks noGrp="1"/>
          </p:cNvSpPr>
          <p:nvPr>
            <p:ph type="title"/>
          </p:nvPr>
        </p:nvSpPr>
        <p:spPr>
          <a:xfrm>
            <a:off x="1484310" y="223684"/>
            <a:ext cx="10018713" cy="730045"/>
          </a:xfrm>
        </p:spPr>
        <p:txBody>
          <a:bodyPr/>
          <a:lstStyle/>
          <a:p>
            <a:r>
              <a:rPr lang="en-IN" b="1" dirty="0" err="1"/>
              <a:t>Xpath</a:t>
            </a:r>
            <a:endParaRPr lang="en-IN" b="1" dirty="0"/>
          </a:p>
        </p:txBody>
      </p:sp>
      <p:sp>
        <p:nvSpPr>
          <p:cNvPr id="3" name="Content Placeholder 2">
            <a:extLst>
              <a:ext uri="{FF2B5EF4-FFF2-40B4-BE49-F238E27FC236}">
                <a16:creationId xmlns:a16="http://schemas.microsoft.com/office/drawing/2014/main" id="{6C303B10-BB4C-AF2B-BCBA-5EC6E052DF63}"/>
              </a:ext>
            </a:extLst>
          </p:cNvPr>
          <p:cNvSpPr>
            <a:spLocks noGrp="1"/>
          </p:cNvSpPr>
          <p:nvPr>
            <p:ph idx="1"/>
          </p:nvPr>
        </p:nvSpPr>
        <p:spPr>
          <a:xfrm>
            <a:off x="1484310" y="953729"/>
            <a:ext cx="10550374" cy="4837471"/>
          </a:xfrm>
        </p:spPr>
        <p:txBody>
          <a:bodyPr anchor="t"/>
          <a:lstStyle/>
          <a:p>
            <a:pPr algn="just"/>
            <a:r>
              <a:rPr lang="en-US" b="0" i="0" dirty="0" err="1">
                <a:solidFill>
                  <a:srgbClr val="242424"/>
                </a:solidFill>
                <a:effectLst/>
                <a:latin typeface="Arial" panose="020B0604020202020204" pitchFamily="34" charset="0"/>
                <a:cs typeface="Arial" panose="020B0604020202020204" pitchFamily="34" charset="0"/>
              </a:rPr>
              <a:t>Xpath</a:t>
            </a:r>
            <a:r>
              <a:rPr lang="en-US" b="0" i="0" dirty="0">
                <a:solidFill>
                  <a:srgbClr val="242424"/>
                </a:solidFill>
                <a:effectLst/>
                <a:latin typeface="Arial" panose="020B0604020202020204" pitchFamily="34" charset="0"/>
                <a:cs typeface="Arial" panose="020B0604020202020204" pitchFamily="34" charset="0"/>
              </a:rPr>
              <a:t> stands for XML Path Language which employs a syntax resembling a “path” to locate and traverse nodes within an XML document. </a:t>
            </a:r>
          </a:p>
          <a:p>
            <a:pPr algn="just"/>
            <a:r>
              <a:rPr lang="en-US" b="1" i="0" dirty="0">
                <a:solidFill>
                  <a:srgbClr val="242424"/>
                </a:solidFill>
                <a:effectLst/>
                <a:latin typeface="Arial" panose="020B0604020202020204" pitchFamily="34" charset="0"/>
                <a:cs typeface="Arial" panose="020B0604020202020204" pitchFamily="34" charset="0"/>
              </a:rPr>
              <a:t>There are two main types of </a:t>
            </a:r>
            <a:r>
              <a:rPr lang="en-US" b="1" i="0" dirty="0" err="1">
                <a:solidFill>
                  <a:srgbClr val="242424"/>
                </a:solidFill>
                <a:effectLst/>
                <a:latin typeface="Arial" panose="020B0604020202020204" pitchFamily="34" charset="0"/>
                <a:cs typeface="Arial" panose="020B0604020202020204" pitchFamily="34" charset="0"/>
              </a:rPr>
              <a:t>Xpath</a:t>
            </a:r>
            <a:endParaRPr lang="en-US" b="1" i="0" dirty="0">
              <a:solidFill>
                <a:srgbClr val="242424"/>
              </a:solidFill>
              <a:effectLst/>
              <a:latin typeface="Arial" panose="020B0604020202020204" pitchFamily="34" charset="0"/>
              <a:cs typeface="Arial" panose="020B0604020202020204" pitchFamily="34" charset="0"/>
            </a:endParaRPr>
          </a:p>
          <a:p>
            <a:pPr algn="just"/>
            <a:r>
              <a:rPr lang="en-US" b="0" i="0" dirty="0">
                <a:solidFill>
                  <a:srgbClr val="242424"/>
                </a:solidFill>
                <a:effectLst/>
                <a:latin typeface="Arial" panose="020B0604020202020204" pitchFamily="34" charset="0"/>
                <a:cs typeface="Arial" panose="020B0604020202020204" pitchFamily="34" charset="0"/>
              </a:rPr>
              <a:t> Absolute XPath and Relative </a:t>
            </a:r>
            <a:r>
              <a:rPr lang="en-US" b="0" i="0" dirty="0" err="1">
                <a:solidFill>
                  <a:srgbClr val="242424"/>
                </a:solidFill>
                <a:effectLst/>
                <a:latin typeface="Arial" panose="020B0604020202020204" pitchFamily="34" charset="0"/>
                <a:cs typeface="Arial" panose="020B0604020202020204" pitchFamily="34" charset="0"/>
              </a:rPr>
              <a:t>Xpath</a:t>
            </a:r>
            <a:r>
              <a:rPr lang="en-US" b="0" i="0" dirty="0">
                <a:solidFill>
                  <a:srgbClr val="242424"/>
                </a:solidFill>
                <a:effectLst/>
                <a:latin typeface="Arial" panose="020B0604020202020204" pitchFamily="34" charset="0"/>
                <a:cs typeface="Arial" panose="020B0604020202020204" pitchFamily="34" charset="0"/>
              </a:rPr>
              <a:t>. </a:t>
            </a:r>
          </a:p>
          <a:p>
            <a:pPr algn="just"/>
            <a:r>
              <a:rPr lang="en-US" b="1" u="sng" dirty="0" err="1">
                <a:solidFill>
                  <a:srgbClr val="242424"/>
                </a:solidFill>
                <a:latin typeface="Arial" panose="020B0604020202020204" pitchFamily="34" charset="0"/>
                <a:cs typeface="Arial" panose="020B0604020202020204" pitchFamily="34" charset="0"/>
              </a:rPr>
              <a:t>Xpath</a:t>
            </a:r>
            <a:r>
              <a:rPr lang="en-US" b="1" u="sng" dirty="0">
                <a:solidFill>
                  <a:srgbClr val="242424"/>
                </a:solidFill>
                <a:latin typeface="Arial" panose="020B0604020202020204" pitchFamily="34" charset="0"/>
                <a:cs typeface="Arial" panose="020B0604020202020204" pitchFamily="34" charset="0"/>
              </a:rPr>
              <a:t> no longer support in Cypress</a:t>
            </a:r>
          </a:p>
          <a:p>
            <a:pPr algn="just"/>
            <a:r>
              <a:rPr lang="en-US" b="1" i="0" dirty="0">
                <a:solidFill>
                  <a:srgbClr val="242424"/>
                </a:solidFill>
                <a:effectLst/>
                <a:latin typeface="Arial" panose="020B0604020202020204" pitchFamily="34" charset="0"/>
                <a:cs typeface="Arial" panose="020B0604020202020204" pitchFamily="34" charset="0"/>
              </a:rPr>
              <a:t>Step1:</a:t>
            </a:r>
            <a:r>
              <a:rPr lang="en-US" b="0" i="0" dirty="0">
                <a:solidFill>
                  <a:srgbClr val="242424"/>
                </a:solidFill>
                <a:effectLst/>
                <a:latin typeface="Arial" panose="020B0604020202020204" pitchFamily="34" charset="0"/>
                <a:cs typeface="Arial" panose="020B0604020202020204" pitchFamily="34" charset="0"/>
              </a:rPr>
              <a:t>Add plugin </a:t>
            </a:r>
            <a:r>
              <a:rPr lang="en-US" b="1" i="0" u="sng" dirty="0" err="1">
                <a:solidFill>
                  <a:srgbClr val="242424"/>
                </a:solidFill>
                <a:effectLst/>
                <a:latin typeface="Arial" panose="020B0604020202020204" pitchFamily="34" charset="0"/>
                <a:cs typeface="Arial" panose="020B0604020202020204" pitchFamily="34" charset="0"/>
              </a:rPr>
              <a:t>npm</a:t>
            </a:r>
            <a:r>
              <a:rPr lang="en-US" b="1" i="0" u="sng" dirty="0">
                <a:solidFill>
                  <a:srgbClr val="242424"/>
                </a:solidFill>
                <a:effectLst/>
                <a:latin typeface="Arial" panose="020B0604020202020204" pitchFamily="34" charset="0"/>
                <a:cs typeface="Arial" panose="020B0604020202020204" pitchFamily="34" charset="0"/>
              </a:rPr>
              <a:t> install -D cypress-</a:t>
            </a:r>
            <a:r>
              <a:rPr lang="en-US" b="1" i="0" u="sng" dirty="0" err="1">
                <a:solidFill>
                  <a:srgbClr val="242424"/>
                </a:solidFill>
                <a:effectLst/>
                <a:latin typeface="Arial" panose="020B0604020202020204" pitchFamily="34" charset="0"/>
                <a:cs typeface="Arial" panose="020B0604020202020204" pitchFamily="34" charset="0"/>
              </a:rPr>
              <a:t>xpath</a:t>
            </a:r>
            <a:endParaRPr lang="en-US" b="1" i="0" u="sng" dirty="0">
              <a:solidFill>
                <a:srgbClr val="242424"/>
              </a:solidFill>
              <a:effectLst/>
              <a:latin typeface="Arial" panose="020B0604020202020204" pitchFamily="34" charset="0"/>
              <a:cs typeface="Arial" panose="020B0604020202020204" pitchFamily="34" charset="0"/>
            </a:endParaRPr>
          </a:p>
          <a:p>
            <a:pPr algn="just"/>
            <a:r>
              <a:rPr lang="en-US" b="1" dirty="0">
                <a:solidFill>
                  <a:srgbClr val="242424"/>
                </a:solidFill>
                <a:latin typeface="Arial" panose="020B0604020202020204" pitchFamily="34" charset="0"/>
                <a:cs typeface="Arial" panose="020B0604020202020204" pitchFamily="34" charset="0"/>
              </a:rPr>
              <a:t>Step2:</a:t>
            </a:r>
            <a:r>
              <a:rPr lang="en-US" dirty="0">
                <a:solidFill>
                  <a:srgbClr val="242424"/>
                </a:solidFill>
                <a:latin typeface="Arial" panose="020B0604020202020204" pitchFamily="34" charset="0"/>
                <a:cs typeface="Arial" panose="020B0604020202020204" pitchFamily="34" charset="0"/>
              </a:rPr>
              <a:t>Add </a:t>
            </a:r>
            <a:r>
              <a:rPr lang="en-US" dirty="0" err="1">
                <a:solidFill>
                  <a:srgbClr val="242424"/>
                </a:solidFill>
                <a:latin typeface="Arial" panose="020B0604020202020204" pitchFamily="34" charset="0"/>
                <a:cs typeface="Arial" panose="020B0604020202020204" pitchFamily="34" charset="0"/>
              </a:rPr>
              <a:t>cmd</a:t>
            </a:r>
            <a:r>
              <a:rPr lang="en-US" dirty="0">
                <a:solidFill>
                  <a:srgbClr val="242424"/>
                </a:solidFill>
                <a:latin typeface="Arial" panose="020B0604020202020204" pitchFamily="34" charset="0"/>
                <a:cs typeface="Arial" panose="020B0604020202020204" pitchFamily="34" charset="0"/>
              </a:rPr>
              <a:t> in Support file under e2e.js file</a:t>
            </a:r>
          </a:p>
          <a:p>
            <a:pPr marL="0" indent="0" algn="just">
              <a:buNone/>
            </a:pPr>
            <a:r>
              <a:rPr lang="en-US" b="1" i="0" dirty="0">
                <a:solidFill>
                  <a:srgbClr val="242424"/>
                </a:solidFill>
                <a:effectLst/>
                <a:latin typeface="Arial" panose="020B0604020202020204" pitchFamily="34" charset="0"/>
                <a:cs typeface="Arial" panose="020B0604020202020204" pitchFamily="34" charset="0"/>
              </a:rPr>
              <a:t>require('cypress-</a:t>
            </a:r>
            <a:r>
              <a:rPr lang="en-US" b="1" i="0" dirty="0" err="1">
                <a:solidFill>
                  <a:srgbClr val="242424"/>
                </a:solidFill>
                <a:effectLst/>
                <a:latin typeface="Arial" panose="020B0604020202020204" pitchFamily="34" charset="0"/>
                <a:cs typeface="Arial" panose="020B0604020202020204" pitchFamily="34" charset="0"/>
              </a:rPr>
              <a:t>xpath</a:t>
            </a:r>
            <a:r>
              <a:rPr lang="en-US" b="1" i="0" dirty="0">
                <a:solidFill>
                  <a:srgbClr val="242424"/>
                </a:solidFill>
                <a:effectLst/>
                <a:latin typeface="Arial" panose="020B0604020202020204" pitchFamily="34" charset="0"/>
                <a:cs typeface="Arial" panose="020B0604020202020204" pitchFamily="34" charset="0"/>
              </a:rPr>
              <a:t>');</a:t>
            </a:r>
          </a:p>
          <a:p>
            <a:pPr algn="just"/>
            <a:endParaRPr lang="en-US" b="0" i="0" dirty="0">
              <a:solidFill>
                <a:srgbClr val="242424"/>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E5A7F28-9F19-7BA0-E46D-B8017216C34F}"/>
              </a:ext>
            </a:extLst>
          </p:cNvPr>
          <p:cNvPicPr>
            <a:picLocks noChangeAspect="1"/>
          </p:cNvPicPr>
          <p:nvPr/>
        </p:nvPicPr>
        <p:blipFill>
          <a:blip r:embed="rId2"/>
          <a:stretch>
            <a:fillRect/>
          </a:stretch>
        </p:blipFill>
        <p:spPr>
          <a:xfrm>
            <a:off x="5577707" y="4606413"/>
            <a:ext cx="5700254" cy="191483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4081397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4277E-D3B6-6A63-D6ED-221263667AB4}"/>
              </a:ext>
            </a:extLst>
          </p:cNvPr>
          <p:cNvSpPr>
            <a:spLocks noGrp="1"/>
          </p:cNvSpPr>
          <p:nvPr>
            <p:ph type="title"/>
          </p:nvPr>
        </p:nvSpPr>
        <p:spPr>
          <a:xfrm>
            <a:off x="1484310" y="184354"/>
            <a:ext cx="10018713" cy="494071"/>
          </a:xfrm>
        </p:spPr>
        <p:txBody>
          <a:bodyPr>
            <a:noAutofit/>
          </a:bodyPr>
          <a:lstStyle/>
          <a:p>
            <a:r>
              <a:rPr lang="en-IN" b="1" dirty="0"/>
              <a:t>Querying DOM Commands</a:t>
            </a:r>
          </a:p>
        </p:txBody>
      </p:sp>
      <p:sp>
        <p:nvSpPr>
          <p:cNvPr id="3" name="Content Placeholder 2">
            <a:extLst>
              <a:ext uri="{FF2B5EF4-FFF2-40B4-BE49-F238E27FC236}">
                <a16:creationId xmlns:a16="http://schemas.microsoft.com/office/drawing/2014/main" id="{49F03850-1213-8362-AF01-CAEC2D53B2AD}"/>
              </a:ext>
            </a:extLst>
          </p:cNvPr>
          <p:cNvSpPr>
            <a:spLocks noGrp="1"/>
          </p:cNvSpPr>
          <p:nvPr>
            <p:ph idx="1"/>
          </p:nvPr>
        </p:nvSpPr>
        <p:spPr>
          <a:xfrm>
            <a:off x="1484310" y="766916"/>
            <a:ext cx="10018713" cy="5906729"/>
          </a:xfrm>
        </p:spPr>
        <p:txBody>
          <a:bodyPr anchor="t">
            <a:noAutofit/>
          </a:bodyPr>
          <a:lstStyle/>
          <a:p>
            <a:pPr algn="just"/>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cy.get</a:t>
            </a:r>
            <a:r>
              <a:rPr lang="en-US" sz="2000" b="1" dirty="0">
                <a:latin typeface="Arial" panose="020B0604020202020204" pitchFamily="34" charset="0"/>
                <a:cs typeface="Arial" panose="020B0604020202020204" pitchFamily="34" charset="0"/>
              </a:rPr>
              <a:t>()</a:t>
            </a:r>
          </a:p>
          <a:p>
            <a:pPr algn="just"/>
            <a:r>
              <a:rPr lang="en-US" sz="2000" dirty="0">
                <a:latin typeface="Arial" panose="020B0604020202020204" pitchFamily="34" charset="0"/>
                <a:cs typeface="Arial" panose="020B0604020202020204" pitchFamily="34" charset="0"/>
              </a:rPr>
              <a:t>This command is used to get one or more DOM elements by selector. We can use any selector that's valid in </a:t>
            </a:r>
            <a:r>
              <a:rPr lang="en-US" sz="2000" dirty="0" err="1">
                <a:latin typeface="Arial" panose="020B0604020202020204" pitchFamily="34" charset="0"/>
                <a:cs typeface="Arial" panose="020B0604020202020204" pitchFamily="34" charset="0"/>
              </a:rPr>
              <a:t>document.querySelector</a:t>
            </a:r>
            <a:r>
              <a:rPr lang="en-US" sz="2000" dirty="0">
                <a:latin typeface="Arial" panose="020B0604020202020204" pitchFamily="34" charset="0"/>
                <a:cs typeface="Arial" panose="020B0604020202020204" pitchFamily="34" charset="0"/>
              </a:rPr>
              <a:t>.</a:t>
            </a:r>
          </a:p>
          <a:p>
            <a:pPr algn="just"/>
            <a:r>
              <a:rPr lang="en-US" sz="2000" dirty="0" err="1">
                <a:latin typeface="Arial" panose="020B0604020202020204" pitchFamily="34" charset="0"/>
                <a:cs typeface="Arial" panose="020B0604020202020204" pitchFamily="34" charset="0"/>
              </a:rPr>
              <a:t>cy.get</a:t>
            </a:r>
            <a:r>
              <a:rPr lang="en-US" sz="2000" dirty="0">
                <a:latin typeface="Arial" panose="020B0604020202020204" pitchFamily="34" charset="0"/>
                <a:cs typeface="Arial" panose="020B0604020202020204" pitchFamily="34" charset="0"/>
              </a:rPr>
              <a:t>('.my-</a:t>
            </a:r>
            <a:r>
              <a:rPr lang="en-US" sz="2000" dirty="0" err="1">
                <a:latin typeface="Arial" panose="020B0604020202020204" pitchFamily="34" charset="0"/>
                <a:cs typeface="Arial" panose="020B0604020202020204" pitchFamily="34" charset="0"/>
              </a:rPr>
              <a:t>class'</a:t>
            </a:r>
            <a:r>
              <a:rPr lang="en-US" sz="2000" dirty="0">
                <a:latin typeface="Arial" panose="020B0604020202020204" pitchFamily="34" charset="0"/>
                <a:cs typeface="Arial" panose="020B0604020202020204" pitchFamily="34" charset="0"/>
              </a:rPr>
              <a:t>); // Gets elements with class 'my-</a:t>
            </a:r>
            <a:r>
              <a:rPr lang="en-US" sz="2000" dirty="0" err="1">
                <a:latin typeface="Arial" panose="020B0604020202020204" pitchFamily="34" charset="0"/>
                <a:cs typeface="Arial" panose="020B0604020202020204" pitchFamily="34" charset="0"/>
              </a:rPr>
              <a:t>class’</a:t>
            </a:r>
            <a:endParaRPr lang="en-US" sz="2000" dirty="0">
              <a:latin typeface="Arial" panose="020B0604020202020204" pitchFamily="34" charset="0"/>
              <a:cs typeface="Arial" panose="020B0604020202020204" pitchFamily="34" charset="0"/>
            </a:endParaRPr>
          </a:p>
          <a:p>
            <a:pPr algn="just"/>
            <a:endParaRPr lang="en-US" sz="2000" dirty="0">
              <a:latin typeface="Arial" panose="020B0604020202020204" pitchFamily="34" charset="0"/>
              <a:cs typeface="Arial" panose="020B0604020202020204" pitchFamily="34" charset="0"/>
            </a:endParaRPr>
          </a:p>
          <a:p>
            <a:pPr algn="just"/>
            <a:r>
              <a:rPr lang="en-US" sz="2000" b="1" dirty="0" err="1">
                <a:latin typeface="Arial" panose="020B0604020202020204" pitchFamily="34" charset="0"/>
                <a:cs typeface="Arial" panose="020B0604020202020204" pitchFamily="34" charset="0"/>
              </a:rPr>
              <a:t>cy.contains</a:t>
            </a:r>
            <a:r>
              <a:rPr lang="en-US" sz="2000" b="1" dirty="0">
                <a:latin typeface="Arial" panose="020B0604020202020204" pitchFamily="34" charset="0"/>
                <a:cs typeface="Arial" panose="020B0604020202020204" pitchFamily="34" charset="0"/>
              </a:rPr>
              <a:t>()</a:t>
            </a:r>
          </a:p>
          <a:p>
            <a:pPr algn="just"/>
            <a:r>
              <a:rPr lang="en-US" sz="2000" dirty="0">
                <a:latin typeface="Arial" panose="020B0604020202020204" pitchFamily="34" charset="0"/>
                <a:cs typeface="Arial" panose="020B0604020202020204" pitchFamily="34" charset="0"/>
              </a:rPr>
              <a:t>This command is used to get a DOM element by its contents. It can accept a string, a regular expression, or a function that returns a string or a regular expression.</a:t>
            </a:r>
          </a:p>
          <a:p>
            <a:pPr algn="just"/>
            <a:r>
              <a:rPr lang="en-US" sz="2000" dirty="0" err="1">
                <a:latin typeface="Arial" panose="020B0604020202020204" pitchFamily="34" charset="0"/>
                <a:cs typeface="Arial" panose="020B0604020202020204" pitchFamily="34" charset="0"/>
              </a:rPr>
              <a:t>cy.contains</a:t>
            </a:r>
            <a:r>
              <a:rPr lang="en-US" sz="2000" dirty="0">
                <a:latin typeface="Arial" panose="020B0604020202020204" pitchFamily="34" charset="0"/>
                <a:cs typeface="Arial" panose="020B0604020202020204" pitchFamily="34" charset="0"/>
              </a:rPr>
              <a:t>('Submit'); // Gets elements that contain the text 'Submit’</a:t>
            </a:r>
          </a:p>
          <a:p>
            <a:pPr algn="just"/>
            <a:endParaRPr lang="en-US" sz="2000"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.find()</a:t>
            </a:r>
          </a:p>
          <a:p>
            <a:pPr algn="just"/>
            <a:r>
              <a:rPr lang="en-US" sz="2000" dirty="0">
                <a:latin typeface="Arial" panose="020B0604020202020204" pitchFamily="34" charset="0"/>
                <a:cs typeface="Arial" panose="020B0604020202020204" pitchFamily="34" charset="0"/>
              </a:rPr>
              <a:t>This command is used to find a descendant DOM element by a selector.</a:t>
            </a:r>
          </a:p>
          <a:p>
            <a:pPr algn="just"/>
            <a:r>
              <a:rPr lang="en-US" sz="2000" dirty="0" err="1">
                <a:latin typeface="Arial" panose="020B0604020202020204" pitchFamily="34" charset="0"/>
                <a:cs typeface="Arial" panose="020B0604020202020204" pitchFamily="34" charset="0"/>
              </a:rPr>
              <a:t>cy.get</a:t>
            </a:r>
            <a:r>
              <a:rPr lang="en-US" sz="2000" dirty="0">
                <a:latin typeface="Arial" panose="020B0604020202020204" pitchFamily="34" charset="0"/>
                <a:cs typeface="Arial" panose="020B0604020202020204" pitchFamily="34" charset="0"/>
              </a:rPr>
              <a:t>('.articles').find('.title'); // Finds elements with class 'title' within elements with class 'articles'</a:t>
            </a:r>
          </a:p>
          <a:p>
            <a:pPr algn="just"/>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8458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21B3-F9F6-8DE1-FE13-D7AAB793AFB3}"/>
              </a:ext>
            </a:extLst>
          </p:cNvPr>
          <p:cNvSpPr>
            <a:spLocks noGrp="1"/>
          </p:cNvSpPr>
          <p:nvPr>
            <p:ph type="title"/>
          </p:nvPr>
        </p:nvSpPr>
        <p:spPr>
          <a:xfrm>
            <a:off x="1484310" y="95865"/>
            <a:ext cx="10018713" cy="602226"/>
          </a:xfrm>
        </p:spPr>
        <p:txBody>
          <a:bodyPr>
            <a:normAutofit fontScale="90000"/>
          </a:bodyPr>
          <a:lstStyle/>
          <a:p>
            <a:r>
              <a:rPr lang="en-IN" b="1" dirty="0"/>
              <a:t>Action Commands</a:t>
            </a:r>
          </a:p>
        </p:txBody>
      </p:sp>
      <p:sp>
        <p:nvSpPr>
          <p:cNvPr id="3" name="Content Placeholder 2">
            <a:extLst>
              <a:ext uri="{FF2B5EF4-FFF2-40B4-BE49-F238E27FC236}">
                <a16:creationId xmlns:a16="http://schemas.microsoft.com/office/drawing/2014/main" id="{20FC9713-C652-A11A-6B99-BC1F3F72D3EF}"/>
              </a:ext>
            </a:extLst>
          </p:cNvPr>
          <p:cNvSpPr>
            <a:spLocks noGrp="1"/>
          </p:cNvSpPr>
          <p:nvPr>
            <p:ph idx="1"/>
          </p:nvPr>
        </p:nvSpPr>
        <p:spPr>
          <a:xfrm>
            <a:off x="1484310" y="1140541"/>
            <a:ext cx="10018713" cy="5545393"/>
          </a:xfrm>
        </p:spPr>
        <p:txBody>
          <a:bodyPr anchor="t">
            <a:normAutofit/>
          </a:bodyPr>
          <a:lstStyle/>
          <a:p>
            <a:pPr algn="just"/>
            <a:r>
              <a:rPr lang="en-US" b="1" dirty="0">
                <a:latin typeface="Arial" panose="020B0604020202020204" pitchFamily="34" charset="0"/>
                <a:cs typeface="Arial" panose="020B0604020202020204" pitchFamily="34" charset="0"/>
              </a:rPr>
              <a:t>.click(): </a:t>
            </a:r>
            <a:r>
              <a:rPr lang="en-US" dirty="0">
                <a:latin typeface="Arial" panose="020B0604020202020204" pitchFamily="34" charset="0"/>
                <a:cs typeface="Arial" panose="020B0604020202020204" pitchFamily="34" charset="0"/>
              </a:rPr>
              <a:t>This command is used to click a DOM element.</a:t>
            </a:r>
          </a:p>
          <a:p>
            <a:pPr algn="just"/>
            <a:r>
              <a:rPr lang="en-US" dirty="0" err="1">
                <a:latin typeface="Arial" panose="020B0604020202020204" pitchFamily="34" charset="0"/>
                <a:cs typeface="Arial" panose="020B0604020202020204" pitchFamily="34" charset="0"/>
              </a:rPr>
              <a:t>cy.get</a:t>
            </a:r>
            <a:r>
              <a:rPr lang="en-US" dirty="0">
                <a:latin typeface="Arial" panose="020B0604020202020204" pitchFamily="34" charset="0"/>
                <a:cs typeface="Arial" panose="020B0604020202020204" pitchFamily="34" charset="0"/>
              </a:rPr>
              <a:t>('button').click(); // Clicks a button element</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.type(): </a:t>
            </a:r>
            <a:r>
              <a:rPr lang="en-US" dirty="0">
                <a:latin typeface="Arial" panose="020B0604020202020204" pitchFamily="34" charset="0"/>
                <a:cs typeface="Arial" panose="020B0604020202020204" pitchFamily="34" charset="0"/>
              </a:rPr>
              <a:t>This command is used to type into a DOM element.</a:t>
            </a:r>
          </a:p>
          <a:p>
            <a:pPr algn="just"/>
            <a:r>
              <a:rPr lang="en-US" dirty="0" err="1">
                <a:latin typeface="Arial" panose="020B0604020202020204" pitchFamily="34" charset="0"/>
                <a:cs typeface="Arial" panose="020B0604020202020204" pitchFamily="34" charset="0"/>
              </a:rPr>
              <a:t>cy.get</a:t>
            </a:r>
            <a:r>
              <a:rPr lang="en-US" dirty="0">
                <a:latin typeface="Arial" panose="020B0604020202020204" pitchFamily="34" charset="0"/>
                <a:cs typeface="Arial" panose="020B0604020202020204" pitchFamily="34" charset="0"/>
              </a:rPr>
              <a:t>('input').type('Hello, World'); // Types 'Hello, World' into an input element</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.select(): </a:t>
            </a:r>
            <a:r>
              <a:rPr lang="en-US" dirty="0">
                <a:latin typeface="Arial" panose="020B0604020202020204" pitchFamily="34" charset="0"/>
                <a:cs typeface="Arial" panose="020B0604020202020204" pitchFamily="34" charset="0"/>
              </a:rPr>
              <a:t>This command is used to select an option in a select element.</a:t>
            </a:r>
          </a:p>
          <a:p>
            <a:pPr algn="just"/>
            <a:r>
              <a:rPr lang="en-US" dirty="0" err="1">
                <a:latin typeface="Arial" panose="020B0604020202020204" pitchFamily="34" charset="0"/>
                <a:cs typeface="Arial" panose="020B0604020202020204" pitchFamily="34" charset="0"/>
              </a:rPr>
              <a:t>cy.get</a:t>
            </a:r>
            <a:r>
              <a:rPr lang="en-US" dirty="0">
                <a:latin typeface="Arial" panose="020B0604020202020204" pitchFamily="34" charset="0"/>
                <a:cs typeface="Arial" panose="020B0604020202020204" pitchFamily="34" charset="0"/>
              </a:rPr>
              <a:t>('select').select('option'); // Selects 'option' in a select element</a:t>
            </a: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1779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30984-0700-27A0-447E-14112F06BD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120FBB-A8AE-76B8-7411-23981B24B86F}"/>
              </a:ext>
            </a:extLst>
          </p:cNvPr>
          <p:cNvSpPr>
            <a:spLocks noGrp="1"/>
          </p:cNvSpPr>
          <p:nvPr>
            <p:ph type="title"/>
          </p:nvPr>
        </p:nvSpPr>
        <p:spPr>
          <a:xfrm>
            <a:off x="1484310" y="95865"/>
            <a:ext cx="10018713" cy="602226"/>
          </a:xfrm>
        </p:spPr>
        <p:txBody>
          <a:bodyPr>
            <a:normAutofit fontScale="90000"/>
          </a:bodyPr>
          <a:lstStyle/>
          <a:p>
            <a:r>
              <a:rPr lang="en-IN" b="1" dirty="0"/>
              <a:t>Action Commands</a:t>
            </a:r>
          </a:p>
        </p:txBody>
      </p:sp>
      <p:sp>
        <p:nvSpPr>
          <p:cNvPr id="3" name="Content Placeholder 2">
            <a:extLst>
              <a:ext uri="{FF2B5EF4-FFF2-40B4-BE49-F238E27FC236}">
                <a16:creationId xmlns:a16="http://schemas.microsoft.com/office/drawing/2014/main" id="{756CFCEA-B5FB-CC34-67E8-5B99A9C80C81}"/>
              </a:ext>
            </a:extLst>
          </p:cNvPr>
          <p:cNvSpPr>
            <a:spLocks noGrp="1"/>
          </p:cNvSpPr>
          <p:nvPr>
            <p:ph idx="1"/>
          </p:nvPr>
        </p:nvSpPr>
        <p:spPr>
          <a:xfrm>
            <a:off x="1484310" y="1012723"/>
            <a:ext cx="10018713" cy="5407742"/>
          </a:xfrm>
        </p:spPr>
        <p:txBody>
          <a:bodyPr anchor="t">
            <a:normAutofit fontScale="92500" lnSpcReduction="10000"/>
          </a:bodyPr>
          <a:lstStyle/>
          <a:p>
            <a:pPr algn="just"/>
            <a:r>
              <a:rPr lang="en-US" b="1" dirty="0">
                <a:latin typeface="Arial" panose="020B0604020202020204" pitchFamily="34" charset="0"/>
                <a:cs typeface="Arial" panose="020B0604020202020204" pitchFamily="34" charset="0"/>
              </a:rPr>
              <a:t>.</a:t>
            </a:r>
            <a:r>
              <a:rPr lang="en-US" b="1" dirty="0" err="1">
                <a:latin typeface="Arial" panose="020B0604020202020204" pitchFamily="34" charset="0"/>
                <a:cs typeface="Arial" panose="020B0604020202020204" pitchFamily="34" charset="0"/>
              </a:rPr>
              <a:t>selectFile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This command selects a file in an HTML5 input element or simulates dragging a file into the browser.</a:t>
            </a:r>
          </a:p>
          <a:p>
            <a:pPr algn="just"/>
            <a:r>
              <a:rPr lang="en-US" dirty="0" err="1">
                <a:latin typeface="Arial" panose="020B0604020202020204" pitchFamily="34" charset="0"/>
                <a:cs typeface="Arial" panose="020B0604020202020204" pitchFamily="34" charset="0"/>
              </a:rPr>
              <a:t>cy.get</a:t>
            </a:r>
            <a:r>
              <a:rPr lang="en-US" dirty="0">
                <a:latin typeface="Arial" panose="020B0604020202020204" pitchFamily="34" charset="0"/>
                <a:cs typeface="Arial" panose="020B0604020202020204" pitchFamily="34" charset="0"/>
              </a:rPr>
              <a:t>('input[type=file]').</a:t>
            </a:r>
            <a:r>
              <a:rPr lang="en-US" dirty="0" err="1">
                <a:latin typeface="Arial" panose="020B0604020202020204" pitchFamily="34" charset="0"/>
                <a:cs typeface="Arial" panose="020B0604020202020204" pitchFamily="34" charset="0"/>
              </a:rPr>
              <a:t>selectFile</a:t>
            </a:r>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file.json</a:t>
            </a:r>
            <a:r>
              <a:rPr lang="en-US" dirty="0">
                <a:latin typeface="Arial" panose="020B0604020202020204" pitchFamily="34" charset="0"/>
                <a:cs typeface="Arial" panose="020B0604020202020204" pitchFamily="34" charset="0"/>
              </a:rPr>
              <a:t>")</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.check(): </a:t>
            </a:r>
            <a:r>
              <a:rPr lang="en-US" dirty="0">
                <a:latin typeface="Arial" panose="020B0604020202020204" pitchFamily="34" charset="0"/>
                <a:cs typeface="Arial" panose="020B0604020202020204" pitchFamily="34" charset="0"/>
              </a:rPr>
              <a:t>This command is used to check checkboxes or radio inputs.</a:t>
            </a:r>
          </a:p>
          <a:p>
            <a:pPr algn="just"/>
            <a:r>
              <a:rPr lang="en-US" dirty="0" err="1">
                <a:latin typeface="Arial" panose="020B0604020202020204" pitchFamily="34" charset="0"/>
                <a:cs typeface="Arial" panose="020B0604020202020204" pitchFamily="34" charset="0"/>
              </a:rPr>
              <a:t>cy.get</a:t>
            </a:r>
            <a:r>
              <a:rPr lang="en-US" dirty="0">
                <a:latin typeface="Arial" panose="020B0604020202020204" pitchFamily="34" charset="0"/>
                <a:cs typeface="Arial" panose="020B0604020202020204" pitchFamily="34" charset="0"/>
              </a:rPr>
              <a:t>('input[type="checkbox"]').check(); // Checks a checkbox</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.uncheck(): </a:t>
            </a:r>
            <a:r>
              <a:rPr lang="en-US" dirty="0">
                <a:latin typeface="Arial" panose="020B0604020202020204" pitchFamily="34" charset="0"/>
                <a:cs typeface="Arial" panose="020B0604020202020204" pitchFamily="34" charset="0"/>
              </a:rPr>
              <a:t>This command is used to uncheck checkboxes.</a:t>
            </a:r>
          </a:p>
          <a:p>
            <a:pPr algn="just"/>
            <a:r>
              <a:rPr lang="en-US" dirty="0" err="1">
                <a:latin typeface="Arial" panose="020B0604020202020204" pitchFamily="34" charset="0"/>
                <a:cs typeface="Arial" panose="020B0604020202020204" pitchFamily="34" charset="0"/>
              </a:rPr>
              <a:t>cy.get</a:t>
            </a:r>
            <a:r>
              <a:rPr lang="en-US" dirty="0">
                <a:latin typeface="Arial" panose="020B0604020202020204" pitchFamily="34" charset="0"/>
                <a:cs typeface="Arial" panose="020B0604020202020204" pitchFamily="34" charset="0"/>
              </a:rPr>
              <a:t>('input[type="checkbox"]').uncheck(); // Unchecks a checkbox</a:t>
            </a:r>
          </a:p>
          <a:p>
            <a:pPr algn="just"/>
            <a:endParaRPr lang="en-US" dirty="0">
              <a:latin typeface="Arial" panose="020B0604020202020204" pitchFamily="34" charset="0"/>
              <a:cs typeface="Arial" panose="020B0604020202020204" pitchFamily="34" charset="0"/>
            </a:endParaRPr>
          </a:p>
          <a:p>
            <a:pPr algn="just"/>
            <a:r>
              <a:rPr lang="en-US" b="1" dirty="0">
                <a:latin typeface="Arial" panose="020B0604020202020204" pitchFamily="34" charset="0"/>
                <a:cs typeface="Arial" panose="020B0604020202020204" pitchFamily="34" charset="0"/>
              </a:rPr>
              <a:t>.clear(): </a:t>
            </a:r>
            <a:r>
              <a:rPr lang="en-US" dirty="0">
                <a:latin typeface="Arial" panose="020B0604020202020204" pitchFamily="34" charset="0"/>
                <a:cs typeface="Arial" panose="020B0604020202020204" pitchFamily="34" charset="0"/>
              </a:rPr>
              <a:t>This command is used to clear the value of an input or text area.</a:t>
            </a:r>
          </a:p>
          <a:p>
            <a:pPr algn="just"/>
            <a:r>
              <a:rPr lang="en-US" dirty="0" err="1">
                <a:latin typeface="Arial" panose="020B0604020202020204" pitchFamily="34" charset="0"/>
                <a:cs typeface="Arial" panose="020B0604020202020204" pitchFamily="34" charset="0"/>
              </a:rPr>
              <a:t>cy.get</a:t>
            </a:r>
            <a:r>
              <a:rPr lang="en-US" dirty="0">
                <a:latin typeface="Arial" panose="020B0604020202020204" pitchFamily="34" charset="0"/>
                <a:cs typeface="Arial" panose="020B0604020202020204" pitchFamily="34" charset="0"/>
              </a:rPr>
              <a:t>('input').clear(); // Clears an input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4706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E4BD-0BEE-46C8-E779-E714A849DF74}"/>
              </a:ext>
            </a:extLst>
          </p:cNvPr>
          <p:cNvSpPr>
            <a:spLocks noGrp="1"/>
          </p:cNvSpPr>
          <p:nvPr>
            <p:ph type="title"/>
          </p:nvPr>
        </p:nvSpPr>
        <p:spPr>
          <a:xfrm>
            <a:off x="1484310" y="105697"/>
            <a:ext cx="10018713" cy="789039"/>
          </a:xfrm>
        </p:spPr>
        <p:txBody>
          <a:bodyPr/>
          <a:lstStyle/>
          <a:p>
            <a:r>
              <a:rPr lang="en-IN" b="1" dirty="0"/>
              <a:t>Handling </a:t>
            </a:r>
            <a:r>
              <a:rPr lang="en-IN" b="1" dirty="0" err="1"/>
              <a:t>WebElements</a:t>
            </a:r>
            <a:endParaRPr lang="en-IN" b="1" dirty="0"/>
          </a:p>
        </p:txBody>
      </p:sp>
      <p:sp>
        <p:nvSpPr>
          <p:cNvPr id="3" name="Content Placeholder 2">
            <a:extLst>
              <a:ext uri="{FF2B5EF4-FFF2-40B4-BE49-F238E27FC236}">
                <a16:creationId xmlns:a16="http://schemas.microsoft.com/office/drawing/2014/main" id="{5FC7E9A1-57CF-4168-FC7B-40AEB7BFB2CB}"/>
              </a:ext>
            </a:extLst>
          </p:cNvPr>
          <p:cNvSpPr>
            <a:spLocks noGrp="1"/>
          </p:cNvSpPr>
          <p:nvPr>
            <p:ph idx="1"/>
          </p:nvPr>
        </p:nvSpPr>
        <p:spPr>
          <a:xfrm>
            <a:off x="1140542" y="1032387"/>
            <a:ext cx="10707329" cy="5614219"/>
          </a:xfrm>
        </p:spPr>
        <p:txBody>
          <a:bodyPr anchor="t"/>
          <a:lstStyle/>
          <a:p>
            <a:r>
              <a:rPr lang="en-IN" b="1" dirty="0">
                <a:latin typeface="Arial" panose="020B0604020202020204" pitchFamily="34" charset="0"/>
                <a:cs typeface="Arial" panose="020B0604020202020204" pitchFamily="34" charset="0"/>
              </a:rPr>
              <a:t>Text Input</a:t>
            </a:r>
          </a:p>
          <a:p>
            <a:r>
              <a:rPr lang="en-IN" dirty="0">
                <a:latin typeface="Arial" panose="020B0604020202020204" pitchFamily="34" charset="0"/>
                <a:cs typeface="Arial" panose="020B0604020202020204" pitchFamily="34" charset="0"/>
              </a:rPr>
              <a:t>Text inputs are the most common form of data entry on web</a:t>
            </a:r>
          </a:p>
          <a:p>
            <a:r>
              <a:rPr lang="en-IN" dirty="0">
                <a:latin typeface="Arial" panose="020B0604020202020204" pitchFamily="34" charset="0"/>
                <a:cs typeface="Arial" panose="020B0604020202020204" pitchFamily="34" charset="0"/>
              </a:rPr>
              <a:t>In cypress you can simulate typing into a text input field using </a:t>
            </a:r>
            <a:r>
              <a:rPr lang="en-IN" b="1" dirty="0">
                <a:latin typeface="Arial" panose="020B0604020202020204" pitchFamily="34" charset="0"/>
                <a:cs typeface="Arial" panose="020B0604020202020204" pitchFamily="34" charset="0"/>
              </a:rPr>
              <a:t>.type()</a:t>
            </a:r>
          </a:p>
          <a:p>
            <a:pPr marL="0" indent="0">
              <a:buNone/>
            </a:pPr>
            <a:r>
              <a:rPr lang="en-IN" dirty="0">
                <a:latin typeface="Arial" panose="020B0604020202020204" pitchFamily="34" charset="0"/>
                <a:cs typeface="Arial" panose="020B0604020202020204" pitchFamily="34" charset="0"/>
              </a:rPr>
              <a:t>            </a:t>
            </a:r>
            <a:r>
              <a:rPr lang="en-IN" b="1" u="sng" dirty="0" err="1">
                <a:latin typeface="Arial" panose="020B0604020202020204" pitchFamily="34" charset="0"/>
                <a:cs typeface="Arial" panose="020B0604020202020204" pitchFamily="34" charset="0"/>
              </a:rPr>
              <a:t>cy.get</a:t>
            </a:r>
            <a:r>
              <a:rPr lang="en-IN" b="1" u="sng" dirty="0">
                <a:latin typeface="Arial" panose="020B0604020202020204" pitchFamily="34" charset="0"/>
                <a:cs typeface="Arial" panose="020B0604020202020204" pitchFamily="34" charset="0"/>
              </a:rPr>
              <a:t>(‘input[name=‘username’]’).type(‘Priyanka’);</a:t>
            </a:r>
          </a:p>
          <a:p>
            <a:pPr lvl="1"/>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In cypress to clear the text </a:t>
            </a:r>
            <a:r>
              <a:rPr lang="en-IN" b="1" dirty="0">
                <a:latin typeface="Arial" panose="020B0604020202020204" pitchFamily="34" charset="0"/>
                <a:cs typeface="Arial" panose="020B0604020202020204" pitchFamily="34" charset="0"/>
              </a:rPr>
              <a:t>.clear()</a:t>
            </a:r>
          </a:p>
          <a:p>
            <a:pPr marL="0" indent="0">
              <a:buNone/>
            </a:pPr>
            <a:r>
              <a:rPr lang="en-IN" dirty="0">
                <a:latin typeface="Arial" panose="020B0604020202020204" pitchFamily="34" charset="0"/>
                <a:cs typeface="Arial" panose="020B0604020202020204" pitchFamily="34" charset="0"/>
              </a:rPr>
              <a:t>		</a:t>
            </a:r>
            <a:r>
              <a:rPr lang="en-IN" b="1" u="sng" dirty="0" err="1">
                <a:latin typeface="Arial" panose="020B0604020202020204" pitchFamily="34" charset="0"/>
                <a:cs typeface="Arial" panose="020B0604020202020204" pitchFamily="34" charset="0"/>
              </a:rPr>
              <a:t>cy.get</a:t>
            </a:r>
            <a:r>
              <a:rPr lang="en-IN" b="1" u="sng" dirty="0">
                <a:latin typeface="Arial" panose="020B0604020202020204" pitchFamily="34" charset="0"/>
                <a:cs typeface="Arial" panose="020B0604020202020204" pitchFamily="34" charset="0"/>
              </a:rPr>
              <a:t>(‘input[name=‘username’]’).clear();</a:t>
            </a:r>
          </a:p>
          <a:p>
            <a:r>
              <a:rPr lang="en-IN" dirty="0">
                <a:latin typeface="Arial" panose="020B0604020202020204" pitchFamily="34" charset="0"/>
                <a:cs typeface="Arial" panose="020B0604020202020204" pitchFamily="34" charset="0"/>
              </a:rPr>
              <a:t>Cypress allows us to delay option, this slows down typing by a specific delay in milliseconds</a:t>
            </a:r>
          </a:p>
          <a:p>
            <a:pPr marL="0" indent="0">
              <a:buNone/>
            </a:pPr>
            <a:r>
              <a:rPr lang="en-IN" sz="2200" b="1" u="sng" dirty="0">
                <a:latin typeface="Arial" panose="020B0604020202020204" pitchFamily="34" charset="0"/>
                <a:cs typeface="Arial" panose="020B0604020202020204" pitchFamily="34" charset="0"/>
              </a:rPr>
              <a:t>	</a:t>
            </a:r>
            <a:r>
              <a:rPr lang="en-IN" sz="2200" b="1" u="sng" dirty="0" err="1">
                <a:latin typeface="Arial" panose="020B0604020202020204" pitchFamily="34" charset="0"/>
                <a:cs typeface="Arial" panose="020B0604020202020204" pitchFamily="34" charset="0"/>
              </a:rPr>
              <a:t>cy.get</a:t>
            </a:r>
            <a:r>
              <a:rPr lang="en-IN" sz="2200" b="1" u="sng" dirty="0">
                <a:latin typeface="Arial" panose="020B0604020202020204" pitchFamily="34" charset="0"/>
                <a:cs typeface="Arial" panose="020B0604020202020204" pitchFamily="34" charset="0"/>
              </a:rPr>
              <a:t>(‘input[name=‘username’]’).type(“</a:t>
            </a:r>
            <a:r>
              <a:rPr lang="en-IN" sz="2200" b="1" u="sng" dirty="0" err="1">
                <a:latin typeface="Arial" panose="020B0604020202020204" pitchFamily="34" charset="0"/>
                <a:cs typeface="Arial" panose="020B0604020202020204" pitchFamily="34" charset="0"/>
              </a:rPr>
              <a:t>AutomationTesting</a:t>
            </a:r>
            <a:r>
              <a:rPr lang="en-IN" sz="2200" b="1" u="sng" dirty="0">
                <a:latin typeface="Arial" panose="020B0604020202020204" pitchFamily="34" charset="0"/>
                <a:cs typeface="Arial" panose="020B0604020202020204" pitchFamily="34" charset="0"/>
              </a:rPr>
              <a:t>,{delay:1000});</a:t>
            </a:r>
          </a:p>
          <a:p>
            <a:pPr marL="0" indent="0">
              <a:buNone/>
            </a:pP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496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5DEB3-6E01-62B5-68CA-D683B8059D45}"/>
              </a:ext>
            </a:extLst>
          </p:cNvPr>
          <p:cNvSpPr>
            <a:spLocks noGrp="1"/>
          </p:cNvSpPr>
          <p:nvPr>
            <p:ph type="title"/>
          </p:nvPr>
        </p:nvSpPr>
        <p:spPr>
          <a:xfrm>
            <a:off x="1484310" y="223684"/>
            <a:ext cx="10018713" cy="769373"/>
          </a:xfrm>
        </p:spPr>
        <p:txBody>
          <a:bodyPr>
            <a:normAutofit/>
          </a:bodyPr>
          <a:lstStyle/>
          <a:p>
            <a:r>
              <a:rPr lang="en-IN" b="1" dirty="0"/>
              <a:t>Handling </a:t>
            </a:r>
            <a:r>
              <a:rPr lang="en-IN" b="1" dirty="0" err="1"/>
              <a:t>WebElements</a:t>
            </a:r>
            <a:endParaRPr lang="en-IN" dirty="0"/>
          </a:p>
        </p:txBody>
      </p:sp>
      <p:sp>
        <p:nvSpPr>
          <p:cNvPr id="3" name="Content Placeholder 2">
            <a:extLst>
              <a:ext uri="{FF2B5EF4-FFF2-40B4-BE49-F238E27FC236}">
                <a16:creationId xmlns:a16="http://schemas.microsoft.com/office/drawing/2014/main" id="{540CD8D8-2024-4A3D-8EC1-F9B90F26D155}"/>
              </a:ext>
            </a:extLst>
          </p:cNvPr>
          <p:cNvSpPr>
            <a:spLocks noGrp="1"/>
          </p:cNvSpPr>
          <p:nvPr>
            <p:ph idx="1"/>
          </p:nvPr>
        </p:nvSpPr>
        <p:spPr>
          <a:xfrm>
            <a:off x="1484310" y="993057"/>
            <a:ext cx="10018713" cy="4798143"/>
          </a:xfrm>
        </p:spPr>
        <p:txBody>
          <a:bodyPr anchor="t"/>
          <a:lstStyle/>
          <a:p>
            <a:r>
              <a:rPr lang="en-IN" b="1" dirty="0">
                <a:latin typeface="Arial" panose="020B0604020202020204" pitchFamily="34" charset="0"/>
                <a:cs typeface="Arial" panose="020B0604020202020204" pitchFamily="34" charset="0"/>
              </a:rPr>
              <a:t>Clicking and Double clicking </a:t>
            </a:r>
          </a:p>
          <a:p>
            <a:r>
              <a:rPr lang="en-IN" b="1" dirty="0">
                <a:latin typeface="Arial" panose="020B0604020202020204" pitchFamily="34" charset="0"/>
                <a:cs typeface="Arial" panose="020B0604020202020204" pitchFamily="34" charset="0"/>
              </a:rPr>
              <a:t>Cypress provides .click() and .</a:t>
            </a:r>
            <a:r>
              <a:rPr lang="en-IN" b="1" dirty="0" err="1">
                <a:latin typeface="Arial" panose="020B0604020202020204" pitchFamily="34" charset="0"/>
                <a:cs typeface="Arial" panose="020B0604020202020204" pitchFamily="34" charset="0"/>
              </a:rPr>
              <a:t>dbclick</a:t>
            </a:r>
            <a:r>
              <a:rPr lang="en-IN" b="1" dirty="0">
                <a:latin typeface="Arial" panose="020B0604020202020204" pitchFamily="34" charset="0"/>
                <a:cs typeface="Arial" panose="020B0604020202020204" pitchFamily="34" charset="0"/>
              </a:rPr>
              <a:t>() commands</a:t>
            </a:r>
          </a:p>
          <a:p>
            <a:pPr lvl="1"/>
            <a:r>
              <a:rPr lang="en-IN" sz="2200" dirty="0" err="1">
                <a:latin typeface="Arial" panose="020B0604020202020204" pitchFamily="34" charset="0"/>
                <a:cs typeface="Arial" panose="020B0604020202020204" pitchFamily="34" charset="0"/>
              </a:rPr>
              <a:t>Cy.get</a:t>
            </a:r>
            <a:r>
              <a:rPr lang="en-IN" sz="2200" dirty="0">
                <a:latin typeface="Arial" panose="020B0604020202020204" pitchFamily="34" charset="0"/>
                <a:cs typeface="Arial" panose="020B0604020202020204" pitchFamily="34" charset="0"/>
              </a:rPr>
              <a:t>(‘.</a:t>
            </a:r>
            <a:r>
              <a:rPr lang="en-IN" sz="2200" dirty="0" err="1">
                <a:latin typeface="Arial" panose="020B0604020202020204" pitchFamily="34" charset="0"/>
                <a:cs typeface="Arial" panose="020B0604020202020204" pitchFamily="34" charset="0"/>
              </a:rPr>
              <a:t>my_button</a:t>
            </a:r>
            <a:r>
              <a:rPr lang="en-IN" sz="2200" dirty="0">
                <a:latin typeface="Arial" panose="020B0604020202020204" pitchFamily="34" charset="0"/>
                <a:cs typeface="Arial" panose="020B0604020202020204" pitchFamily="34" charset="0"/>
              </a:rPr>
              <a:t>’).click();</a:t>
            </a:r>
          </a:p>
          <a:p>
            <a:pPr lvl="1"/>
            <a:r>
              <a:rPr lang="en-IN" sz="2200" dirty="0" err="1">
                <a:latin typeface="Arial" panose="020B0604020202020204" pitchFamily="34" charset="0"/>
                <a:cs typeface="Arial" panose="020B0604020202020204" pitchFamily="34" charset="0"/>
              </a:rPr>
              <a:t>Cy.get</a:t>
            </a:r>
            <a:r>
              <a:rPr lang="en-IN" sz="2200" dirty="0">
                <a:latin typeface="Arial" panose="020B0604020202020204" pitchFamily="34" charset="0"/>
                <a:cs typeface="Arial" panose="020B0604020202020204" pitchFamily="34" charset="0"/>
              </a:rPr>
              <a:t>(‘.</a:t>
            </a:r>
            <a:r>
              <a:rPr lang="en-IN" sz="2200" dirty="0" err="1">
                <a:latin typeface="Arial" panose="020B0604020202020204" pitchFamily="34" charset="0"/>
                <a:cs typeface="Arial" panose="020B0604020202020204" pitchFamily="34" charset="0"/>
              </a:rPr>
              <a:t>my_button</a:t>
            </a:r>
            <a:r>
              <a:rPr lang="en-IN" sz="2200" dirty="0">
                <a:latin typeface="Arial" panose="020B0604020202020204" pitchFamily="34" charset="0"/>
                <a:cs typeface="Arial" panose="020B0604020202020204" pitchFamily="34" charset="0"/>
              </a:rPr>
              <a:t>’).</a:t>
            </a:r>
            <a:r>
              <a:rPr lang="en-IN" sz="2200" dirty="0" err="1">
                <a:latin typeface="Arial" panose="020B0604020202020204" pitchFamily="34" charset="0"/>
                <a:cs typeface="Arial" panose="020B0604020202020204" pitchFamily="34" charset="0"/>
              </a:rPr>
              <a:t>dbclick</a:t>
            </a:r>
            <a:r>
              <a:rPr lang="en-IN" sz="2200" dirty="0">
                <a:latin typeface="Arial" panose="020B0604020202020204" pitchFamily="34" charset="0"/>
                <a:cs typeface="Arial" panose="020B0604020202020204" pitchFamily="34" charset="0"/>
              </a:rPr>
              <a:t>();</a:t>
            </a:r>
          </a:p>
          <a:p>
            <a:pPr lvl="1"/>
            <a:endParaRPr lang="en-IN" sz="2200"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Cypress provide .</a:t>
            </a:r>
            <a:r>
              <a:rPr lang="en-IN" b="1" dirty="0" err="1">
                <a:latin typeface="Arial" panose="020B0604020202020204" pitchFamily="34" charset="0"/>
                <a:cs typeface="Arial" panose="020B0604020202020204" pitchFamily="34" charset="0"/>
              </a:rPr>
              <a:t>rightclick</a:t>
            </a:r>
            <a:r>
              <a:rPr lang="en-IN" b="1" dirty="0">
                <a:latin typeface="Arial" panose="020B0604020202020204" pitchFamily="34" charset="0"/>
                <a:cs typeface="Arial" panose="020B0604020202020204" pitchFamily="34" charset="0"/>
              </a:rPr>
              <a:t>() command to simulate </a:t>
            </a:r>
            <a:r>
              <a:rPr lang="en-IN" b="1" dirty="0" err="1">
                <a:latin typeface="Arial" panose="020B0604020202020204" pitchFamily="34" charset="0"/>
                <a:cs typeface="Arial" panose="020B0604020202020204" pitchFamily="34" charset="0"/>
              </a:rPr>
              <a:t>rightclick</a:t>
            </a:r>
            <a:r>
              <a:rPr lang="en-IN" b="1" dirty="0">
                <a:latin typeface="Arial" panose="020B0604020202020204" pitchFamily="34" charset="0"/>
                <a:cs typeface="Arial" panose="020B0604020202020204" pitchFamily="34" charset="0"/>
              </a:rPr>
              <a:t> action</a:t>
            </a:r>
          </a:p>
          <a:p>
            <a:pPr lvl="1"/>
            <a:r>
              <a:rPr lang="en-IN" sz="2200" dirty="0" err="1">
                <a:latin typeface="Arial" panose="020B0604020202020204" pitchFamily="34" charset="0"/>
                <a:cs typeface="Arial" panose="020B0604020202020204" pitchFamily="34" charset="0"/>
              </a:rPr>
              <a:t>Cy.get</a:t>
            </a:r>
            <a:r>
              <a:rPr lang="en-IN" sz="2200" dirty="0">
                <a:latin typeface="Arial" panose="020B0604020202020204" pitchFamily="34" charset="0"/>
                <a:cs typeface="Arial" panose="020B0604020202020204" pitchFamily="34" charset="0"/>
              </a:rPr>
              <a:t>(‘.context-menu’).</a:t>
            </a:r>
            <a:r>
              <a:rPr lang="en-IN" sz="2200" dirty="0" err="1">
                <a:latin typeface="Arial" panose="020B0604020202020204" pitchFamily="34" charset="0"/>
                <a:cs typeface="Arial" panose="020B0604020202020204" pitchFamily="34" charset="0"/>
              </a:rPr>
              <a:t>rightclick</a:t>
            </a:r>
            <a:r>
              <a:rPr lang="en-IN" sz="2200"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726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223ED-5BC1-904F-EC79-D56A3A8A6B0A}"/>
              </a:ext>
            </a:extLst>
          </p:cNvPr>
          <p:cNvSpPr>
            <a:spLocks noGrp="1"/>
          </p:cNvSpPr>
          <p:nvPr>
            <p:ph type="title"/>
          </p:nvPr>
        </p:nvSpPr>
        <p:spPr>
          <a:xfrm>
            <a:off x="1484310" y="263014"/>
            <a:ext cx="10018713" cy="700548"/>
          </a:xfrm>
        </p:spPr>
        <p:txBody>
          <a:bodyPr>
            <a:noAutofit/>
          </a:bodyPr>
          <a:lstStyle/>
          <a:p>
            <a:r>
              <a:rPr lang="en-IN" b="1" dirty="0"/>
              <a:t>Store DOM Element Into Variables</a:t>
            </a:r>
          </a:p>
        </p:txBody>
      </p:sp>
      <p:sp>
        <p:nvSpPr>
          <p:cNvPr id="3" name="Content Placeholder 2">
            <a:extLst>
              <a:ext uri="{FF2B5EF4-FFF2-40B4-BE49-F238E27FC236}">
                <a16:creationId xmlns:a16="http://schemas.microsoft.com/office/drawing/2014/main" id="{C9723D19-112D-DFB0-FD16-522A0514AD30}"/>
              </a:ext>
            </a:extLst>
          </p:cNvPr>
          <p:cNvSpPr>
            <a:spLocks noGrp="1"/>
          </p:cNvSpPr>
          <p:nvPr>
            <p:ph idx="1"/>
          </p:nvPr>
        </p:nvSpPr>
        <p:spPr>
          <a:xfrm>
            <a:off x="1130710" y="963563"/>
            <a:ext cx="10864645" cy="4827638"/>
          </a:xfrm>
        </p:spPr>
        <p:txBody>
          <a:bodyPr anchor="t">
            <a:noAutofit/>
          </a:bodyPr>
          <a:lstStyle/>
          <a:p>
            <a:pPr algn="just"/>
            <a:r>
              <a:rPr lang="en-US" sz="2200" dirty="0">
                <a:latin typeface="Arial" panose="020B0604020202020204" pitchFamily="34" charset="0"/>
                <a:cs typeface="Arial" panose="020B0604020202020204" pitchFamily="34" charset="0"/>
              </a:rPr>
              <a:t>In Cypress, if you want to store a DOM element into a variable and perform actions on it later, you should use </a:t>
            </a:r>
            <a:r>
              <a:rPr lang="en-US" sz="2200" b="1" dirty="0">
                <a:latin typeface="Arial" panose="020B0604020202020204" pitchFamily="34" charset="0"/>
                <a:cs typeface="Arial" panose="020B0604020202020204" pitchFamily="34" charset="0"/>
              </a:rPr>
              <a:t>.then() </a:t>
            </a:r>
            <a:r>
              <a:rPr lang="en-US" sz="2200" dirty="0">
                <a:latin typeface="Arial" panose="020B0604020202020204" pitchFamily="34" charset="0"/>
                <a:cs typeface="Arial" panose="020B0604020202020204" pitchFamily="34" charset="0"/>
              </a:rPr>
              <a:t>to access the resolved value of a Cypress command (like </a:t>
            </a:r>
            <a:r>
              <a:rPr lang="en-US" sz="2200" dirty="0" err="1">
                <a:latin typeface="Arial" panose="020B0604020202020204" pitchFamily="34" charset="0"/>
                <a:cs typeface="Arial" panose="020B0604020202020204" pitchFamily="34" charset="0"/>
              </a:rPr>
              <a:t>cy.get</a:t>
            </a:r>
            <a:r>
              <a:rPr lang="en-US" sz="2200" dirty="0">
                <a:latin typeface="Arial" panose="020B0604020202020204" pitchFamily="34" charset="0"/>
                <a:cs typeface="Arial" panose="020B0604020202020204" pitchFamily="34" charset="0"/>
              </a:rPr>
              <a:t>()). </a:t>
            </a:r>
          </a:p>
          <a:p>
            <a:pPr algn="just"/>
            <a:r>
              <a:rPr lang="en-US" sz="2200" dirty="0">
                <a:latin typeface="Arial" panose="020B0604020202020204" pitchFamily="34" charset="0"/>
                <a:cs typeface="Arial" panose="020B0604020202020204" pitchFamily="34" charset="0"/>
              </a:rPr>
              <a:t>Cypress commands are asynchronous and don’t return the actual element immediately, so you can’t store them directly in regular JavaScript variables.</a:t>
            </a:r>
          </a:p>
          <a:p>
            <a:pPr algn="just"/>
            <a:r>
              <a:rPr lang="en-US" sz="2200" dirty="0">
                <a:latin typeface="Arial" panose="020B0604020202020204" pitchFamily="34" charset="0"/>
                <a:cs typeface="Arial" panose="020B0604020202020204" pitchFamily="34" charset="0"/>
              </a:rPr>
              <a:t>Here’s how to correctly store an element and perform an action on it:</a:t>
            </a:r>
          </a:p>
          <a:p>
            <a:pPr algn="just"/>
            <a:r>
              <a:rPr lang="en-US" sz="2200" dirty="0">
                <a:latin typeface="Arial" panose="020B0604020202020204" pitchFamily="34" charset="0"/>
                <a:cs typeface="Arial" panose="020B0604020202020204" pitchFamily="34" charset="0"/>
              </a:rPr>
              <a:t> </a:t>
            </a:r>
            <a:r>
              <a:rPr lang="en-US" sz="2200" b="1" dirty="0">
                <a:latin typeface="Arial" panose="020B0604020202020204" pitchFamily="34" charset="0"/>
                <a:cs typeface="Arial" panose="020B0604020202020204" pitchFamily="34" charset="0"/>
              </a:rPr>
              <a:t>Correct approach using .then()</a:t>
            </a:r>
          </a:p>
          <a:p>
            <a:pPr algn="just"/>
            <a:r>
              <a:rPr lang="en-US" sz="2200" dirty="0" err="1">
                <a:latin typeface="Arial" panose="020B0604020202020204" pitchFamily="34" charset="0"/>
                <a:cs typeface="Arial" panose="020B0604020202020204" pitchFamily="34" charset="0"/>
              </a:rPr>
              <a:t>cy.get</a:t>
            </a:r>
            <a:r>
              <a:rPr lang="en-US" sz="2200" dirty="0">
                <a:latin typeface="Arial" panose="020B0604020202020204" pitchFamily="34" charset="0"/>
                <a:cs typeface="Arial" panose="020B0604020202020204" pitchFamily="34" charset="0"/>
              </a:rPr>
              <a:t>('selector').then(($</a:t>
            </a:r>
            <a:r>
              <a:rPr lang="en-US" sz="2200" dirty="0" err="1">
                <a:latin typeface="Arial" panose="020B0604020202020204" pitchFamily="34" charset="0"/>
                <a:cs typeface="Arial" panose="020B0604020202020204" pitchFamily="34" charset="0"/>
              </a:rPr>
              <a:t>el</a:t>
            </a:r>
            <a:r>
              <a:rPr lang="en-US" sz="2200" dirty="0">
                <a:latin typeface="Arial" panose="020B0604020202020204" pitchFamily="34" charset="0"/>
                <a:cs typeface="Arial" panose="020B0604020202020204" pitchFamily="34" charset="0"/>
              </a:rPr>
              <a:t>) =&gt; {</a:t>
            </a:r>
          </a:p>
          <a:p>
            <a:pPr algn="just"/>
            <a:r>
              <a:rPr lang="en-US" sz="2200" dirty="0">
                <a:latin typeface="Arial" panose="020B0604020202020204" pitchFamily="34" charset="0"/>
                <a:cs typeface="Arial" panose="020B0604020202020204" pitchFamily="34" charset="0"/>
              </a:rPr>
              <a:t>  // $</a:t>
            </a:r>
            <a:r>
              <a:rPr lang="en-US" sz="2200" dirty="0" err="1">
                <a:latin typeface="Arial" panose="020B0604020202020204" pitchFamily="34" charset="0"/>
                <a:cs typeface="Arial" panose="020B0604020202020204" pitchFamily="34" charset="0"/>
              </a:rPr>
              <a:t>el</a:t>
            </a:r>
            <a:r>
              <a:rPr lang="en-US" sz="2200" dirty="0">
                <a:latin typeface="Arial" panose="020B0604020202020204" pitchFamily="34" charset="0"/>
                <a:cs typeface="Arial" panose="020B0604020202020204" pitchFamily="34" charset="0"/>
              </a:rPr>
              <a:t> is the jQuery-wrapped element</a:t>
            </a:r>
          </a:p>
          <a:p>
            <a:pPr algn="just"/>
            <a:r>
              <a:rPr lang="en-US" sz="2200" dirty="0">
                <a:latin typeface="Arial" panose="020B0604020202020204" pitchFamily="34" charset="0"/>
                <a:cs typeface="Arial" panose="020B0604020202020204" pitchFamily="34" charset="0"/>
              </a:rPr>
              <a:t>  // You can perform actions or assertions here</a:t>
            </a:r>
          </a:p>
          <a:p>
            <a:pPr algn="just"/>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el.click</a:t>
            </a:r>
            <a:r>
              <a:rPr lang="en-US" sz="2200" dirty="0">
                <a:latin typeface="Arial" panose="020B0604020202020204" pitchFamily="34" charset="0"/>
                <a:cs typeface="Arial" panose="020B0604020202020204" pitchFamily="34" charset="0"/>
              </a:rPr>
              <a:t>(); // manually trigger click</a:t>
            </a:r>
          </a:p>
          <a:p>
            <a:pPr algn="just"/>
            <a:r>
              <a:rPr lang="en-US" sz="2200" dirty="0">
                <a:latin typeface="Arial" panose="020B0604020202020204" pitchFamily="34" charset="0"/>
                <a:cs typeface="Arial" panose="020B0604020202020204" pitchFamily="34" charset="0"/>
              </a:rPr>
              <a:t>});</a:t>
            </a:r>
            <a:endParaRPr lang="en-IN" sz="22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9C7442D3-829B-A8AC-A926-661A3790E017}"/>
              </a:ext>
            </a:extLst>
          </p:cNvPr>
          <p:cNvPicPr>
            <a:picLocks noChangeAspect="1"/>
          </p:cNvPicPr>
          <p:nvPr/>
        </p:nvPicPr>
        <p:blipFill>
          <a:blip r:embed="rId2"/>
          <a:stretch>
            <a:fillRect/>
          </a:stretch>
        </p:blipFill>
        <p:spPr>
          <a:xfrm>
            <a:off x="7364362" y="3368701"/>
            <a:ext cx="4630993" cy="348929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75325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3993C-95DB-871A-DCFA-2DCDCDCAC8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C5C258-B258-93C1-3275-4A0C9169910C}"/>
              </a:ext>
            </a:extLst>
          </p:cNvPr>
          <p:cNvSpPr>
            <a:spLocks noGrp="1"/>
          </p:cNvSpPr>
          <p:nvPr>
            <p:ph type="title"/>
          </p:nvPr>
        </p:nvSpPr>
        <p:spPr>
          <a:xfrm>
            <a:off x="1484310" y="115530"/>
            <a:ext cx="10018713" cy="828367"/>
          </a:xfrm>
        </p:spPr>
        <p:txBody>
          <a:bodyPr/>
          <a:lstStyle/>
          <a:p>
            <a:r>
              <a:rPr lang="en-IN" b="1" dirty="0"/>
              <a:t>Iterate Over array of DOM Elements</a:t>
            </a:r>
          </a:p>
        </p:txBody>
      </p:sp>
      <p:sp>
        <p:nvSpPr>
          <p:cNvPr id="3" name="Content Placeholder 2">
            <a:extLst>
              <a:ext uri="{FF2B5EF4-FFF2-40B4-BE49-F238E27FC236}">
                <a16:creationId xmlns:a16="http://schemas.microsoft.com/office/drawing/2014/main" id="{D4D86DB6-40B4-751A-08C8-39B8FE3BDCBE}"/>
              </a:ext>
            </a:extLst>
          </p:cNvPr>
          <p:cNvSpPr>
            <a:spLocks noGrp="1"/>
          </p:cNvSpPr>
          <p:nvPr>
            <p:ph idx="1"/>
          </p:nvPr>
        </p:nvSpPr>
        <p:spPr>
          <a:xfrm>
            <a:off x="1061523" y="943897"/>
            <a:ext cx="5555587" cy="5582263"/>
          </a:xfrm>
        </p:spPr>
        <p:txBody>
          <a:bodyPr anchor="t">
            <a:noAutofit/>
          </a:bodyPr>
          <a:lstStyle/>
          <a:p>
            <a:pPr lvl="1"/>
            <a:r>
              <a:rPr lang="en-IN" b="1" dirty="0">
                <a:latin typeface="Arial" panose="020B0604020202020204" pitchFamily="34" charset="0"/>
                <a:cs typeface="Arial" panose="020B0604020202020204" pitchFamily="34" charset="0"/>
              </a:rPr>
              <a:t>.each</a:t>
            </a:r>
          </a:p>
          <a:p>
            <a:pPr lvl="1"/>
            <a:r>
              <a:rPr lang="en-IN" dirty="0">
                <a:latin typeface="Arial" panose="020B0604020202020204" pitchFamily="34" charset="0"/>
                <a:cs typeface="Arial" panose="020B0604020202020204" pitchFamily="34" charset="0"/>
              </a:rPr>
              <a:t>Iterate through an array like structure (arrays or objects with a length property).</a:t>
            </a:r>
          </a:p>
          <a:p>
            <a:pPr lvl="1"/>
            <a:r>
              <a:rPr lang="en-IN" b="1" dirty="0">
                <a:latin typeface="Arial" panose="020B0604020202020204" pitchFamily="34" charset="0"/>
                <a:cs typeface="Arial" panose="020B0604020202020204" pitchFamily="34" charset="0"/>
              </a:rPr>
              <a:t>Syntax: .each(</a:t>
            </a:r>
            <a:r>
              <a:rPr lang="en-IN" b="1" dirty="0" err="1">
                <a:latin typeface="Arial" panose="020B0604020202020204" pitchFamily="34" charset="0"/>
                <a:cs typeface="Arial" panose="020B0604020202020204" pitchFamily="34" charset="0"/>
              </a:rPr>
              <a:t>callbackFn</a:t>
            </a:r>
            <a:r>
              <a:rPr lang="en-IN" b="1" dirty="0">
                <a:latin typeface="Arial" panose="020B0604020202020204" pitchFamily="34" charset="0"/>
                <a:cs typeface="Arial" panose="020B0604020202020204" pitchFamily="34" charset="0"/>
              </a:rPr>
              <a:t>)</a:t>
            </a:r>
          </a:p>
          <a:p>
            <a:pPr lvl="1"/>
            <a:r>
              <a:rPr lang="en-IN" b="1" dirty="0">
                <a:latin typeface="Arial" panose="020B0604020202020204" pitchFamily="34" charset="0"/>
                <a:cs typeface="Arial" panose="020B0604020202020204" pitchFamily="34" charset="0"/>
              </a:rPr>
              <a:t>Iterate over an array of DOM elements</a:t>
            </a:r>
          </a:p>
          <a:p>
            <a:pPr lvl="1"/>
            <a:r>
              <a:rPr lang="en-IN" dirty="0" err="1">
                <a:latin typeface="Arial" panose="020B0604020202020204" pitchFamily="34" charset="0"/>
                <a:cs typeface="Arial" panose="020B0604020202020204" pitchFamily="34" charset="0"/>
              </a:rPr>
              <a:t>cy.get</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ul</a:t>
            </a:r>
            <a:r>
              <a:rPr lang="en-IN" dirty="0">
                <a:latin typeface="Arial" panose="020B0604020202020204" pitchFamily="34" charset="0"/>
                <a:cs typeface="Arial" panose="020B0604020202020204" pitchFamily="34" charset="0"/>
              </a:rPr>
              <a:t>&gt;li').each(($</a:t>
            </a:r>
            <a:r>
              <a:rPr lang="en-IN" dirty="0" err="1">
                <a:latin typeface="Arial" panose="020B0604020202020204" pitchFamily="34" charset="0"/>
                <a:cs typeface="Arial" panose="020B0604020202020204" pitchFamily="34" charset="0"/>
              </a:rPr>
              <a:t>el</a:t>
            </a:r>
            <a:r>
              <a:rPr lang="en-IN" dirty="0">
                <a:latin typeface="Arial" panose="020B0604020202020204" pitchFamily="34" charset="0"/>
                <a:cs typeface="Arial" panose="020B0604020202020204" pitchFamily="34" charset="0"/>
              </a:rPr>
              <a:t>, index, $list) =&gt; {</a:t>
            </a:r>
          </a:p>
          <a:p>
            <a:pPr lvl="1"/>
            <a:r>
              <a:rPr lang="en-IN" dirty="0">
                <a:latin typeface="Arial" panose="020B0604020202020204" pitchFamily="34" charset="0"/>
                <a:cs typeface="Arial" panose="020B0604020202020204" pitchFamily="34" charset="0"/>
              </a:rPr>
              <a:t>  // $</a:t>
            </a:r>
            <a:r>
              <a:rPr lang="en-IN" dirty="0" err="1">
                <a:latin typeface="Arial" panose="020B0604020202020204" pitchFamily="34" charset="0"/>
                <a:cs typeface="Arial" panose="020B0604020202020204" pitchFamily="34" charset="0"/>
              </a:rPr>
              <a:t>el</a:t>
            </a:r>
            <a:r>
              <a:rPr lang="en-IN" dirty="0">
                <a:latin typeface="Arial" panose="020B0604020202020204" pitchFamily="34" charset="0"/>
                <a:cs typeface="Arial" panose="020B0604020202020204" pitchFamily="34" charset="0"/>
              </a:rPr>
              <a:t> is a wrapped jQuery element</a:t>
            </a:r>
          </a:p>
          <a:p>
            <a:pPr lvl="1"/>
            <a:r>
              <a:rPr lang="en-IN" dirty="0">
                <a:latin typeface="Arial" panose="020B0604020202020204" pitchFamily="34" charset="0"/>
                <a:cs typeface="Arial" panose="020B0604020202020204" pitchFamily="34" charset="0"/>
              </a:rPr>
              <a:t>  if ($</a:t>
            </a:r>
            <a:r>
              <a:rPr lang="en-IN" dirty="0" err="1">
                <a:latin typeface="Arial" panose="020B0604020202020204" pitchFamily="34" charset="0"/>
                <a:cs typeface="Arial" panose="020B0604020202020204" pitchFamily="34" charset="0"/>
              </a:rPr>
              <a:t>el.someMethod</a:t>
            </a:r>
            <a:r>
              <a:rPr lang="en-IN" dirty="0">
                <a:latin typeface="Arial" panose="020B0604020202020204" pitchFamily="34" charset="0"/>
                <a:cs typeface="Arial" panose="020B0604020202020204" pitchFamily="34" charset="0"/>
              </a:rPr>
              <a:t>() === 'something') {</a:t>
            </a:r>
          </a:p>
          <a:p>
            <a:pPr lvl="1"/>
            <a:r>
              <a:rPr lang="en-IN" dirty="0">
                <a:latin typeface="Arial" panose="020B0604020202020204" pitchFamily="34" charset="0"/>
                <a:cs typeface="Arial" panose="020B0604020202020204" pitchFamily="34" charset="0"/>
              </a:rPr>
              <a:t>    // wrap this element so we can</a:t>
            </a:r>
          </a:p>
          <a:p>
            <a:pPr lvl="1"/>
            <a:r>
              <a:rPr lang="en-IN" dirty="0">
                <a:latin typeface="Arial" panose="020B0604020202020204" pitchFamily="34" charset="0"/>
                <a:cs typeface="Arial" panose="020B0604020202020204" pitchFamily="34" charset="0"/>
              </a:rPr>
              <a:t>    // use cypress commands on it</a:t>
            </a:r>
          </a:p>
          <a:p>
            <a:pPr lvl="1"/>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cy.wrap</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el</a:t>
            </a:r>
            <a:r>
              <a:rPr lang="en-IN" dirty="0">
                <a:latin typeface="Arial" panose="020B0604020202020204" pitchFamily="34" charset="0"/>
                <a:cs typeface="Arial" panose="020B0604020202020204" pitchFamily="34" charset="0"/>
              </a:rPr>
              <a:t>).click()</a:t>
            </a:r>
          </a:p>
          <a:p>
            <a:pPr lvl="1"/>
            <a:r>
              <a:rPr lang="en-IN" dirty="0">
                <a:latin typeface="Arial" panose="020B0604020202020204" pitchFamily="34" charset="0"/>
                <a:cs typeface="Arial" panose="020B0604020202020204" pitchFamily="34" charset="0"/>
              </a:rPr>
              <a:t>  }</a:t>
            </a:r>
          </a:p>
          <a:p>
            <a:pPr lvl="1"/>
            <a:r>
              <a:rPr lang="en-IN" dirty="0">
                <a:latin typeface="Arial" panose="020B0604020202020204" pitchFamily="34" charset="0"/>
                <a:cs typeface="Arial" panose="020B0604020202020204" pitchFamily="34" charset="0"/>
              </a:rPr>
              <a:t>})</a:t>
            </a:r>
          </a:p>
          <a:p>
            <a:pPr marL="457200" lvl="1" indent="0">
              <a:buNone/>
            </a:pPr>
            <a:endParaRPr lang="en-IN"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23FC6565-0CAB-A694-0BFA-0402B1D33B2D}"/>
              </a:ext>
            </a:extLst>
          </p:cNvPr>
          <p:cNvPicPr>
            <a:picLocks noChangeAspect="1"/>
          </p:cNvPicPr>
          <p:nvPr/>
        </p:nvPicPr>
        <p:blipFill>
          <a:blip r:embed="rId2"/>
          <a:stretch>
            <a:fillRect/>
          </a:stretch>
        </p:blipFill>
        <p:spPr>
          <a:xfrm>
            <a:off x="6493666" y="1529954"/>
            <a:ext cx="5555588" cy="37587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882848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AE109-7F16-2923-21DD-C13E2CD60A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633A1E-BE48-C0D8-F5B4-5F7243A6CF04}"/>
              </a:ext>
            </a:extLst>
          </p:cNvPr>
          <p:cNvSpPr>
            <a:spLocks noGrp="1"/>
          </p:cNvSpPr>
          <p:nvPr>
            <p:ph type="title"/>
          </p:nvPr>
        </p:nvSpPr>
        <p:spPr>
          <a:xfrm>
            <a:off x="1484310" y="223684"/>
            <a:ext cx="10018713" cy="769373"/>
          </a:xfrm>
        </p:spPr>
        <p:txBody>
          <a:bodyPr>
            <a:normAutofit/>
          </a:bodyPr>
          <a:lstStyle/>
          <a:p>
            <a:r>
              <a:rPr lang="en-IN" b="1" dirty="0"/>
              <a:t>Handling </a:t>
            </a:r>
            <a:r>
              <a:rPr lang="en-IN" b="1" dirty="0" err="1"/>
              <a:t>WebElements</a:t>
            </a:r>
            <a:endParaRPr lang="en-IN" dirty="0"/>
          </a:p>
        </p:txBody>
      </p:sp>
      <p:sp>
        <p:nvSpPr>
          <p:cNvPr id="3" name="Content Placeholder 2">
            <a:extLst>
              <a:ext uri="{FF2B5EF4-FFF2-40B4-BE49-F238E27FC236}">
                <a16:creationId xmlns:a16="http://schemas.microsoft.com/office/drawing/2014/main" id="{7361011D-463D-0952-3F60-8A029196E605}"/>
              </a:ext>
            </a:extLst>
          </p:cNvPr>
          <p:cNvSpPr>
            <a:spLocks noGrp="1"/>
          </p:cNvSpPr>
          <p:nvPr>
            <p:ph idx="1"/>
          </p:nvPr>
        </p:nvSpPr>
        <p:spPr>
          <a:xfrm>
            <a:off x="1484310" y="993057"/>
            <a:ext cx="10018713" cy="5427408"/>
          </a:xfrm>
        </p:spPr>
        <p:txBody>
          <a:bodyPr anchor="t">
            <a:normAutofit/>
          </a:bodyPr>
          <a:lstStyle/>
          <a:p>
            <a:r>
              <a:rPr lang="en-IN" b="1" dirty="0">
                <a:latin typeface="Arial" panose="020B0604020202020204" pitchFamily="34" charset="0"/>
                <a:cs typeface="Arial" panose="020B0604020202020204" pitchFamily="34" charset="0"/>
              </a:rPr>
              <a:t>Checking and Unchecking the checkbox</a:t>
            </a:r>
          </a:p>
          <a:p>
            <a:r>
              <a:rPr lang="en-IN" b="1" dirty="0">
                <a:latin typeface="Arial" panose="020B0604020202020204" pitchFamily="34" charset="0"/>
                <a:cs typeface="Arial" panose="020B0604020202020204" pitchFamily="34" charset="0"/>
              </a:rPr>
              <a:t>Cypress provide .check() and .uncheck() command</a:t>
            </a:r>
          </a:p>
          <a:p>
            <a:pPr lvl="1"/>
            <a:r>
              <a:rPr lang="en-IN" dirty="0" err="1">
                <a:latin typeface="Arial" panose="020B0604020202020204" pitchFamily="34" charset="0"/>
                <a:cs typeface="Arial" panose="020B0604020202020204" pitchFamily="34" charset="0"/>
              </a:rPr>
              <a:t>Cy.get</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my_checkbox</a:t>
            </a:r>
            <a:r>
              <a:rPr lang="en-IN" dirty="0">
                <a:latin typeface="Arial" panose="020B0604020202020204" pitchFamily="34" charset="0"/>
                <a:cs typeface="Arial" panose="020B0604020202020204" pitchFamily="34" charset="0"/>
              </a:rPr>
              <a:t>’).check();</a:t>
            </a:r>
          </a:p>
          <a:p>
            <a:pPr lvl="1"/>
            <a:r>
              <a:rPr lang="en-IN" dirty="0" err="1">
                <a:latin typeface="Arial" panose="020B0604020202020204" pitchFamily="34" charset="0"/>
                <a:cs typeface="Arial" panose="020B0604020202020204" pitchFamily="34" charset="0"/>
              </a:rPr>
              <a:t>Cy.get</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my_checkbox</a:t>
            </a:r>
            <a:r>
              <a:rPr lang="en-IN" dirty="0">
                <a:latin typeface="Arial" panose="020B0604020202020204" pitchFamily="34" charset="0"/>
                <a:cs typeface="Arial" panose="020B0604020202020204" pitchFamily="34" charset="0"/>
              </a:rPr>
              <a:t>’). uncheck();</a:t>
            </a:r>
          </a:p>
          <a:p>
            <a:r>
              <a:rPr lang="en-IN" b="1" dirty="0">
                <a:latin typeface="Arial" panose="020B0604020202020204" pitchFamily="34" charset="0"/>
                <a:cs typeface="Arial" panose="020B0604020202020204" pitchFamily="34" charset="0"/>
              </a:rPr>
              <a:t>Multiple checkbox also we can handle by passing array of values</a:t>
            </a:r>
          </a:p>
          <a:p>
            <a:pPr lvl="1"/>
            <a:r>
              <a:rPr lang="en-IN" dirty="0" err="1">
                <a:latin typeface="Arial" panose="020B0604020202020204" pitchFamily="34" charset="0"/>
                <a:cs typeface="Arial" panose="020B0604020202020204" pitchFamily="34" charset="0"/>
              </a:rPr>
              <a:t>Cy.get</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my_checkbox</a:t>
            </a:r>
            <a:r>
              <a:rPr lang="en-IN" dirty="0">
                <a:latin typeface="Arial" panose="020B0604020202020204" pitchFamily="34" charset="0"/>
                <a:cs typeface="Arial" panose="020B0604020202020204" pitchFamily="34" charset="0"/>
              </a:rPr>
              <a:t>’).check([‘choice1’,’choice2’]);</a:t>
            </a:r>
          </a:p>
          <a:p>
            <a:pPr lvl="1"/>
            <a:r>
              <a:rPr lang="en-IN" dirty="0" err="1">
                <a:latin typeface="Arial" panose="020B0604020202020204" pitchFamily="34" charset="0"/>
                <a:cs typeface="Arial" panose="020B0604020202020204" pitchFamily="34" charset="0"/>
              </a:rPr>
              <a:t>Cy.get</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my_checkbox</a:t>
            </a:r>
            <a:r>
              <a:rPr lang="en-IN" dirty="0">
                <a:latin typeface="Arial" panose="020B0604020202020204" pitchFamily="34" charset="0"/>
                <a:cs typeface="Arial" panose="020B0604020202020204" pitchFamily="34" charset="0"/>
              </a:rPr>
              <a:t>’).uncheck([‘choice1’,’choice2’]);</a:t>
            </a:r>
          </a:p>
          <a:p>
            <a:pPr lvl="1"/>
            <a:r>
              <a:rPr lang="en-IN" dirty="0" err="1">
                <a:latin typeface="Arial" panose="020B0604020202020204" pitchFamily="34" charset="0"/>
                <a:cs typeface="Arial" panose="020B0604020202020204" pitchFamily="34" charset="0"/>
              </a:rPr>
              <a:t>Cy.get</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my_checkbox</a:t>
            </a:r>
            <a:r>
              <a:rPr lang="en-IN" dirty="0">
                <a:latin typeface="Arial" panose="020B0604020202020204" pitchFamily="34" charset="0"/>
                <a:cs typeface="Arial" panose="020B0604020202020204" pitchFamily="34" charset="0"/>
              </a:rPr>
              <a:t>’).first().click();</a:t>
            </a:r>
          </a:p>
          <a:p>
            <a:pPr lvl="1"/>
            <a:r>
              <a:rPr lang="en-IN" dirty="0" err="1">
                <a:latin typeface="Arial" panose="020B0604020202020204" pitchFamily="34" charset="0"/>
                <a:cs typeface="Arial" panose="020B0604020202020204" pitchFamily="34" charset="0"/>
              </a:rPr>
              <a:t>Cy.get</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my_checkbox</a:t>
            </a:r>
            <a:r>
              <a:rPr lang="en-IN" dirty="0">
                <a:latin typeface="Arial" panose="020B0604020202020204" pitchFamily="34" charset="0"/>
                <a:cs typeface="Arial" panose="020B0604020202020204" pitchFamily="34" charset="0"/>
              </a:rPr>
              <a:t>’).last().click();</a:t>
            </a:r>
          </a:p>
          <a:p>
            <a:pPr lvl="1"/>
            <a:r>
              <a:rPr lang="en-IN" dirty="0" err="1">
                <a:latin typeface="Arial" panose="020B0604020202020204" pitchFamily="34" charset="0"/>
                <a:cs typeface="Arial" panose="020B0604020202020204" pitchFamily="34" charset="0"/>
              </a:rPr>
              <a:t>Cy.get</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my_checkbox</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eq</a:t>
            </a:r>
            <a:r>
              <a:rPr lang="en-IN" dirty="0">
                <a:latin typeface="Arial" panose="020B0604020202020204" pitchFamily="34" charset="0"/>
                <a:cs typeface="Arial" panose="020B0604020202020204" pitchFamily="34" charset="0"/>
              </a:rPr>
              <a:t>(2).click(); //as per index we pass index value index=2 it click on 3</a:t>
            </a:r>
            <a:r>
              <a:rPr lang="en-IN" baseline="30000" dirty="0">
                <a:latin typeface="Arial" panose="020B0604020202020204" pitchFamily="34" charset="0"/>
                <a:cs typeface="Arial" panose="020B0604020202020204" pitchFamily="34" charset="0"/>
              </a:rPr>
              <a:t>rd</a:t>
            </a:r>
            <a:r>
              <a:rPr lang="en-IN" dirty="0">
                <a:latin typeface="Arial" panose="020B0604020202020204" pitchFamily="34" charset="0"/>
                <a:cs typeface="Arial" panose="020B0604020202020204" pitchFamily="34" charset="0"/>
              </a:rPr>
              <a:t> option</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7701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9A7B-2472-8740-03C3-5D93C5371C76}"/>
              </a:ext>
            </a:extLst>
          </p:cNvPr>
          <p:cNvSpPr>
            <a:spLocks noGrp="1"/>
          </p:cNvSpPr>
          <p:nvPr>
            <p:ph type="title"/>
          </p:nvPr>
        </p:nvSpPr>
        <p:spPr>
          <a:xfrm>
            <a:off x="1474478" y="253181"/>
            <a:ext cx="10018713" cy="946355"/>
          </a:xfrm>
        </p:spPr>
        <p:txBody>
          <a:bodyPr/>
          <a:lstStyle/>
          <a:p>
            <a:r>
              <a:rPr lang="en-IN" b="1"/>
              <a:t>Cypress Architecture</a:t>
            </a:r>
            <a:endParaRPr lang="en-IN" b="1" dirty="0"/>
          </a:p>
        </p:txBody>
      </p:sp>
      <p:pic>
        <p:nvPicPr>
          <p:cNvPr id="5" name="Content Placeholder 4">
            <a:extLst>
              <a:ext uri="{FF2B5EF4-FFF2-40B4-BE49-F238E27FC236}">
                <a16:creationId xmlns:a16="http://schemas.microsoft.com/office/drawing/2014/main" id="{24EB79EA-D46D-E860-BE86-A1525DF14B0F}"/>
              </a:ext>
            </a:extLst>
          </p:cNvPr>
          <p:cNvPicPr>
            <a:picLocks noGrp="1" noChangeAspect="1"/>
          </p:cNvPicPr>
          <p:nvPr>
            <p:ph idx="1"/>
          </p:nvPr>
        </p:nvPicPr>
        <p:blipFill>
          <a:blip r:embed="rId3"/>
          <a:stretch>
            <a:fillRect/>
          </a:stretch>
        </p:blipFill>
        <p:spPr>
          <a:xfrm>
            <a:off x="2163097" y="1356852"/>
            <a:ext cx="8642555" cy="4817806"/>
          </a:xfrm>
        </p:spPr>
      </p:pic>
    </p:spTree>
    <p:extLst>
      <p:ext uri="{BB962C8B-B14F-4D97-AF65-F5344CB8AC3E}">
        <p14:creationId xmlns:p14="http://schemas.microsoft.com/office/powerpoint/2010/main" val="483567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52E25-EA55-3876-2E62-2C05D4CAE4B2}"/>
              </a:ext>
            </a:extLst>
          </p:cNvPr>
          <p:cNvSpPr>
            <a:spLocks noGrp="1"/>
          </p:cNvSpPr>
          <p:nvPr>
            <p:ph type="title"/>
          </p:nvPr>
        </p:nvSpPr>
        <p:spPr>
          <a:xfrm>
            <a:off x="1484310" y="223684"/>
            <a:ext cx="10018713" cy="739877"/>
          </a:xfrm>
        </p:spPr>
        <p:txBody>
          <a:bodyPr/>
          <a:lstStyle/>
          <a:p>
            <a:r>
              <a:rPr lang="en-IN" b="1" dirty="0"/>
              <a:t>Assertion Commands</a:t>
            </a:r>
          </a:p>
        </p:txBody>
      </p:sp>
      <p:sp>
        <p:nvSpPr>
          <p:cNvPr id="3" name="Content Placeholder 2">
            <a:extLst>
              <a:ext uri="{FF2B5EF4-FFF2-40B4-BE49-F238E27FC236}">
                <a16:creationId xmlns:a16="http://schemas.microsoft.com/office/drawing/2014/main" id="{5F415B12-F4AE-60F6-948F-36B0D4918E52}"/>
              </a:ext>
            </a:extLst>
          </p:cNvPr>
          <p:cNvSpPr>
            <a:spLocks noGrp="1"/>
          </p:cNvSpPr>
          <p:nvPr>
            <p:ph idx="1"/>
          </p:nvPr>
        </p:nvSpPr>
        <p:spPr>
          <a:xfrm>
            <a:off x="1484310" y="963561"/>
            <a:ext cx="10422555" cy="5894439"/>
          </a:xfrm>
        </p:spPr>
        <p:txBody>
          <a:bodyPr anchor="t">
            <a:noAutofit/>
          </a:bodyPr>
          <a:lstStyle/>
          <a:p>
            <a:pPr algn="just"/>
            <a:r>
              <a:rPr lang="en-US" sz="2000" b="1" dirty="0">
                <a:latin typeface="Arial" panose="020B0604020202020204" pitchFamily="34" charset="0"/>
                <a:cs typeface="Arial" panose="020B0604020202020204" pitchFamily="34" charset="0"/>
              </a:rPr>
              <a:t>.should()</a:t>
            </a:r>
          </a:p>
          <a:p>
            <a:pPr algn="just"/>
            <a:r>
              <a:rPr lang="en-US" sz="2000" dirty="0">
                <a:latin typeface="Arial" panose="020B0604020202020204" pitchFamily="34" charset="0"/>
                <a:cs typeface="Arial" panose="020B0604020202020204" pitchFamily="34" charset="0"/>
              </a:rPr>
              <a:t>This command is used to assert that the previous subject satisfies a particular state. It can be used with a function or a string argument.</a:t>
            </a:r>
          </a:p>
          <a:p>
            <a:pPr algn="just"/>
            <a:r>
              <a:rPr lang="en-US" sz="2000" dirty="0" err="1">
                <a:latin typeface="Arial" panose="020B0604020202020204" pitchFamily="34" charset="0"/>
                <a:cs typeface="Arial" panose="020B0604020202020204" pitchFamily="34" charset="0"/>
              </a:rPr>
              <a:t>cy.get</a:t>
            </a:r>
            <a:r>
              <a:rPr lang="en-US" sz="2000" dirty="0">
                <a:latin typeface="Arial" panose="020B0604020202020204" pitchFamily="34" charset="0"/>
                <a:cs typeface="Arial" panose="020B0604020202020204" pitchFamily="34" charset="0"/>
              </a:rPr>
              <a:t>('button').should('</a:t>
            </a:r>
            <a:r>
              <a:rPr lang="en-US" sz="2000" dirty="0" err="1">
                <a:latin typeface="Arial" panose="020B0604020202020204" pitchFamily="34" charset="0"/>
                <a:cs typeface="Arial" panose="020B0604020202020204" pitchFamily="34" charset="0"/>
              </a:rPr>
              <a:t>be.disabled</a:t>
            </a:r>
            <a:r>
              <a:rPr lang="en-US" sz="2000" dirty="0">
                <a:latin typeface="Arial" panose="020B0604020202020204" pitchFamily="34" charset="0"/>
                <a:cs typeface="Arial" panose="020B0604020202020204" pitchFamily="34" charset="0"/>
              </a:rPr>
              <a:t>'); // Asserts that a button is dis-abled</a:t>
            </a:r>
          </a:p>
          <a:p>
            <a:pPr algn="just"/>
            <a:endParaRPr lang="en-US" sz="2000"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.and()</a:t>
            </a:r>
          </a:p>
          <a:p>
            <a:pPr algn="just"/>
            <a:r>
              <a:rPr lang="en-US" sz="2000" dirty="0">
                <a:latin typeface="Arial" panose="020B0604020202020204" pitchFamily="34" charset="0"/>
                <a:cs typeface="Arial" panose="020B0604020202020204" pitchFamily="34" charset="0"/>
              </a:rPr>
              <a:t>This command is like </a:t>
            </a:r>
            <a:r>
              <a:rPr lang="en-US" sz="2000" dirty="0" err="1">
                <a:latin typeface="Arial" panose="020B0604020202020204" pitchFamily="34" charset="0"/>
                <a:cs typeface="Arial" panose="020B0604020202020204" pitchFamily="34" charset="0"/>
              </a:rPr>
              <a:t>cy.should</a:t>
            </a:r>
            <a:r>
              <a:rPr lang="en-US" sz="2000" dirty="0">
                <a:latin typeface="Arial" panose="020B0604020202020204" pitchFamily="34" charset="0"/>
                <a:cs typeface="Arial" panose="020B0604020202020204" pitchFamily="34" charset="0"/>
              </a:rPr>
              <a:t>(), and it's used to chain multiple assertions together.</a:t>
            </a:r>
          </a:p>
          <a:p>
            <a:pPr algn="just"/>
            <a:r>
              <a:rPr lang="en-US" sz="2000" dirty="0" err="1">
                <a:latin typeface="Arial" panose="020B0604020202020204" pitchFamily="34" charset="0"/>
                <a:cs typeface="Arial" panose="020B0604020202020204" pitchFamily="34" charset="0"/>
              </a:rPr>
              <a:t>cy.get</a:t>
            </a:r>
            <a:r>
              <a:rPr lang="en-US" sz="2000" dirty="0">
                <a:latin typeface="Arial" panose="020B0604020202020204" pitchFamily="34" charset="0"/>
                <a:cs typeface="Arial" panose="020B0604020202020204" pitchFamily="34" charset="0"/>
              </a:rPr>
              <a:t>('button').should('</a:t>
            </a:r>
            <a:r>
              <a:rPr lang="en-US" sz="2000" dirty="0" err="1">
                <a:latin typeface="Arial" panose="020B0604020202020204" pitchFamily="34" charset="0"/>
                <a:cs typeface="Arial" panose="020B0604020202020204" pitchFamily="34" charset="0"/>
              </a:rPr>
              <a:t>be.visible</a:t>
            </a:r>
            <a:r>
              <a:rPr lang="en-US" sz="2000" dirty="0">
                <a:latin typeface="Arial" panose="020B0604020202020204" pitchFamily="34" charset="0"/>
                <a:cs typeface="Arial" panose="020B0604020202020204" pitchFamily="34" charset="0"/>
              </a:rPr>
              <a:t>').and('contain', 'Submit'); // As-serts that a button is visible and contains the text 'Submit'</a:t>
            </a:r>
          </a:p>
          <a:p>
            <a:pPr algn="just"/>
            <a:endParaRPr lang="en-US" sz="2000" dirty="0">
              <a:latin typeface="Arial" panose="020B0604020202020204" pitchFamily="34" charset="0"/>
              <a:cs typeface="Arial" panose="020B0604020202020204" pitchFamily="34" charset="0"/>
            </a:endParaRPr>
          </a:p>
          <a:p>
            <a:pPr algn="just"/>
            <a:r>
              <a:rPr lang="en-US" sz="2000" b="1" dirty="0">
                <a:latin typeface="Arial" panose="020B0604020202020204" pitchFamily="34" charset="0"/>
                <a:cs typeface="Arial" panose="020B0604020202020204" pitchFamily="34" charset="0"/>
              </a:rPr>
              <a:t>expect()</a:t>
            </a:r>
          </a:p>
          <a:p>
            <a:pPr algn="just"/>
            <a:r>
              <a:rPr lang="en-US" sz="2000" dirty="0">
                <a:latin typeface="Arial" panose="020B0604020202020204" pitchFamily="34" charset="0"/>
                <a:cs typeface="Arial" panose="020B0604020202020204" pitchFamily="34" charset="0"/>
              </a:rPr>
              <a:t>This command asserts that a particular value meets a set of criteria.</a:t>
            </a:r>
          </a:p>
          <a:p>
            <a:pPr algn="just"/>
            <a:r>
              <a:rPr lang="en-US" sz="2000" dirty="0" err="1">
                <a:latin typeface="Arial" panose="020B0604020202020204" pitchFamily="34" charset="0"/>
                <a:cs typeface="Arial" panose="020B0604020202020204" pitchFamily="34" charset="0"/>
              </a:rPr>
              <a:t>cy.wrap</a:t>
            </a:r>
            <a:r>
              <a:rPr lang="en-US" sz="2000" dirty="0">
                <a:latin typeface="Arial" panose="020B0604020202020204" pitchFamily="34" charset="0"/>
                <a:cs typeface="Arial" panose="020B0604020202020204" pitchFamily="34" charset="0"/>
              </a:rPr>
              <a:t>(5).should((num) =&gt; {</a:t>
            </a:r>
          </a:p>
          <a:p>
            <a:pPr algn="just"/>
            <a:r>
              <a:rPr lang="en-US" sz="2000" dirty="0">
                <a:latin typeface="Arial" panose="020B0604020202020204" pitchFamily="34" charset="0"/>
                <a:cs typeface="Arial" panose="020B0604020202020204" pitchFamily="34" charset="0"/>
              </a:rPr>
              <a:t>expect(num).</a:t>
            </a:r>
            <a:r>
              <a:rPr lang="en-US" sz="2000" dirty="0" err="1">
                <a:latin typeface="Arial" panose="020B0604020202020204" pitchFamily="34" charset="0"/>
                <a:cs typeface="Arial" panose="020B0604020202020204" pitchFamily="34" charset="0"/>
              </a:rPr>
              <a:t>to.equal</a:t>
            </a:r>
            <a:r>
              <a:rPr lang="en-US" sz="2000" dirty="0">
                <a:latin typeface="Arial" panose="020B0604020202020204" pitchFamily="34" charset="0"/>
                <a:cs typeface="Arial" panose="020B0604020202020204" pitchFamily="34" charset="0"/>
              </a:rPr>
              <a:t>(5); // Asserts that num equals 5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3465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940A-791E-203B-7533-5705C3649453}"/>
              </a:ext>
            </a:extLst>
          </p:cNvPr>
          <p:cNvSpPr>
            <a:spLocks noGrp="1"/>
          </p:cNvSpPr>
          <p:nvPr>
            <p:ph type="title"/>
          </p:nvPr>
        </p:nvSpPr>
        <p:spPr>
          <a:xfrm>
            <a:off x="1484309" y="190500"/>
            <a:ext cx="10018713" cy="753397"/>
          </a:xfrm>
        </p:spPr>
        <p:txBody>
          <a:bodyPr/>
          <a:lstStyle/>
          <a:p>
            <a:r>
              <a:rPr lang="en-IN" b="1" dirty="0"/>
              <a:t>Assertions</a:t>
            </a:r>
          </a:p>
        </p:txBody>
      </p:sp>
      <p:sp>
        <p:nvSpPr>
          <p:cNvPr id="3" name="Content Placeholder 2">
            <a:extLst>
              <a:ext uri="{FF2B5EF4-FFF2-40B4-BE49-F238E27FC236}">
                <a16:creationId xmlns:a16="http://schemas.microsoft.com/office/drawing/2014/main" id="{C5775BD6-40E1-50B6-36CA-256162CEEB43}"/>
              </a:ext>
            </a:extLst>
          </p:cNvPr>
          <p:cNvSpPr>
            <a:spLocks noGrp="1"/>
          </p:cNvSpPr>
          <p:nvPr>
            <p:ph idx="1"/>
          </p:nvPr>
        </p:nvSpPr>
        <p:spPr>
          <a:xfrm>
            <a:off x="1395819" y="875071"/>
            <a:ext cx="10629033" cy="5792429"/>
          </a:xfrm>
        </p:spPr>
        <p:txBody>
          <a:bodyPr anchor="t">
            <a:noAutofit/>
          </a:bodyPr>
          <a:lstStyle/>
          <a:p>
            <a:pPr algn="just"/>
            <a:r>
              <a:rPr lang="en-US" sz="2000" dirty="0">
                <a:latin typeface="Arial" panose="020B0604020202020204" pitchFamily="34" charset="0"/>
                <a:cs typeface="Arial" panose="020B0604020202020204" pitchFamily="34" charset="0"/>
              </a:rPr>
              <a:t>Chai assertion library is an external </a:t>
            </a:r>
            <a:r>
              <a:rPr lang="en-US" sz="2000" dirty="0" err="1">
                <a:latin typeface="Arial" panose="020B0604020202020204" pitchFamily="34" charset="0"/>
                <a:cs typeface="Arial" panose="020B0604020202020204" pitchFamily="34" charset="0"/>
              </a:rPr>
              <a:t>javascript</a:t>
            </a:r>
            <a:r>
              <a:rPr lang="en-US" sz="2000" dirty="0">
                <a:latin typeface="Arial" panose="020B0604020202020204" pitchFamily="34" charset="0"/>
                <a:cs typeface="Arial" panose="020B0604020202020204" pitchFamily="34" charset="0"/>
              </a:rPr>
              <a:t> library used to write assertions.</a:t>
            </a:r>
          </a:p>
          <a:p>
            <a:pPr algn="just"/>
            <a:r>
              <a:rPr lang="en-US" sz="2000" dirty="0">
                <a:latin typeface="Arial" panose="020B0604020202020204" pitchFamily="34" charset="0"/>
                <a:cs typeface="Arial" panose="020B0604020202020204" pitchFamily="34" charset="0"/>
              </a:rPr>
              <a:t>Cypress comes by default with Chai library so we don't need to download separately.</a:t>
            </a:r>
          </a:p>
          <a:p>
            <a:pPr algn="just"/>
            <a:r>
              <a:rPr lang="en-US" sz="2000" dirty="0">
                <a:latin typeface="Arial" panose="020B0604020202020204" pitchFamily="34" charset="0"/>
                <a:cs typeface="Arial" panose="020B0604020202020204" pitchFamily="34" charset="0"/>
              </a:rPr>
              <a:t>Chai support assert, expect ,should</a:t>
            </a:r>
          </a:p>
          <a:p>
            <a:pPr algn="just"/>
            <a:r>
              <a:rPr lang="en-IN" sz="2000"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cy.get</a:t>
            </a:r>
            <a:r>
              <a:rPr lang="en-IN" sz="2000" b="1" dirty="0">
                <a:latin typeface="Arial" panose="020B0604020202020204" pitchFamily="34" charset="0"/>
                <a:cs typeface="Arial" panose="020B0604020202020204" pitchFamily="34" charset="0"/>
              </a:rPr>
              <a:t>('').should('</a:t>
            </a:r>
            <a:r>
              <a:rPr lang="en-IN" sz="2000" b="1" dirty="0" err="1">
                <a:latin typeface="Arial" panose="020B0604020202020204" pitchFamily="34" charset="0"/>
                <a:cs typeface="Arial" panose="020B0604020202020204" pitchFamily="34" charset="0"/>
              </a:rPr>
              <a:t>be.visible</a:t>
            </a:r>
            <a:r>
              <a:rPr lang="en-IN" sz="2000" b="1" dirty="0">
                <a:latin typeface="Arial" panose="020B0604020202020204" pitchFamily="34" charset="0"/>
                <a:cs typeface="Arial" panose="020B0604020202020204" pitchFamily="34" charset="0"/>
              </a:rPr>
              <a:t>')</a:t>
            </a:r>
          </a:p>
          <a:p>
            <a:pPr algn="just"/>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cy.get</a:t>
            </a:r>
            <a:r>
              <a:rPr lang="en-IN" sz="2000" b="1" dirty="0">
                <a:latin typeface="Arial" panose="020B0604020202020204" pitchFamily="34" charset="0"/>
                <a:cs typeface="Arial" panose="020B0604020202020204" pitchFamily="34" charset="0"/>
              </a:rPr>
              <a:t>('').should('</a:t>
            </a:r>
            <a:r>
              <a:rPr lang="en-IN" sz="2000" b="1" dirty="0" err="1">
                <a:latin typeface="Arial" panose="020B0604020202020204" pitchFamily="34" charset="0"/>
                <a:cs typeface="Arial" panose="020B0604020202020204" pitchFamily="34" charset="0"/>
              </a:rPr>
              <a:t>not.be.visible</a:t>
            </a:r>
            <a:r>
              <a:rPr lang="en-IN" sz="2000" b="1" dirty="0">
                <a:latin typeface="Arial" panose="020B0604020202020204" pitchFamily="34" charset="0"/>
                <a:cs typeface="Arial" panose="020B0604020202020204" pitchFamily="34" charset="0"/>
              </a:rPr>
              <a:t>') </a:t>
            </a:r>
          </a:p>
          <a:p>
            <a:pPr algn="just"/>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cy.get</a:t>
            </a:r>
            <a:r>
              <a:rPr lang="en-IN" sz="2000" b="1" dirty="0">
                <a:latin typeface="Arial" panose="020B0604020202020204" pitchFamily="34" charset="0"/>
                <a:cs typeface="Arial" panose="020B0604020202020204" pitchFamily="34" charset="0"/>
              </a:rPr>
              <a:t>('').should('</a:t>
            </a:r>
            <a:r>
              <a:rPr lang="en-IN" sz="2000" b="1" dirty="0" err="1">
                <a:latin typeface="Arial" panose="020B0604020202020204" pitchFamily="34" charset="0"/>
                <a:cs typeface="Arial" panose="020B0604020202020204" pitchFamily="34" charset="0"/>
              </a:rPr>
              <a:t>be.enabled</a:t>
            </a:r>
            <a:r>
              <a:rPr lang="en-IN" sz="2000" b="1" dirty="0">
                <a:latin typeface="Arial" panose="020B0604020202020204" pitchFamily="34" charset="0"/>
                <a:cs typeface="Arial" panose="020B0604020202020204" pitchFamily="34" charset="0"/>
              </a:rPr>
              <a:t>')</a:t>
            </a:r>
          </a:p>
          <a:p>
            <a:pPr algn="just"/>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cy.get</a:t>
            </a:r>
            <a:r>
              <a:rPr lang="en-IN" sz="2000" b="1" dirty="0">
                <a:latin typeface="Arial" panose="020B0604020202020204" pitchFamily="34" charset="0"/>
                <a:cs typeface="Arial" panose="020B0604020202020204" pitchFamily="34" charset="0"/>
              </a:rPr>
              <a:t>('').should('</a:t>
            </a:r>
            <a:r>
              <a:rPr lang="en-IN" sz="2000" b="1" dirty="0" err="1">
                <a:latin typeface="Arial" panose="020B0604020202020204" pitchFamily="34" charset="0"/>
                <a:cs typeface="Arial" panose="020B0604020202020204" pitchFamily="34" charset="0"/>
              </a:rPr>
              <a:t>not.be.enabled</a:t>
            </a:r>
            <a:r>
              <a:rPr lang="en-IN" sz="2000" b="1" dirty="0">
                <a:latin typeface="Arial" panose="020B0604020202020204" pitchFamily="34" charset="0"/>
                <a:cs typeface="Arial" panose="020B0604020202020204" pitchFamily="34" charset="0"/>
              </a:rPr>
              <a:t>') </a:t>
            </a:r>
          </a:p>
          <a:p>
            <a:pPr algn="just"/>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cy.get</a:t>
            </a:r>
            <a:r>
              <a:rPr lang="en-IN" sz="2000" b="1" dirty="0">
                <a:latin typeface="Arial" panose="020B0604020202020204" pitchFamily="34" charset="0"/>
                <a:cs typeface="Arial" panose="020B0604020202020204" pitchFamily="34" charset="0"/>
              </a:rPr>
              <a:t>('').should('</a:t>
            </a:r>
            <a:r>
              <a:rPr lang="en-IN" sz="2000" b="1" dirty="0" err="1">
                <a:latin typeface="Arial" panose="020B0604020202020204" pitchFamily="34" charset="0"/>
                <a:cs typeface="Arial" panose="020B0604020202020204" pitchFamily="34" charset="0"/>
              </a:rPr>
              <a:t>be.disabled</a:t>
            </a:r>
            <a:r>
              <a:rPr lang="en-IN" sz="2000" b="1" dirty="0">
                <a:latin typeface="Arial" panose="020B0604020202020204" pitchFamily="34" charset="0"/>
                <a:cs typeface="Arial" panose="020B0604020202020204" pitchFamily="34" charset="0"/>
              </a:rPr>
              <a:t>')</a:t>
            </a:r>
          </a:p>
          <a:p>
            <a:pPr algn="just"/>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cy.get</a:t>
            </a:r>
            <a:r>
              <a:rPr lang="en-IN" sz="2000" b="1" dirty="0">
                <a:latin typeface="Arial" panose="020B0604020202020204" pitchFamily="34" charset="0"/>
                <a:cs typeface="Arial" panose="020B0604020202020204" pitchFamily="34" charset="0"/>
              </a:rPr>
              <a:t>('').should('</a:t>
            </a:r>
            <a:r>
              <a:rPr lang="en-IN" sz="2000" b="1" dirty="0" err="1">
                <a:latin typeface="Arial" panose="020B0604020202020204" pitchFamily="34" charset="0"/>
                <a:cs typeface="Arial" panose="020B0604020202020204" pitchFamily="34" charset="0"/>
              </a:rPr>
              <a:t>not.be.disabled</a:t>
            </a:r>
            <a:r>
              <a:rPr lang="en-IN" sz="2000" b="1" dirty="0">
                <a:latin typeface="Arial" panose="020B0604020202020204" pitchFamily="34" charset="0"/>
                <a:cs typeface="Arial" panose="020B0604020202020204" pitchFamily="34" charset="0"/>
              </a:rPr>
              <a:t>') </a:t>
            </a:r>
          </a:p>
          <a:p>
            <a:pPr algn="just"/>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cy.get</a:t>
            </a:r>
            <a:r>
              <a:rPr lang="en-IN" sz="2000" b="1" dirty="0">
                <a:latin typeface="Arial" panose="020B0604020202020204" pitchFamily="34" charset="0"/>
                <a:cs typeface="Arial" panose="020B0604020202020204" pitchFamily="34" charset="0"/>
              </a:rPr>
              <a:t>('').should('</a:t>
            </a:r>
            <a:r>
              <a:rPr lang="en-IN" sz="2000" b="1" dirty="0" err="1">
                <a:latin typeface="Arial" panose="020B0604020202020204" pitchFamily="34" charset="0"/>
                <a:cs typeface="Arial" panose="020B0604020202020204" pitchFamily="34" charset="0"/>
              </a:rPr>
              <a:t>be.checked</a:t>
            </a:r>
            <a:r>
              <a:rPr lang="en-IN" sz="2000" b="1" dirty="0">
                <a:latin typeface="Arial" panose="020B0604020202020204" pitchFamily="34" charset="0"/>
                <a:cs typeface="Arial" panose="020B0604020202020204" pitchFamily="34" charset="0"/>
              </a:rPr>
              <a:t>')</a:t>
            </a:r>
          </a:p>
          <a:p>
            <a:pPr algn="just"/>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cy.get</a:t>
            </a:r>
            <a:r>
              <a:rPr lang="en-IN" sz="2000" b="1" dirty="0">
                <a:latin typeface="Arial" panose="020B0604020202020204" pitchFamily="34" charset="0"/>
                <a:cs typeface="Arial" panose="020B0604020202020204" pitchFamily="34" charset="0"/>
              </a:rPr>
              <a:t>('').should('</a:t>
            </a:r>
            <a:r>
              <a:rPr lang="en-IN" sz="2000" b="1" dirty="0" err="1">
                <a:latin typeface="Arial" panose="020B0604020202020204" pitchFamily="34" charset="0"/>
                <a:cs typeface="Arial" panose="020B0604020202020204" pitchFamily="34" charset="0"/>
              </a:rPr>
              <a:t>not.be.checked</a:t>
            </a:r>
            <a:r>
              <a:rPr lang="en-IN" sz="2000" b="1" dirty="0">
                <a:latin typeface="Arial" panose="020B0604020202020204" pitchFamily="34" charset="0"/>
                <a:cs typeface="Arial" panose="020B0604020202020204" pitchFamily="34" charset="0"/>
              </a:rPr>
              <a:t>')</a:t>
            </a:r>
          </a:p>
          <a:p>
            <a:pPr algn="just"/>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cy.get</a:t>
            </a:r>
            <a:r>
              <a:rPr lang="en-IN" sz="2000" b="1" dirty="0">
                <a:latin typeface="Arial" panose="020B0604020202020204" pitchFamily="34" charset="0"/>
                <a:cs typeface="Arial" panose="020B0604020202020204" pitchFamily="34" charset="0"/>
              </a:rPr>
              <a:t>('').should('</a:t>
            </a:r>
            <a:r>
              <a:rPr lang="en-IN" sz="2000" b="1" dirty="0" err="1">
                <a:latin typeface="Arial" panose="020B0604020202020204" pitchFamily="34" charset="0"/>
                <a:cs typeface="Arial" panose="020B0604020202020204" pitchFamily="34" charset="0"/>
              </a:rPr>
              <a:t>have.class</a:t>
            </a:r>
            <a:r>
              <a:rPr lang="en-IN" sz="2000" b="1" dirty="0">
                <a:latin typeface="Arial" panose="020B0604020202020204" pitchFamily="34" charset="0"/>
                <a:cs typeface="Arial" panose="020B0604020202020204" pitchFamily="34" charset="0"/>
              </a:rPr>
              <a:t>', 'disabled')</a:t>
            </a:r>
          </a:p>
          <a:p>
            <a:pPr algn="just"/>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cy.get</a:t>
            </a:r>
            <a:r>
              <a:rPr lang="en-IN" sz="2000" b="1" dirty="0">
                <a:latin typeface="Arial" panose="020B0604020202020204" pitchFamily="34" charset="0"/>
                <a:cs typeface="Arial" panose="020B0604020202020204" pitchFamily="34" charset="0"/>
              </a:rPr>
              <a:t>('').should('</a:t>
            </a:r>
            <a:r>
              <a:rPr lang="en-IN" sz="2000" b="1" dirty="0" err="1">
                <a:latin typeface="Arial" panose="020B0604020202020204" pitchFamily="34" charset="0"/>
                <a:cs typeface="Arial" panose="020B0604020202020204" pitchFamily="34" charset="0"/>
              </a:rPr>
              <a:t>not.have.class</a:t>
            </a:r>
            <a:r>
              <a:rPr lang="en-IN" sz="2000" b="1" dirty="0">
                <a:latin typeface="Arial" panose="020B0604020202020204" pitchFamily="34" charset="0"/>
                <a:cs typeface="Arial" panose="020B0604020202020204" pitchFamily="34" charset="0"/>
              </a:rPr>
              <a:t>', 'disabled’)</a:t>
            </a:r>
          </a:p>
        </p:txBody>
      </p:sp>
      <p:sp>
        <p:nvSpPr>
          <p:cNvPr id="5" name="TextBox 4">
            <a:extLst>
              <a:ext uri="{FF2B5EF4-FFF2-40B4-BE49-F238E27FC236}">
                <a16:creationId xmlns:a16="http://schemas.microsoft.com/office/drawing/2014/main" id="{3F97888B-4D81-D5AD-0E1A-5F13B8B965AE}"/>
              </a:ext>
            </a:extLst>
          </p:cNvPr>
          <p:cNvSpPr txBox="1"/>
          <p:nvPr/>
        </p:nvSpPr>
        <p:spPr>
          <a:xfrm>
            <a:off x="6223819" y="2541685"/>
            <a:ext cx="5638259" cy="2862322"/>
          </a:xfrm>
          <a:prstGeom prst="rect">
            <a:avLst/>
          </a:prstGeom>
          <a:noFill/>
        </p:spPr>
        <p:txBody>
          <a:bodyPr wrap="square">
            <a:spAutoFit/>
          </a:bodyPr>
          <a:lstStyle/>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cy.get</a:t>
            </a:r>
            <a:r>
              <a:rPr lang="en-IN" sz="2000" b="1" dirty="0">
                <a:latin typeface="Arial" panose="020B0604020202020204" pitchFamily="34" charset="0"/>
                <a:cs typeface="Arial" panose="020B0604020202020204" pitchFamily="34" charset="0"/>
              </a:rPr>
              <a:t>('').should('exist')</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cy.get</a:t>
            </a:r>
            <a:r>
              <a:rPr lang="en-IN" sz="2000" b="1" dirty="0">
                <a:latin typeface="Arial" panose="020B0604020202020204" pitchFamily="34" charset="0"/>
                <a:cs typeface="Arial" panose="020B0604020202020204" pitchFamily="34" charset="0"/>
              </a:rPr>
              <a:t>('').should('</a:t>
            </a:r>
            <a:r>
              <a:rPr lang="en-IN" sz="2000" b="1" dirty="0" err="1">
                <a:latin typeface="Arial" panose="020B0604020202020204" pitchFamily="34" charset="0"/>
                <a:cs typeface="Arial" panose="020B0604020202020204" pitchFamily="34" charset="0"/>
              </a:rPr>
              <a:t>not.exist</a:t>
            </a:r>
            <a:r>
              <a:rPr lang="en-IN" sz="2000" b="1"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sz="2000" b="1" dirty="0" err="1">
                <a:latin typeface="Arial" panose="020B0604020202020204" pitchFamily="34" charset="0"/>
                <a:cs typeface="Arial" panose="020B0604020202020204" pitchFamily="34" charset="0"/>
              </a:rPr>
              <a:t>cy.get</a:t>
            </a:r>
            <a:r>
              <a:rPr lang="en-IN" sz="2000" b="1" dirty="0">
                <a:latin typeface="Arial" panose="020B0604020202020204" pitchFamily="34" charset="0"/>
                <a:cs typeface="Arial" panose="020B0604020202020204" pitchFamily="34" charset="0"/>
              </a:rPr>
              <a:t>('').should("</a:t>
            </a:r>
            <a:r>
              <a:rPr lang="en-IN" sz="2000" b="1" dirty="0" err="1">
                <a:latin typeface="Arial" panose="020B0604020202020204" pitchFamily="34" charset="0"/>
                <a:cs typeface="Arial" panose="020B0604020202020204" pitchFamily="34" charset="0"/>
              </a:rPr>
              <a:t>have.value","Hello</a:t>
            </a:r>
            <a:r>
              <a:rPr lang="en-IN" sz="2000" b="1"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cy.get</a:t>
            </a:r>
            <a:r>
              <a:rPr lang="en-IN" sz="2000" b="1" dirty="0">
                <a:latin typeface="Arial" panose="020B0604020202020204" pitchFamily="34" charset="0"/>
                <a:cs typeface="Arial" panose="020B0604020202020204" pitchFamily="34" charset="0"/>
              </a:rPr>
              <a:t>('').should("</a:t>
            </a:r>
            <a:r>
              <a:rPr lang="en-IN" sz="2000" b="1" dirty="0" err="1">
                <a:latin typeface="Arial" panose="020B0604020202020204" pitchFamily="34" charset="0"/>
                <a:cs typeface="Arial" panose="020B0604020202020204" pitchFamily="34" charset="0"/>
              </a:rPr>
              <a:t>not.have.value","Hello</a:t>
            </a:r>
            <a:r>
              <a:rPr lang="en-IN" sz="2000" b="1"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cy.get</a:t>
            </a:r>
            <a:r>
              <a:rPr lang="en-IN" sz="2000" b="1" dirty="0">
                <a:latin typeface="Arial" panose="020B0604020202020204" pitchFamily="34" charset="0"/>
                <a:cs typeface="Arial" panose="020B0604020202020204" pitchFamily="34" charset="0"/>
              </a:rPr>
              <a:t>('').should("</a:t>
            </a:r>
            <a:r>
              <a:rPr lang="en-IN" sz="2000" b="1" dirty="0" err="1">
                <a:latin typeface="Arial" panose="020B0604020202020204" pitchFamily="34" charset="0"/>
                <a:cs typeface="Arial" panose="020B0604020202020204" pitchFamily="34" charset="0"/>
              </a:rPr>
              <a:t>have.text","Hello</a:t>
            </a:r>
            <a:r>
              <a:rPr lang="en-IN" sz="2000" b="1"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cy.get</a:t>
            </a:r>
            <a:r>
              <a:rPr lang="en-IN" sz="2000" b="1" dirty="0">
                <a:latin typeface="Arial" panose="020B0604020202020204" pitchFamily="34" charset="0"/>
                <a:cs typeface="Arial" panose="020B0604020202020204" pitchFamily="34" charset="0"/>
              </a:rPr>
              <a:t>('').should("</a:t>
            </a:r>
            <a:r>
              <a:rPr lang="en-IN" sz="2000" b="1" dirty="0" err="1">
                <a:latin typeface="Arial" panose="020B0604020202020204" pitchFamily="34" charset="0"/>
                <a:cs typeface="Arial" panose="020B0604020202020204" pitchFamily="34" charset="0"/>
              </a:rPr>
              <a:t>not.have.text","Hello</a:t>
            </a:r>
            <a:r>
              <a:rPr lang="en-IN" sz="2000" b="1"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cy.get</a:t>
            </a:r>
            <a:r>
              <a:rPr lang="en-IN" sz="2000" b="1" dirty="0">
                <a:latin typeface="Arial" panose="020B0604020202020204" pitchFamily="34" charset="0"/>
                <a:cs typeface="Arial" panose="020B0604020202020204" pitchFamily="34" charset="0"/>
              </a:rPr>
              <a:t>('').should('</a:t>
            </a:r>
            <a:r>
              <a:rPr lang="en-IN" sz="2000" b="1" dirty="0" err="1">
                <a:latin typeface="Arial" panose="020B0604020202020204" pitchFamily="34" charset="0"/>
                <a:cs typeface="Arial" panose="020B0604020202020204" pitchFamily="34" charset="0"/>
              </a:rPr>
              <a:t>have.length</a:t>
            </a:r>
            <a:r>
              <a:rPr lang="en-IN" sz="2000" b="1" dirty="0">
                <a:latin typeface="Arial" panose="020B0604020202020204" pitchFamily="34" charset="0"/>
                <a:cs typeface="Arial" panose="020B0604020202020204" pitchFamily="34" charset="0"/>
              </a:rPr>
              <a:t>', 3)</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cy.get</a:t>
            </a:r>
            <a:r>
              <a:rPr lang="en-IN" sz="2000" b="1" dirty="0">
                <a:latin typeface="Arial" panose="020B0604020202020204" pitchFamily="34" charset="0"/>
                <a:cs typeface="Arial" panose="020B0604020202020204" pitchFamily="34" charset="0"/>
              </a:rPr>
              <a:t>('').should('</a:t>
            </a:r>
            <a:r>
              <a:rPr lang="en-IN" sz="2000" b="1" dirty="0" err="1">
                <a:latin typeface="Arial" panose="020B0604020202020204" pitchFamily="34" charset="0"/>
                <a:cs typeface="Arial" panose="020B0604020202020204" pitchFamily="34" charset="0"/>
              </a:rPr>
              <a:t>not.have.length</a:t>
            </a:r>
            <a:r>
              <a:rPr lang="en-IN" sz="2000" b="1" dirty="0">
                <a:latin typeface="Arial" panose="020B0604020202020204" pitchFamily="34" charset="0"/>
                <a:cs typeface="Arial" panose="020B0604020202020204" pitchFamily="34" charset="0"/>
              </a:rPr>
              <a:t>', 3)</a:t>
            </a:r>
          </a:p>
          <a:p>
            <a:pPr marL="342900" indent="-342900">
              <a:buFont typeface="Arial" panose="020B0604020202020204" pitchFamily="34" charset="0"/>
              <a:buChar char="•"/>
            </a:pPr>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cy.get</a:t>
            </a:r>
            <a:r>
              <a:rPr lang="en-IN" sz="2000" b="1" dirty="0">
                <a:latin typeface="Arial" panose="020B0604020202020204" pitchFamily="34" charset="0"/>
                <a:cs typeface="Arial" panose="020B0604020202020204" pitchFamily="34" charset="0"/>
              </a:rPr>
              <a:t>('').should('</a:t>
            </a:r>
            <a:r>
              <a:rPr lang="en-IN" sz="2000" b="1" dirty="0" err="1">
                <a:latin typeface="Arial" panose="020B0604020202020204" pitchFamily="34" charset="0"/>
                <a:cs typeface="Arial" panose="020B0604020202020204" pitchFamily="34" charset="0"/>
              </a:rPr>
              <a:t>have.attr</a:t>
            </a:r>
            <a:r>
              <a:rPr lang="en-IN" sz="2000" b="1" dirty="0">
                <a:latin typeface="Arial" panose="020B0604020202020204" pitchFamily="34" charset="0"/>
                <a:cs typeface="Arial" panose="020B0604020202020204" pitchFamily="34" charset="0"/>
              </a:rPr>
              <a:t>', "type"))</a:t>
            </a:r>
          </a:p>
        </p:txBody>
      </p:sp>
    </p:spTree>
    <p:extLst>
      <p:ext uri="{BB962C8B-B14F-4D97-AF65-F5344CB8AC3E}">
        <p14:creationId xmlns:p14="http://schemas.microsoft.com/office/powerpoint/2010/main" val="7114336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CA704-2566-6988-79E8-8F7D3DA761E5}"/>
              </a:ext>
            </a:extLst>
          </p:cNvPr>
          <p:cNvSpPr>
            <a:spLocks noGrp="1"/>
          </p:cNvSpPr>
          <p:nvPr>
            <p:ph type="title"/>
          </p:nvPr>
        </p:nvSpPr>
        <p:spPr>
          <a:xfrm>
            <a:off x="1484310" y="115529"/>
            <a:ext cx="10018713" cy="494071"/>
          </a:xfrm>
        </p:spPr>
        <p:txBody>
          <a:bodyPr>
            <a:noAutofit/>
          </a:bodyPr>
          <a:lstStyle/>
          <a:p>
            <a:r>
              <a:rPr lang="en-IN" b="1" dirty="0"/>
              <a:t>Page Load Vs Assertion command Timeout</a:t>
            </a:r>
          </a:p>
        </p:txBody>
      </p:sp>
      <p:sp>
        <p:nvSpPr>
          <p:cNvPr id="3" name="Content Placeholder 2">
            <a:extLst>
              <a:ext uri="{FF2B5EF4-FFF2-40B4-BE49-F238E27FC236}">
                <a16:creationId xmlns:a16="http://schemas.microsoft.com/office/drawing/2014/main" id="{D15BDBB5-64A4-AB21-0AF8-AAFC3AFFD802}"/>
              </a:ext>
            </a:extLst>
          </p:cNvPr>
          <p:cNvSpPr>
            <a:spLocks noGrp="1"/>
          </p:cNvSpPr>
          <p:nvPr>
            <p:ph idx="1"/>
          </p:nvPr>
        </p:nvSpPr>
        <p:spPr>
          <a:xfrm>
            <a:off x="1484310" y="875071"/>
            <a:ext cx="10018713" cy="5867400"/>
          </a:xfrm>
        </p:spPr>
        <p:txBody>
          <a:bodyPr anchor="t">
            <a:noAutofit/>
          </a:bodyPr>
          <a:lstStyle/>
          <a:p>
            <a:pPr marL="0" indent="0" algn="just">
              <a:buNone/>
            </a:pPr>
            <a:r>
              <a:rPr lang="en-IN" sz="2000" dirty="0">
                <a:latin typeface="Arial" panose="020B0604020202020204" pitchFamily="34" charset="0"/>
                <a:cs typeface="Arial" panose="020B0604020202020204" pitchFamily="34" charset="0"/>
              </a:rPr>
              <a:t> 🕒 </a:t>
            </a:r>
            <a:r>
              <a:rPr lang="en-IN" sz="2000" b="1" dirty="0" err="1">
                <a:latin typeface="Arial" panose="020B0604020202020204" pitchFamily="34" charset="0"/>
                <a:cs typeface="Arial" panose="020B0604020202020204" pitchFamily="34" charset="0"/>
              </a:rPr>
              <a:t>pageLoadTimeout</a:t>
            </a:r>
            <a:endParaRPr lang="en-IN" sz="2000" b="1"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What it controls: The max time Cypress waits for a page to load completely after a </a:t>
            </a:r>
            <a:r>
              <a:rPr lang="en-IN" sz="2000" dirty="0" err="1">
                <a:latin typeface="Arial" panose="020B0604020202020204" pitchFamily="34" charset="0"/>
                <a:cs typeface="Arial" panose="020B0604020202020204" pitchFamily="34" charset="0"/>
              </a:rPr>
              <a:t>cy.visit</a:t>
            </a:r>
            <a:r>
              <a:rPr lang="en-IN" sz="2000" dirty="0">
                <a:latin typeface="Arial" panose="020B0604020202020204" pitchFamily="34" charset="0"/>
                <a:cs typeface="Arial" panose="020B0604020202020204" pitchFamily="34" charset="0"/>
              </a:rPr>
              <a:t>() or </a:t>
            </a:r>
            <a:r>
              <a:rPr lang="en-IN" sz="2000" dirty="0" err="1">
                <a:latin typeface="Arial" panose="020B0604020202020204" pitchFamily="34" charset="0"/>
                <a:cs typeface="Arial" panose="020B0604020202020204" pitchFamily="34" charset="0"/>
              </a:rPr>
              <a:t>cy.reload</a:t>
            </a:r>
            <a:r>
              <a:rPr lang="en-IN" sz="2000" dirty="0">
                <a:latin typeface="Arial" panose="020B0604020202020204" pitchFamily="34" charset="0"/>
                <a:cs typeface="Arial" panose="020B0604020202020204" pitchFamily="34" charset="0"/>
              </a:rPr>
              <a:t>().</a:t>
            </a:r>
          </a:p>
          <a:p>
            <a:pPr algn="just"/>
            <a:r>
              <a:rPr lang="en-IN" sz="2000" dirty="0">
                <a:latin typeface="Arial" panose="020B0604020202020204" pitchFamily="34" charset="0"/>
                <a:cs typeface="Arial" panose="020B0604020202020204" pitchFamily="34" charset="0"/>
              </a:rPr>
              <a:t>Default: 60000 </a:t>
            </a:r>
            <a:r>
              <a:rPr lang="en-IN" sz="2000" dirty="0" err="1">
                <a:latin typeface="Arial" panose="020B0604020202020204" pitchFamily="34" charset="0"/>
                <a:cs typeface="Arial" panose="020B0604020202020204" pitchFamily="34" charset="0"/>
              </a:rPr>
              <a:t>ms</a:t>
            </a:r>
            <a:r>
              <a:rPr lang="en-IN" sz="2000" dirty="0">
                <a:latin typeface="Arial" panose="020B0604020202020204" pitchFamily="34" charset="0"/>
                <a:cs typeface="Arial" panose="020B0604020202020204" pitchFamily="34" charset="0"/>
              </a:rPr>
              <a:t> (60 seconds)</a:t>
            </a:r>
          </a:p>
          <a:p>
            <a:pPr algn="just"/>
            <a:r>
              <a:rPr lang="en-IN" sz="2000" dirty="0">
                <a:latin typeface="Arial" panose="020B0604020202020204" pitchFamily="34" charset="0"/>
                <a:cs typeface="Arial" panose="020B0604020202020204" pitchFamily="34" charset="0"/>
              </a:rPr>
              <a:t>Triggers on: When Cypress is waiting for the load event from the browser.</a:t>
            </a:r>
          </a:p>
          <a:p>
            <a:pPr algn="just"/>
            <a:r>
              <a:rPr lang="en-IN" sz="2000" dirty="0" err="1">
                <a:latin typeface="Arial" panose="020B0604020202020204" pitchFamily="34" charset="0"/>
                <a:cs typeface="Arial" panose="020B0604020202020204" pitchFamily="34" charset="0"/>
              </a:rPr>
              <a:t>Example:cy.visit</a:t>
            </a:r>
            <a:r>
              <a:rPr lang="en-IN" sz="2000" dirty="0">
                <a:latin typeface="Arial" panose="020B0604020202020204" pitchFamily="34" charset="0"/>
                <a:cs typeface="Arial" panose="020B0604020202020204" pitchFamily="34" charset="0"/>
              </a:rPr>
              <a:t>('/dashboard', { timeout: 90000 }) // wait up to 90s for page load</a:t>
            </a:r>
          </a:p>
          <a:p>
            <a:pPr algn="just"/>
            <a:endParaRPr lang="en-IN" sz="2000" dirty="0">
              <a:latin typeface="Arial" panose="020B0604020202020204" pitchFamily="34" charset="0"/>
              <a:cs typeface="Arial" panose="020B0604020202020204" pitchFamily="34" charset="0"/>
            </a:endParaRPr>
          </a:p>
          <a:p>
            <a:pPr algn="just"/>
            <a:r>
              <a:rPr lang="en-IN" sz="2000" b="1" dirty="0">
                <a:latin typeface="Arial" panose="020B0604020202020204" pitchFamily="34" charset="0"/>
                <a:cs typeface="Arial" panose="020B0604020202020204" pitchFamily="34" charset="0"/>
              </a:rPr>
              <a:t>⌛ </a:t>
            </a:r>
            <a:r>
              <a:rPr lang="en-IN" sz="2000" b="1" dirty="0" err="1">
                <a:latin typeface="Arial" panose="020B0604020202020204" pitchFamily="34" charset="0"/>
                <a:cs typeface="Arial" panose="020B0604020202020204" pitchFamily="34" charset="0"/>
              </a:rPr>
              <a:t>defaultCommandTimeout</a:t>
            </a:r>
            <a:endParaRPr lang="en-IN" sz="2000" b="1" dirty="0">
              <a:latin typeface="Arial" panose="020B0604020202020204" pitchFamily="34" charset="0"/>
              <a:cs typeface="Arial" panose="020B0604020202020204" pitchFamily="34" charset="0"/>
            </a:endParaRPr>
          </a:p>
          <a:p>
            <a:pPr algn="just"/>
            <a:r>
              <a:rPr lang="en-IN" sz="2000" dirty="0">
                <a:latin typeface="Arial" panose="020B0604020202020204" pitchFamily="34" charset="0"/>
                <a:cs typeface="Arial" panose="020B0604020202020204" pitchFamily="34" charset="0"/>
              </a:rPr>
              <a:t>What it controls: The max time Cypress waits for most commands to succeed — like </a:t>
            </a:r>
            <a:r>
              <a:rPr lang="en-IN" sz="2000" dirty="0" err="1">
                <a:latin typeface="Arial" panose="020B0604020202020204" pitchFamily="34" charset="0"/>
                <a:cs typeface="Arial" panose="020B0604020202020204" pitchFamily="34" charset="0"/>
              </a:rPr>
              <a:t>cy.get</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cy.click</a:t>
            </a:r>
            <a:r>
              <a:rPr lang="en-IN" sz="2000" dirty="0">
                <a:latin typeface="Arial" panose="020B0604020202020204" pitchFamily="34" charset="0"/>
                <a:cs typeface="Arial" panose="020B0604020202020204" pitchFamily="34" charset="0"/>
              </a:rPr>
              <a:t>(), etc.</a:t>
            </a:r>
          </a:p>
          <a:p>
            <a:pPr algn="just"/>
            <a:r>
              <a:rPr lang="en-IN" sz="2000" dirty="0">
                <a:latin typeface="Arial" panose="020B0604020202020204" pitchFamily="34" charset="0"/>
                <a:cs typeface="Arial" panose="020B0604020202020204" pitchFamily="34" charset="0"/>
              </a:rPr>
              <a:t>Default: 4000 </a:t>
            </a:r>
            <a:r>
              <a:rPr lang="en-IN" sz="2000" dirty="0" err="1">
                <a:latin typeface="Arial" panose="020B0604020202020204" pitchFamily="34" charset="0"/>
                <a:cs typeface="Arial" panose="020B0604020202020204" pitchFamily="34" charset="0"/>
              </a:rPr>
              <a:t>ms</a:t>
            </a:r>
            <a:r>
              <a:rPr lang="en-IN" sz="2000" dirty="0">
                <a:latin typeface="Arial" panose="020B0604020202020204" pitchFamily="34" charset="0"/>
                <a:cs typeface="Arial" panose="020B0604020202020204" pitchFamily="34" charset="0"/>
              </a:rPr>
              <a:t> (4 seconds)</a:t>
            </a:r>
          </a:p>
          <a:p>
            <a:pPr algn="just"/>
            <a:r>
              <a:rPr lang="en-IN" sz="2000" dirty="0">
                <a:latin typeface="Arial" panose="020B0604020202020204" pitchFamily="34" charset="0"/>
                <a:cs typeface="Arial" panose="020B0604020202020204" pitchFamily="34" charset="0"/>
              </a:rPr>
              <a:t>Used when: You're interacting with DOM elements or asserting their state.</a:t>
            </a:r>
          </a:p>
          <a:p>
            <a:pPr algn="just"/>
            <a:r>
              <a:rPr lang="en-IN" sz="2000" dirty="0" err="1">
                <a:latin typeface="Arial" panose="020B0604020202020204" pitchFamily="34" charset="0"/>
                <a:cs typeface="Arial" panose="020B0604020202020204" pitchFamily="34" charset="0"/>
              </a:rPr>
              <a:t>Example:cy.get</a:t>
            </a:r>
            <a:r>
              <a:rPr lang="en-IN" sz="2000" dirty="0">
                <a:latin typeface="Arial" panose="020B0604020202020204" pitchFamily="34" charset="0"/>
                <a:cs typeface="Arial" panose="020B0604020202020204" pitchFamily="34" charset="0"/>
              </a:rPr>
              <a:t>('.menu-item', { timeout: 10000 }) // wait up to 10s for element</a:t>
            </a:r>
          </a:p>
          <a:p>
            <a:pPr algn="just"/>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6606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CACB-F744-14C1-069C-90F51200CC2A}"/>
              </a:ext>
            </a:extLst>
          </p:cNvPr>
          <p:cNvSpPr>
            <a:spLocks noGrp="1"/>
          </p:cNvSpPr>
          <p:nvPr>
            <p:ph type="title"/>
          </p:nvPr>
        </p:nvSpPr>
        <p:spPr>
          <a:xfrm>
            <a:off x="1484310" y="169606"/>
            <a:ext cx="10018713" cy="897194"/>
          </a:xfrm>
        </p:spPr>
        <p:txBody>
          <a:bodyPr/>
          <a:lstStyle/>
          <a:p>
            <a:r>
              <a:rPr lang="en-IN" b="1" dirty="0"/>
              <a:t>Assertion Timeout</a:t>
            </a:r>
          </a:p>
        </p:txBody>
      </p:sp>
      <p:sp>
        <p:nvSpPr>
          <p:cNvPr id="3" name="Content Placeholder 2">
            <a:extLst>
              <a:ext uri="{FF2B5EF4-FFF2-40B4-BE49-F238E27FC236}">
                <a16:creationId xmlns:a16="http://schemas.microsoft.com/office/drawing/2014/main" id="{CF767BBB-9839-E968-7D12-BB584F3C1BF4}"/>
              </a:ext>
            </a:extLst>
          </p:cNvPr>
          <p:cNvSpPr>
            <a:spLocks noGrp="1"/>
          </p:cNvSpPr>
          <p:nvPr>
            <p:ph idx="1"/>
          </p:nvPr>
        </p:nvSpPr>
        <p:spPr>
          <a:xfrm>
            <a:off x="1484309" y="1192160"/>
            <a:ext cx="10225910" cy="4953001"/>
          </a:xfrm>
        </p:spPr>
        <p:txBody>
          <a:bodyPr anchor="t">
            <a:normAutofit fontScale="92500"/>
          </a:bodyPr>
          <a:lstStyle/>
          <a:p>
            <a:pPr algn="just"/>
            <a:r>
              <a:rPr lang="en-US" dirty="0">
                <a:latin typeface="Arial" panose="020B0604020202020204" pitchFamily="34" charset="0"/>
                <a:cs typeface="Arial" panose="020B0604020202020204" pitchFamily="34" charset="0"/>
              </a:rPr>
              <a:t>By default, Cypress will automatically retry assertions until they pass or until the command's timeout expires (the default is 4 seconds). </a:t>
            </a:r>
          </a:p>
          <a:p>
            <a:pPr algn="just"/>
            <a:r>
              <a:rPr lang="en-US" dirty="0">
                <a:latin typeface="Arial" panose="020B0604020202020204" pitchFamily="34" charset="0"/>
                <a:cs typeface="Arial" panose="020B0604020202020204" pitchFamily="34" charset="0"/>
              </a:rPr>
              <a:t>However, if our application has longer asynchronous behavior, we might need to use the 'timeout' option to increase this timeout</a:t>
            </a:r>
          </a:p>
          <a:p>
            <a:pPr algn="just"/>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cy.get</a:t>
            </a:r>
            <a:r>
              <a:rPr lang="en-US" dirty="0">
                <a:latin typeface="Arial" panose="020B0604020202020204" pitchFamily="34" charset="0"/>
                <a:cs typeface="Arial" panose="020B0604020202020204" pitchFamily="34" charset="0"/>
              </a:rPr>
              <a:t>('#my-element', { timeout: 10000)). should('contain', 'Hello World’);</a:t>
            </a:r>
          </a:p>
          <a:p>
            <a:pPr algn="just"/>
            <a:r>
              <a:rPr lang="en-US" dirty="0">
                <a:latin typeface="Arial" panose="020B0604020202020204" pitchFamily="34" charset="0"/>
                <a:cs typeface="Arial" panose="020B0604020202020204" pitchFamily="34" charset="0"/>
              </a:rPr>
              <a:t>This will make Cypress wait up to 10 seconds for the element to contain the 'Hello World' text.</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In conclusion, assertions are a powerful tool in Cypress that allow us to validate the application's state and behavior. With a wide range of commands and styles at our disposal, we can write expressive, human-readable tests that ensure our application works as expected.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908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7FD3C-229B-83D2-113F-EAAE2A425FEC}"/>
              </a:ext>
            </a:extLst>
          </p:cNvPr>
          <p:cNvSpPr>
            <a:spLocks noGrp="1"/>
          </p:cNvSpPr>
          <p:nvPr>
            <p:ph type="title"/>
          </p:nvPr>
        </p:nvSpPr>
        <p:spPr>
          <a:xfrm>
            <a:off x="1484310" y="115530"/>
            <a:ext cx="10018713" cy="1064342"/>
          </a:xfrm>
        </p:spPr>
        <p:txBody>
          <a:bodyPr/>
          <a:lstStyle/>
          <a:p>
            <a:r>
              <a:rPr lang="en-IN" b="1" dirty="0"/>
              <a:t>Dropdowns</a:t>
            </a:r>
          </a:p>
        </p:txBody>
      </p:sp>
      <p:sp>
        <p:nvSpPr>
          <p:cNvPr id="3" name="Content Placeholder 2">
            <a:extLst>
              <a:ext uri="{FF2B5EF4-FFF2-40B4-BE49-F238E27FC236}">
                <a16:creationId xmlns:a16="http://schemas.microsoft.com/office/drawing/2014/main" id="{43B3257C-333F-96E1-D181-1D951DAD87AE}"/>
              </a:ext>
            </a:extLst>
          </p:cNvPr>
          <p:cNvSpPr>
            <a:spLocks noGrp="1"/>
          </p:cNvSpPr>
          <p:nvPr>
            <p:ph idx="1"/>
          </p:nvPr>
        </p:nvSpPr>
        <p:spPr>
          <a:xfrm>
            <a:off x="1484310" y="1032387"/>
            <a:ext cx="10018713" cy="4758813"/>
          </a:xfrm>
        </p:spPr>
        <p:txBody>
          <a:bodyPr anchor="t">
            <a:normAutofit lnSpcReduction="10000"/>
          </a:bodyPr>
          <a:lstStyle/>
          <a:p>
            <a:r>
              <a:rPr lang="en-IN" b="1" dirty="0">
                <a:latin typeface="Arial" panose="020B0604020202020204" pitchFamily="34" charset="0"/>
                <a:cs typeface="Arial" panose="020B0604020202020204" pitchFamily="34" charset="0"/>
              </a:rPr>
              <a:t>Dropdowns or &lt;select&gt; elements are common in webform</a:t>
            </a:r>
          </a:p>
          <a:p>
            <a:r>
              <a:rPr lang="en-IN" b="1" dirty="0">
                <a:latin typeface="Arial" panose="020B0604020202020204" pitchFamily="34" charset="0"/>
                <a:cs typeface="Arial" panose="020B0604020202020204" pitchFamily="34" charset="0"/>
              </a:rPr>
              <a:t>Cypress simplifies interacting with these elements through its .select() command</a:t>
            </a:r>
          </a:p>
          <a:p>
            <a:r>
              <a:rPr lang="en-IN" dirty="0" err="1">
                <a:latin typeface="Arial" panose="020B0604020202020204" pitchFamily="34" charset="0"/>
                <a:cs typeface="Arial" panose="020B0604020202020204" pitchFamily="34" charset="0"/>
              </a:rPr>
              <a:t>Cy.get</a:t>
            </a:r>
            <a:r>
              <a:rPr lang="en-IN" dirty="0">
                <a:latin typeface="Arial" panose="020B0604020202020204" pitchFamily="34" charset="0"/>
                <a:cs typeface="Arial" panose="020B0604020202020204" pitchFamily="34" charset="0"/>
              </a:rPr>
              <a:t>(‘select[name=‘country’]’).select(“India”);</a:t>
            </a:r>
          </a:p>
          <a:p>
            <a:r>
              <a:rPr lang="en-IN" b="1" dirty="0">
                <a:latin typeface="Arial" panose="020B0604020202020204" pitchFamily="34" charset="0"/>
                <a:cs typeface="Arial" panose="020B0604020202020204" pitchFamily="34" charset="0"/>
              </a:rPr>
              <a:t>Selection is possible with </a:t>
            </a:r>
            <a:r>
              <a:rPr lang="en-IN" b="1" dirty="0" err="1">
                <a:latin typeface="Arial" panose="020B0604020202020204" pitchFamily="34" charset="0"/>
                <a:cs typeface="Arial" panose="020B0604020202020204" pitchFamily="34" charset="0"/>
              </a:rPr>
              <a:t>index,value</a:t>
            </a:r>
            <a:r>
              <a:rPr lang="en-IN" b="1" dirty="0">
                <a:latin typeface="Arial" panose="020B0604020202020204" pitchFamily="34" charset="0"/>
                <a:cs typeface="Arial" panose="020B0604020202020204" pitchFamily="34" charset="0"/>
              </a:rPr>
              <a:t> and visible text</a:t>
            </a:r>
          </a:p>
          <a:p>
            <a:pPr lvl="1"/>
            <a:r>
              <a:rPr lang="en-IN" b="1" dirty="0">
                <a:latin typeface="Arial" panose="020B0604020202020204" pitchFamily="34" charset="0"/>
                <a:cs typeface="Arial" panose="020B0604020202020204" pitchFamily="34" charset="0"/>
              </a:rPr>
              <a:t>Index</a:t>
            </a:r>
          </a:p>
          <a:p>
            <a:pPr lvl="1"/>
            <a:r>
              <a:rPr lang="en-IN" dirty="0" err="1">
                <a:latin typeface="Arial" panose="020B0604020202020204" pitchFamily="34" charset="0"/>
                <a:cs typeface="Arial" panose="020B0604020202020204" pitchFamily="34" charset="0"/>
              </a:rPr>
              <a:t>Cy.get</a:t>
            </a:r>
            <a:r>
              <a:rPr lang="en-IN" dirty="0">
                <a:latin typeface="Arial" panose="020B0604020202020204" pitchFamily="34" charset="0"/>
                <a:cs typeface="Arial" panose="020B0604020202020204" pitchFamily="34" charset="0"/>
              </a:rPr>
              <a:t>(‘select[name=‘country’]’).select(4);//starts with index 0</a:t>
            </a:r>
          </a:p>
          <a:p>
            <a:pPr lvl="1"/>
            <a:r>
              <a:rPr lang="en-IN" b="1" dirty="0">
                <a:latin typeface="Arial" panose="020B0604020202020204" pitchFamily="34" charset="0"/>
                <a:cs typeface="Arial" panose="020B0604020202020204" pitchFamily="34" charset="0"/>
              </a:rPr>
              <a:t>Value</a:t>
            </a:r>
          </a:p>
          <a:p>
            <a:pPr lvl="1"/>
            <a:r>
              <a:rPr lang="en-IN" dirty="0" err="1">
                <a:latin typeface="Arial" panose="020B0604020202020204" pitchFamily="34" charset="0"/>
                <a:cs typeface="Arial" panose="020B0604020202020204" pitchFamily="34" charset="0"/>
              </a:rPr>
              <a:t>Cy.get</a:t>
            </a:r>
            <a:r>
              <a:rPr lang="en-IN" dirty="0">
                <a:latin typeface="Arial" panose="020B0604020202020204" pitchFamily="34" charset="0"/>
                <a:cs typeface="Arial" panose="020B0604020202020204" pitchFamily="34" charset="0"/>
              </a:rPr>
              <a:t>(‘select[name=‘country’]’).select(“value”);</a:t>
            </a:r>
          </a:p>
          <a:p>
            <a:pPr lvl="1"/>
            <a:r>
              <a:rPr lang="en-IN" b="1" dirty="0">
                <a:latin typeface="Arial" panose="020B0604020202020204" pitchFamily="34" charset="0"/>
                <a:cs typeface="Arial" panose="020B0604020202020204" pitchFamily="34" charset="0"/>
              </a:rPr>
              <a:t>Visible text</a:t>
            </a:r>
          </a:p>
          <a:p>
            <a:pPr lvl="1"/>
            <a:r>
              <a:rPr lang="en-IN" dirty="0" err="1">
                <a:latin typeface="Arial" panose="020B0604020202020204" pitchFamily="34" charset="0"/>
                <a:cs typeface="Arial" panose="020B0604020202020204" pitchFamily="34" charset="0"/>
              </a:rPr>
              <a:t>Cy.get</a:t>
            </a:r>
            <a:r>
              <a:rPr lang="en-IN" dirty="0">
                <a:latin typeface="Arial" panose="020B0604020202020204" pitchFamily="34" charset="0"/>
                <a:cs typeface="Arial" panose="020B0604020202020204" pitchFamily="34" charset="0"/>
              </a:rPr>
              <a:t>(‘select[name=‘country’]’).select(“India”);</a:t>
            </a:r>
          </a:p>
          <a:p>
            <a:pPr lvl="1"/>
            <a:endParaRPr lang="en-IN" dirty="0">
              <a:latin typeface="Arial" panose="020B0604020202020204" pitchFamily="34" charset="0"/>
              <a:cs typeface="Arial" panose="020B0604020202020204" pitchFamily="34" charset="0"/>
            </a:endParaRPr>
          </a:p>
          <a:p>
            <a:pPr lvl="1"/>
            <a:endParaRPr lang="en-IN" dirty="0">
              <a:latin typeface="Arial" panose="020B0604020202020204" pitchFamily="34" charset="0"/>
              <a:cs typeface="Arial" panose="020B0604020202020204" pitchFamily="34" charset="0"/>
            </a:endParaRPr>
          </a:p>
          <a:p>
            <a:pPr marL="457200" lvl="1" indent="0">
              <a:buNone/>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2807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686B-CA11-213D-5DBD-55D689F5BF89}"/>
              </a:ext>
            </a:extLst>
          </p:cNvPr>
          <p:cNvSpPr>
            <a:spLocks noGrp="1"/>
          </p:cNvSpPr>
          <p:nvPr>
            <p:ph type="title"/>
          </p:nvPr>
        </p:nvSpPr>
        <p:spPr>
          <a:xfrm>
            <a:off x="1484310" y="233516"/>
            <a:ext cx="10018713" cy="710381"/>
          </a:xfrm>
        </p:spPr>
        <p:txBody>
          <a:bodyPr/>
          <a:lstStyle/>
          <a:p>
            <a:r>
              <a:rPr lang="en-IN" b="1" dirty="0"/>
              <a:t>Dealing with Popups and alerts</a:t>
            </a:r>
          </a:p>
        </p:txBody>
      </p:sp>
      <p:sp>
        <p:nvSpPr>
          <p:cNvPr id="3" name="Content Placeholder 2">
            <a:extLst>
              <a:ext uri="{FF2B5EF4-FFF2-40B4-BE49-F238E27FC236}">
                <a16:creationId xmlns:a16="http://schemas.microsoft.com/office/drawing/2014/main" id="{FC536ED7-567B-C64D-33EC-0E708901438C}"/>
              </a:ext>
            </a:extLst>
          </p:cNvPr>
          <p:cNvSpPr>
            <a:spLocks noGrp="1"/>
          </p:cNvSpPr>
          <p:nvPr>
            <p:ph idx="1"/>
          </p:nvPr>
        </p:nvSpPr>
        <p:spPr>
          <a:xfrm>
            <a:off x="1484310" y="1150374"/>
            <a:ext cx="10018713" cy="5614219"/>
          </a:xfrm>
        </p:spPr>
        <p:txBody>
          <a:bodyPr anchor="t"/>
          <a:lstStyle/>
          <a:p>
            <a:r>
              <a:rPr lang="en-IN" dirty="0">
                <a:latin typeface="Arial" panose="020B0604020202020204" pitchFamily="34" charset="0"/>
                <a:cs typeface="Arial" panose="020B0604020202020204" pitchFamily="34" charset="0"/>
              </a:rPr>
              <a:t>Alerts are a simple way for a web application to provide information to the user or ask for confirmation.</a:t>
            </a:r>
          </a:p>
          <a:p>
            <a:r>
              <a:rPr lang="en-IN" dirty="0">
                <a:latin typeface="Arial" panose="020B0604020202020204" pitchFamily="34" charset="0"/>
                <a:cs typeface="Arial" panose="020B0604020202020204" pitchFamily="34" charset="0"/>
              </a:rPr>
              <a:t>Cypress automatically handle alerts by clicking on ok button</a:t>
            </a:r>
          </a:p>
          <a:p>
            <a:r>
              <a:rPr lang="en-IN" dirty="0">
                <a:latin typeface="Arial" panose="020B0604020202020204" pitchFamily="34" charset="0"/>
                <a:cs typeface="Arial" panose="020B0604020202020204" pitchFamily="34" charset="0"/>
              </a:rPr>
              <a:t>But for validation we can trigger the events using </a:t>
            </a:r>
            <a:r>
              <a:rPr lang="en-IN" b="1" dirty="0" err="1">
                <a:latin typeface="Arial" panose="020B0604020202020204" pitchFamily="34" charset="0"/>
                <a:cs typeface="Arial" panose="020B0604020202020204" pitchFamily="34" charset="0"/>
              </a:rPr>
              <a:t>cy.on</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command and perform certain validations</a:t>
            </a:r>
          </a:p>
          <a:p>
            <a:r>
              <a:rPr lang="en-IN" b="1" dirty="0">
                <a:latin typeface="Arial" panose="020B0604020202020204" pitchFamily="34" charset="0"/>
                <a:cs typeface="Arial" panose="020B0604020202020204" pitchFamily="34" charset="0"/>
              </a:rPr>
              <a:t>For Simple Alert with Ok button</a:t>
            </a:r>
          </a:p>
          <a:p>
            <a:pPr lvl="1"/>
            <a:r>
              <a:rPr lang="en-IN" dirty="0" err="1">
                <a:latin typeface="Arial" panose="020B0604020202020204" pitchFamily="34" charset="0"/>
                <a:cs typeface="Arial" panose="020B0604020202020204" pitchFamily="34" charset="0"/>
              </a:rPr>
              <a:t>cy.on</a:t>
            </a:r>
            <a:r>
              <a:rPr lang="en-IN" dirty="0">
                <a:latin typeface="Arial" panose="020B0604020202020204" pitchFamily="34" charset="0"/>
                <a:cs typeface="Arial" panose="020B0604020202020204" pitchFamily="34" charset="0"/>
              </a:rPr>
              <a:t>(‘</a:t>
            </a:r>
            <a:r>
              <a:rPr lang="en-IN" b="1" dirty="0" err="1">
                <a:latin typeface="Arial" panose="020B0604020202020204" pitchFamily="34" charset="0"/>
                <a:cs typeface="Arial" panose="020B0604020202020204" pitchFamily="34" charset="0"/>
              </a:rPr>
              <a:t>window:alert</a:t>
            </a:r>
            <a:r>
              <a:rPr lang="en-IN" dirty="0">
                <a:latin typeface="Arial" panose="020B0604020202020204" pitchFamily="34" charset="0"/>
                <a:cs typeface="Arial" panose="020B0604020202020204" pitchFamily="34" charset="0"/>
              </a:rPr>
              <a:t>’,(alt)=&gt;{</a:t>
            </a:r>
          </a:p>
          <a:p>
            <a:pPr lvl="1"/>
            <a:r>
              <a:rPr lang="en-IN" dirty="0">
                <a:latin typeface="Arial" panose="020B0604020202020204" pitchFamily="34" charset="0"/>
                <a:cs typeface="Arial" panose="020B0604020202020204" pitchFamily="34" charset="0"/>
              </a:rPr>
              <a:t>expect(alt).to().equal(‘expected alert message’)</a:t>
            </a:r>
          </a:p>
          <a:p>
            <a:pPr lvl="1"/>
            <a:r>
              <a:rPr lang="en-IN" dirty="0">
                <a:latin typeface="Arial" panose="020B0604020202020204" pitchFamily="34" charset="0"/>
                <a:cs typeface="Arial" panose="020B0604020202020204" pitchFamily="34" charset="0"/>
              </a:rPr>
              <a:t>});</a:t>
            </a:r>
          </a:p>
          <a:p>
            <a:r>
              <a:rPr lang="en-IN" b="1" dirty="0">
                <a:latin typeface="Arial" panose="020B0604020202020204" pitchFamily="34" charset="0"/>
                <a:cs typeface="Arial" panose="020B0604020202020204" pitchFamily="34" charset="0"/>
              </a:rPr>
              <a:t>For confirmation alert for Auto dismiss(cancel)</a:t>
            </a:r>
          </a:p>
          <a:p>
            <a:pPr lvl="1"/>
            <a:r>
              <a:rPr lang="en-IN" dirty="0" err="1">
                <a:latin typeface="Arial" panose="020B0604020202020204" pitchFamily="34" charset="0"/>
                <a:cs typeface="Arial" panose="020B0604020202020204" pitchFamily="34" charset="0"/>
              </a:rPr>
              <a:t>cy.on</a:t>
            </a:r>
            <a:r>
              <a:rPr lang="en-IN" dirty="0">
                <a:latin typeface="Arial" panose="020B0604020202020204" pitchFamily="34" charset="0"/>
                <a:cs typeface="Arial" panose="020B0604020202020204" pitchFamily="34" charset="0"/>
              </a:rPr>
              <a:t>(‘</a:t>
            </a:r>
            <a:r>
              <a:rPr lang="en-IN" b="1" dirty="0" err="1">
                <a:latin typeface="Arial" panose="020B0604020202020204" pitchFamily="34" charset="0"/>
                <a:cs typeface="Arial" panose="020B0604020202020204" pitchFamily="34" charset="0"/>
              </a:rPr>
              <a:t>window:confirm</a:t>
            </a:r>
            <a:r>
              <a:rPr lang="en-IN" dirty="0">
                <a:latin typeface="Arial" panose="020B0604020202020204" pitchFamily="34" charset="0"/>
                <a:cs typeface="Arial" panose="020B0604020202020204" pitchFamily="34" charset="0"/>
              </a:rPr>
              <a:t>’,()=&gt;false);</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42582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0491F-69E4-025C-C71F-4780E62826D3}"/>
              </a:ext>
            </a:extLst>
          </p:cNvPr>
          <p:cNvSpPr>
            <a:spLocks noGrp="1"/>
          </p:cNvSpPr>
          <p:nvPr>
            <p:ph type="title"/>
          </p:nvPr>
        </p:nvSpPr>
        <p:spPr>
          <a:xfrm>
            <a:off x="1621962" y="179438"/>
            <a:ext cx="10018713" cy="887361"/>
          </a:xfrm>
        </p:spPr>
        <p:txBody>
          <a:bodyPr/>
          <a:lstStyle/>
          <a:p>
            <a:r>
              <a:rPr lang="en-IN" b="1" dirty="0"/>
              <a:t>Prompt Window</a:t>
            </a:r>
          </a:p>
        </p:txBody>
      </p:sp>
      <p:sp>
        <p:nvSpPr>
          <p:cNvPr id="3" name="Content Placeholder 2">
            <a:extLst>
              <a:ext uri="{FF2B5EF4-FFF2-40B4-BE49-F238E27FC236}">
                <a16:creationId xmlns:a16="http://schemas.microsoft.com/office/drawing/2014/main" id="{593A2A34-3789-BA49-B8E4-832352EA09CA}"/>
              </a:ext>
            </a:extLst>
          </p:cNvPr>
          <p:cNvSpPr>
            <a:spLocks noGrp="1"/>
          </p:cNvSpPr>
          <p:nvPr>
            <p:ph idx="1"/>
          </p:nvPr>
        </p:nvSpPr>
        <p:spPr>
          <a:xfrm>
            <a:off x="1484310" y="1066799"/>
            <a:ext cx="10018713" cy="4724402"/>
          </a:xfrm>
        </p:spPr>
        <p:txBody>
          <a:bodyPr anchor="t">
            <a:normAutofit fontScale="92500" lnSpcReduction="10000"/>
          </a:bodyPr>
          <a:lstStyle/>
          <a:p>
            <a:pPr algn="just"/>
            <a:r>
              <a:rPr lang="en-IN" dirty="0">
                <a:latin typeface="Arial" panose="020B0604020202020204" pitchFamily="34" charset="0"/>
                <a:cs typeface="Arial" panose="020B0604020202020204" pitchFamily="34" charset="0"/>
              </a:rPr>
              <a:t>For prompt window before opening alert we need to take control of that window and pass text.</a:t>
            </a:r>
          </a:p>
          <a:p>
            <a:pPr algn="just"/>
            <a:r>
              <a:rPr lang="en-IN" dirty="0" err="1">
                <a:latin typeface="Arial" panose="020B0604020202020204" pitchFamily="34" charset="0"/>
                <a:cs typeface="Arial" panose="020B0604020202020204" pitchFamily="34" charset="0"/>
              </a:rPr>
              <a:t>Cy.window</a:t>
            </a:r>
            <a:r>
              <a:rPr lang="en-IN" dirty="0">
                <a:latin typeface="Arial" panose="020B0604020202020204" pitchFamily="34" charset="0"/>
                <a:cs typeface="Arial" panose="020B0604020202020204" pitchFamily="34" charset="0"/>
              </a:rPr>
              <a:t>().then((win)=&gt;{</a:t>
            </a:r>
          </a:p>
          <a:p>
            <a:pPr algn="just"/>
            <a:r>
              <a:rPr lang="en-IN" dirty="0" err="1">
                <a:latin typeface="Arial" panose="020B0604020202020204" pitchFamily="34" charset="0"/>
                <a:cs typeface="Arial" panose="020B0604020202020204" pitchFamily="34" charset="0"/>
              </a:rPr>
              <a:t>Cy.stub</a:t>
            </a:r>
            <a:r>
              <a:rPr lang="en-IN" dirty="0">
                <a:latin typeface="Arial" panose="020B0604020202020204" pitchFamily="34" charset="0"/>
                <a:cs typeface="Arial" panose="020B0604020202020204" pitchFamily="34" charset="0"/>
              </a:rPr>
              <a:t>(</a:t>
            </a:r>
            <a:r>
              <a:rPr lang="en-IN" dirty="0" err="1">
                <a:latin typeface="Arial" panose="020B0604020202020204" pitchFamily="34" charset="0"/>
                <a:cs typeface="Arial" panose="020B0604020202020204" pitchFamily="34" charset="0"/>
              </a:rPr>
              <a:t>win,’prompt</a:t>
            </a:r>
            <a:r>
              <a:rPr lang="en-IN" dirty="0">
                <a:latin typeface="Arial" panose="020B0604020202020204" pitchFamily="34" charset="0"/>
                <a:cs typeface="Arial" panose="020B0604020202020204" pitchFamily="34" charset="0"/>
              </a:rPr>
              <a:t>’).returns(‘text’);</a:t>
            </a:r>
          </a:p>
          <a:p>
            <a:pPr algn="just"/>
            <a:r>
              <a:rPr lang="en-IN" dirty="0">
                <a:latin typeface="Arial" panose="020B0604020202020204" pitchFamily="34" charset="0"/>
                <a:cs typeface="Arial" panose="020B0604020202020204" pitchFamily="34" charset="0"/>
              </a:rPr>
              <a:t>});</a:t>
            </a:r>
          </a:p>
          <a:p>
            <a:pPr algn="just"/>
            <a:endParaRPr lang="en-IN" dirty="0">
              <a:latin typeface="Arial" panose="020B0604020202020204" pitchFamily="34" charset="0"/>
              <a:cs typeface="Arial" panose="020B0604020202020204" pitchFamily="34" charset="0"/>
            </a:endParaRPr>
          </a:p>
          <a:p>
            <a:pPr algn="just">
              <a:buNone/>
            </a:pPr>
            <a:r>
              <a:rPr lang="en-IN" dirty="0">
                <a:latin typeface="Arial" panose="020B0604020202020204" pitchFamily="34" charset="0"/>
                <a:cs typeface="Arial" panose="020B0604020202020204" pitchFamily="34" charset="0"/>
              </a:rPr>
              <a:t>Here cypress is stubbing the window ,</a:t>
            </a:r>
            <a:r>
              <a:rPr lang="en-US" b="1" dirty="0">
                <a:latin typeface="Arial" panose="020B0604020202020204" pitchFamily="34" charset="0"/>
                <a:cs typeface="Arial" panose="020B0604020202020204" pitchFamily="34" charset="0"/>
              </a:rPr>
              <a:t>Stubbing</a:t>
            </a:r>
            <a:r>
              <a:rPr lang="en-US" dirty="0">
                <a:latin typeface="Arial" panose="020B0604020202020204" pitchFamily="34" charset="0"/>
                <a:cs typeface="Arial" panose="020B0604020202020204" pitchFamily="34" charset="0"/>
              </a:rPr>
              <a:t> means you </a:t>
            </a:r>
            <a:r>
              <a:rPr lang="en-US" b="1" dirty="0">
                <a:latin typeface="Arial" panose="020B0604020202020204" pitchFamily="34" charset="0"/>
                <a:cs typeface="Arial" panose="020B0604020202020204" pitchFamily="34" charset="0"/>
              </a:rPr>
              <a:t>replace a real function or request with a fake one</a:t>
            </a:r>
            <a:r>
              <a:rPr lang="en-US" dirty="0">
                <a:latin typeface="Arial" panose="020B0604020202020204" pitchFamily="34" charset="0"/>
                <a:cs typeface="Arial" panose="020B0604020202020204" pitchFamily="34" charset="0"/>
              </a:rPr>
              <a:t> that returns controlled data. </a:t>
            </a:r>
          </a:p>
          <a:p>
            <a:pPr algn="just">
              <a:buNone/>
            </a:pPr>
            <a:r>
              <a:rPr lang="en-US" b="1" dirty="0">
                <a:latin typeface="Arial" panose="020B0604020202020204" pitchFamily="34" charset="0"/>
                <a:cs typeface="Arial" panose="020B0604020202020204" pitchFamily="34" charset="0"/>
              </a:rPr>
              <a:t>This is useful for:</a:t>
            </a: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Isolating front-end tests from back-end</a:t>
            </a:r>
          </a:p>
          <a:p>
            <a:pPr algn="just">
              <a:buFont typeface="Arial" panose="020B0604020202020204" pitchFamily="34" charset="0"/>
              <a:buChar char="•"/>
            </a:pPr>
            <a:r>
              <a:rPr lang="en-US" dirty="0">
                <a:latin typeface="Arial" panose="020B0604020202020204" pitchFamily="34" charset="0"/>
                <a:cs typeface="Arial" panose="020B0604020202020204" pitchFamily="34" charset="0"/>
              </a:rPr>
              <a:t>Simulating errors or delays</a:t>
            </a: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17794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A2AF-2F51-BE4A-8F1A-0A16BEA55B9C}"/>
              </a:ext>
            </a:extLst>
          </p:cNvPr>
          <p:cNvSpPr>
            <a:spLocks noGrp="1"/>
          </p:cNvSpPr>
          <p:nvPr>
            <p:ph type="title"/>
          </p:nvPr>
        </p:nvSpPr>
        <p:spPr>
          <a:xfrm>
            <a:off x="1484310" y="95865"/>
            <a:ext cx="10018713" cy="970936"/>
          </a:xfrm>
        </p:spPr>
        <p:txBody>
          <a:bodyPr/>
          <a:lstStyle/>
          <a:p>
            <a:r>
              <a:rPr lang="en-IN" b="1" dirty="0"/>
              <a:t>Screenshot and Video for Fail Test</a:t>
            </a:r>
          </a:p>
        </p:txBody>
      </p:sp>
      <p:sp>
        <p:nvSpPr>
          <p:cNvPr id="3" name="Content Placeholder 2">
            <a:extLst>
              <a:ext uri="{FF2B5EF4-FFF2-40B4-BE49-F238E27FC236}">
                <a16:creationId xmlns:a16="http://schemas.microsoft.com/office/drawing/2014/main" id="{5B0A8FD2-1C06-C3A0-9089-0F3ED3E576DB}"/>
              </a:ext>
            </a:extLst>
          </p:cNvPr>
          <p:cNvSpPr>
            <a:spLocks noGrp="1"/>
          </p:cNvSpPr>
          <p:nvPr>
            <p:ph idx="1"/>
          </p:nvPr>
        </p:nvSpPr>
        <p:spPr>
          <a:xfrm>
            <a:off x="865240" y="1116243"/>
            <a:ext cx="10550374" cy="4724399"/>
          </a:xfrm>
        </p:spPr>
        <p:txBody>
          <a:bodyPr anchor="t"/>
          <a:lstStyle/>
          <a:p>
            <a:pPr algn="just"/>
            <a:r>
              <a:rPr lang="en-IN" dirty="0">
                <a:latin typeface="Arial" panose="020B0604020202020204" pitchFamily="34" charset="0"/>
                <a:cs typeface="Arial" panose="020B0604020202020204" pitchFamily="34" charset="0"/>
              </a:rPr>
              <a:t>In Cypress Screenshot and video for fail scenario automatically taken when we run test from CLI/terminal tool, screenshots will saved </a:t>
            </a:r>
            <a:r>
              <a:rPr lang="en-IN" b="1" dirty="0">
                <a:latin typeface="Arial" panose="020B0604020202020204" pitchFamily="34" charset="0"/>
                <a:cs typeface="Arial" panose="020B0604020202020204" pitchFamily="34" charset="0"/>
              </a:rPr>
              <a:t>cypress/screenshots/ </a:t>
            </a:r>
            <a:r>
              <a:rPr lang="en-IN" dirty="0">
                <a:latin typeface="Arial" panose="020B0604020202020204" pitchFamily="34" charset="0"/>
                <a:cs typeface="Arial" panose="020B0604020202020204" pitchFamily="34" charset="0"/>
              </a:rPr>
              <a:t>and videos will saved inside </a:t>
            </a:r>
            <a:r>
              <a:rPr lang="en-IN" b="1" dirty="0">
                <a:latin typeface="Arial" panose="020B0604020202020204" pitchFamily="34" charset="0"/>
                <a:cs typeface="Arial" panose="020B0604020202020204" pitchFamily="34" charset="0"/>
              </a:rPr>
              <a:t>cypress/videos/</a:t>
            </a:r>
          </a:p>
          <a:p>
            <a:pPr algn="just"/>
            <a:r>
              <a:rPr lang="en-IN" dirty="0">
                <a:latin typeface="Arial" panose="020B0604020202020204" pitchFamily="34" charset="0"/>
                <a:cs typeface="Arial" panose="020B0604020202020204" pitchFamily="34" charset="0"/>
              </a:rPr>
              <a:t>Manually take screenshot using </a:t>
            </a:r>
            <a:r>
              <a:rPr lang="en-IN" b="1" dirty="0" err="1">
                <a:latin typeface="Arial" panose="020B0604020202020204" pitchFamily="34" charset="0"/>
                <a:cs typeface="Arial" panose="020B0604020202020204" pitchFamily="34" charset="0"/>
              </a:rPr>
              <a:t>cy.screenshot</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it will capture full page screenshot</a:t>
            </a:r>
          </a:p>
          <a:p>
            <a:pPr algn="just"/>
            <a:r>
              <a:rPr lang="en-US" b="1" dirty="0" err="1">
                <a:latin typeface="Arial" panose="020B0604020202020204" pitchFamily="34" charset="0"/>
                <a:cs typeface="Arial" panose="020B0604020202020204" pitchFamily="34" charset="0"/>
              </a:rPr>
              <a:t>cy.get</a:t>
            </a:r>
            <a:r>
              <a:rPr lang="en-US" b="1" dirty="0">
                <a:latin typeface="Arial" panose="020B0604020202020204" pitchFamily="34" charset="0"/>
                <a:cs typeface="Arial" panose="020B0604020202020204" pitchFamily="34" charset="0"/>
              </a:rPr>
              <a:t>('#my-element').screenshot(); </a:t>
            </a:r>
            <a:r>
              <a:rPr lang="en-US" dirty="0">
                <a:latin typeface="Arial" panose="020B0604020202020204" pitchFamily="34" charset="0"/>
                <a:cs typeface="Arial" panose="020B0604020202020204" pitchFamily="34" charset="0"/>
              </a:rPr>
              <a:t>// Captures specific element</a:t>
            </a:r>
            <a:endParaRPr lang="en-IN"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Custom name</a:t>
            </a:r>
          </a:p>
          <a:p>
            <a:pPr algn="just"/>
            <a:r>
              <a:rPr lang="en-IN" b="1" dirty="0" err="1">
                <a:latin typeface="Arial" panose="020B0604020202020204" pitchFamily="34" charset="0"/>
                <a:cs typeface="Arial" panose="020B0604020202020204" pitchFamily="34" charset="0"/>
              </a:rPr>
              <a:t>cy.screenshot</a:t>
            </a:r>
            <a:r>
              <a:rPr lang="en-IN" b="1" dirty="0">
                <a:latin typeface="Arial" panose="020B0604020202020204" pitchFamily="34" charset="0"/>
                <a:cs typeface="Arial" panose="020B0604020202020204" pitchFamily="34" charset="0"/>
              </a:rPr>
              <a:t>('login-page'); </a:t>
            </a:r>
            <a:r>
              <a:rPr lang="en-IN" dirty="0">
                <a:latin typeface="Arial" panose="020B0604020202020204" pitchFamily="34" charset="0"/>
                <a:cs typeface="Arial" panose="020B0604020202020204" pitchFamily="34" charset="0"/>
              </a:rPr>
              <a:t>// Saves as login-page.png</a:t>
            </a:r>
          </a:p>
          <a:p>
            <a:pPr algn="just"/>
            <a:r>
              <a:rPr lang="en-IN" b="1" dirty="0">
                <a:latin typeface="Arial" panose="020B0604020202020204" pitchFamily="34" charset="0"/>
                <a:cs typeface="Arial" panose="020B0604020202020204" pitchFamily="34" charset="0"/>
              </a:rPr>
              <a:t>Do configurations is cypress.config.js</a:t>
            </a:r>
          </a:p>
          <a:p>
            <a:pPr algn="just"/>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4D564C1A-A127-E687-0BE9-7CE73C861C6E}"/>
              </a:ext>
            </a:extLst>
          </p:cNvPr>
          <p:cNvPicPr>
            <a:picLocks noChangeAspect="1"/>
          </p:cNvPicPr>
          <p:nvPr/>
        </p:nvPicPr>
        <p:blipFill>
          <a:blip r:embed="rId2"/>
          <a:stretch>
            <a:fillRect/>
          </a:stretch>
        </p:blipFill>
        <p:spPr>
          <a:xfrm>
            <a:off x="7115330" y="4823284"/>
            <a:ext cx="4663713" cy="203471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4086595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71E90-9902-9658-6452-BCEEDBFB32CC}"/>
              </a:ext>
            </a:extLst>
          </p:cNvPr>
          <p:cNvSpPr>
            <a:spLocks noGrp="1"/>
          </p:cNvSpPr>
          <p:nvPr>
            <p:ph type="title"/>
          </p:nvPr>
        </p:nvSpPr>
        <p:spPr>
          <a:xfrm>
            <a:off x="1484310" y="164690"/>
            <a:ext cx="10018713" cy="798871"/>
          </a:xfrm>
        </p:spPr>
        <p:txBody>
          <a:bodyPr/>
          <a:lstStyle/>
          <a:p>
            <a:r>
              <a:rPr lang="en-IN" b="1" dirty="0">
                <a:latin typeface="Arial" panose="020B0604020202020204" pitchFamily="34" charset="0"/>
                <a:cs typeface="Arial" panose="020B0604020202020204" pitchFamily="34" charset="0"/>
              </a:rPr>
              <a:t>Cypress-</a:t>
            </a:r>
            <a:r>
              <a:rPr lang="en-IN" b="1" dirty="0" err="1">
                <a:latin typeface="Arial" panose="020B0604020202020204" pitchFamily="34" charset="0"/>
                <a:cs typeface="Arial" panose="020B0604020202020204" pitchFamily="34" charset="0"/>
              </a:rPr>
              <a:t>mochawesome</a:t>
            </a:r>
            <a:r>
              <a:rPr lang="en-IN" b="1" dirty="0">
                <a:latin typeface="Arial" panose="020B0604020202020204" pitchFamily="34" charset="0"/>
                <a:cs typeface="Arial" panose="020B0604020202020204" pitchFamily="34" charset="0"/>
              </a:rPr>
              <a:t> Report</a:t>
            </a:r>
            <a:endParaRPr lang="en-IN" dirty="0"/>
          </a:p>
        </p:txBody>
      </p:sp>
      <p:sp>
        <p:nvSpPr>
          <p:cNvPr id="3" name="Content Placeholder 2">
            <a:extLst>
              <a:ext uri="{FF2B5EF4-FFF2-40B4-BE49-F238E27FC236}">
                <a16:creationId xmlns:a16="http://schemas.microsoft.com/office/drawing/2014/main" id="{9FA77DF1-E7BA-1987-E65D-89B8FBD4727B}"/>
              </a:ext>
            </a:extLst>
          </p:cNvPr>
          <p:cNvSpPr>
            <a:spLocks noGrp="1"/>
          </p:cNvSpPr>
          <p:nvPr>
            <p:ph idx="1"/>
          </p:nvPr>
        </p:nvSpPr>
        <p:spPr>
          <a:xfrm>
            <a:off x="1268361" y="1179871"/>
            <a:ext cx="7226710" cy="5250426"/>
          </a:xfrm>
        </p:spPr>
        <p:txBody>
          <a:bodyPr anchor="t">
            <a:normAutofit/>
          </a:bodyPr>
          <a:lstStyle/>
          <a:p>
            <a:pPr algn="just"/>
            <a:r>
              <a:rPr lang="en-IN" b="1" dirty="0">
                <a:latin typeface="Arial" panose="020B0604020202020204" pitchFamily="34" charset="0"/>
                <a:cs typeface="Arial" panose="020B0604020202020204" pitchFamily="34" charset="0"/>
              </a:rPr>
              <a:t>cypress-</a:t>
            </a:r>
            <a:r>
              <a:rPr lang="en-IN" b="1" dirty="0" err="1">
                <a:latin typeface="Arial" panose="020B0604020202020204" pitchFamily="34" charset="0"/>
                <a:cs typeface="Arial" panose="020B0604020202020204" pitchFamily="34" charset="0"/>
              </a:rPr>
              <a:t>mochawesome</a:t>
            </a:r>
            <a:r>
              <a:rPr lang="en-IN" b="1" dirty="0">
                <a:latin typeface="Arial" panose="020B0604020202020204" pitchFamily="34" charset="0"/>
                <a:cs typeface="Arial" panose="020B0604020202020204" pitchFamily="34" charset="0"/>
              </a:rPr>
              <a:t>-reporter</a:t>
            </a:r>
          </a:p>
          <a:p>
            <a:pPr algn="just"/>
            <a:r>
              <a:rPr lang="en-IN" b="1" dirty="0">
                <a:latin typeface="Arial" panose="020B0604020202020204" pitchFamily="34" charset="0"/>
                <a:cs typeface="Arial" panose="020B0604020202020204" pitchFamily="34" charset="0"/>
              </a:rPr>
              <a:t>Prerequisite is node version&gt;=14</a:t>
            </a:r>
          </a:p>
          <a:p>
            <a:pPr algn="just"/>
            <a:r>
              <a:rPr lang="en-IN" b="1" dirty="0">
                <a:latin typeface="Arial" panose="020B0604020202020204" pitchFamily="34" charset="0"/>
                <a:cs typeface="Arial" panose="020B0604020202020204" pitchFamily="34" charset="0"/>
              </a:rPr>
              <a:t>1.install cypress-</a:t>
            </a:r>
            <a:r>
              <a:rPr lang="en-IN" b="1" dirty="0" err="1">
                <a:latin typeface="Arial" panose="020B0604020202020204" pitchFamily="34" charset="0"/>
                <a:cs typeface="Arial" panose="020B0604020202020204" pitchFamily="34" charset="0"/>
              </a:rPr>
              <a:t>mochawesome</a:t>
            </a:r>
            <a:r>
              <a:rPr lang="en-IN" b="1" dirty="0">
                <a:latin typeface="Arial" panose="020B0604020202020204" pitchFamily="34" charset="0"/>
                <a:cs typeface="Arial" panose="020B0604020202020204" pitchFamily="34" charset="0"/>
              </a:rPr>
              <a:t>-reporter</a:t>
            </a:r>
          </a:p>
          <a:p>
            <a:pPr algn="just"/>
            <a:r>
              <a:rPr lang="en-IN" sz="2200" dirty="0" err="1">
                <a:latin typeface="Arial" panose="020B0604020202020204" pitchFamily="34" charset="0"/>
                <a:cs typeface="Arial" panose="020B0604020202020204" pitchFamily="34" charset="0"/>
              </a:rPr>
              <a:t>npm</a:t>
            </a:r>
            <a:r>
              <a:rPr lang="en-IN" sz="2200" dirty="0">
                <a:latin typeface="Arial" panose="020B0604020202020204" pitchFamily="34" charset="0"/>
                <a:cs typeface="Arial" panose="020B0604020202020204" pitchFamily="34" charset="0"/>
              </a:rPr>
              <a:t> </a:t>
            </a:r>
            <a:r>
              <a:rPr lang="en-IN" sz="2200" dirty="0" err="1">
                <a:latin typeface="Arial" panose="020B0604020202020204" pitchFamily="34" charset="0"/>
                <a:cs typeface="Arial" panose="020B0604020202020204" pitchFamily="34" charset="0"/>
              </a:rPr>
              <a:t>i</a:t>
            </a:r>
            <a:r>
              <a:rPr lang="en-IN" sz="2200" dirty="0">
                <a:latin typeface="Arial" panose="020B0604020202020204" pitchFamily="34" charset="0"/>
                <a:cs typeface="Arial" panose="020B0604020202020204" pitchFamily="34" charset="0"/>
              </a:rPr>
              <a:t> --save-dev cypress-</a:t>
            </a:r>
            <a:r>
              <a:rPr lang="en-IN" sz="2200" dirty="0" err="1">
                <a:latin typeface="Arial" panose="020B0604020202020204" pitchFamily="34" charset="0"/>
                <a:cs typeface="Arial" panose="020B0604020202020204" pitchFamily="34" charset="0"/>
              </a:rPr>
              <a:t>mochawesome</a:t>
            </a:r>
            <a:r>
              <a:rPr lang="en-IN" sz="2200" dirty="0">
                <a:latin typeface="Arial" panose="020B0604020202020204" pitchFamily="34" charset="0"/>
                <a:cs typeface="Arial" panose="020B0604020202020204" pitchFamily="34" charset="0"/>
              </a:rPr>
              <a:t>-reporter</a:t>
            </a:r>
          </a:p>
          <a:p>
            <a:pPr algn="just"/>
            <a:r>
              <a:rPr lang="en-IN" b="1" dirty="0">
                <a:latin typeface="Arial" panose="020B0604020202020204" pitchFamily="34" charset="0"/>
                <a:cs typeface="Arial" panose="020B0604020202020204" pitchFamily="34" charset="0"/>
              </a:rPr>
              <a:t>2.Change cypress reporter &amp; setup hooks</a:t>
            </a:r>
          </a:p>
          <a:p>
            <a:pPr algn="just"/>
            <a:r>
              <a:rPr lang="en-IN" dirty="0">
                <a:latin typeface="Arial" panose="020B0604020202020204" pitchFamily="34" charset="0"/>
                <a:cs typeface="Arial" panose="020B0604020202020204" pitchFamily="34" charset="0"/>
              </a:rPr>
              <a:t>Edit config file (cypress.config.js by default)</a:t>
            </a:r>
          </a:p>
          <a:p>
            <a:pPr algn="just"/>
            <a:r>
              <a:rPr lang="en-IN" b="1" dirty="0">
                <a:latin typeface="Arial" panose="020B0604020202020204" pitchFamily="34" charset="0"/>
                <a:cs typeface="Arial" panose="020B0604020202020204" pitchFamily="34" charset="0"/>
              </a:rPr>
              <a:t>3.Add to cypress/support/e2e.js</a:t>
            </a:r>
          </a:p>
          <a:p>
            <a:pPr algn="just"/>
            <a:r>
              <a:rPr lang="en-IN" sz="2200" dirty="0">
                <a:latin typeface="Arial" panose="020B0604020202020204" pitchFamily="34" charset="0"/>
                <a:cs typeface="Arial" panose="020B0604020202020204" pitchFamily="34" charset="0"/>
              </a:rPr>
              <a:t>import 'cypress-</a:t>
            </a:r>
            <a:r>
              <a:rPr lang="en-IN" sz="2200" dirty="0" err="1">
                <a:latin typeface="Arial" panose="020B0604020202020204" pitchFamily="34" charset="0"/>
                <a:cs typeface="Arial" panose="020B0604020202020204" pitchFamily="34" charset="0"/>
              </a:rPr>
              <a:t>mochawesome</a:t>
            </a:r>
            <a:r>
              <a:rPr lang="en-IN" sz="2200" dirty="0">
                <a:latin typeface="Arial" panose="020B0604020202020204" pitchFamily="34" charset="0"/>
                <a:cs typeface="Arial" panose="020B0604020202020204" pitchFamily="34" charset="0"/>
              </a:rPr>
              <a:t>-reporter/register';</a:t>
            </a:r>
          </a:p>
          <a:p>
            <a:pPr algn="just"/>
            <a:r>
              <a:rPr lang="en-IN" b="1" dirty="0">
                <a:latin typeface="Arial" panose="020B0604020202020204" pitchFamily="34" charset="0"/>
                <a:cs typeface="Arial" panose="020B0604020202020204" pitchFamily="34" charset="0"/>
              </a:rPr>
              <a:t>4.run test using CLI/terminal</a:t>
            </a:r>
          </a:p>
        </p:txBody>
      </p:sp>
      <p:pic>
        <p:nvPicPr>
          <p:cNvPr id="5" name="Picture 4">
            <a:extLst>
              <a:ext uri="{FF2B5EF4-FFF2-40B4-BE49-F238E27FC236}">
                <a16:creationId xmlns:a16="http://schemas.microsoft.com/office/drawing/2014/main" id="{6231FC11-6291-F3C0-27D6-CC3003632B56}"/>
              </a:ext>
            </a:extLst>
          </p:cNvPr>
          <p:cNvPicPr>
            <a:picLocks noChangeAspect="1"/>
          </p:cNvPicPr>
          <p:nvPr/>
        </p:nvPicPr>
        <p:blipFill>
          <a:blip r:embed="rId2"/>
          <a:stretch>
            <a:fillRect/>
          </a:stretch>
        </p:blipFill>
        <p:spPr>
          <a:xfrm>
            <a:off x="8003457" y="1396181"/>
            <a:ext cx="4050891" cy="3569109"/>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741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66916-37B0-2725-4729-1DBEA6A60E03}"/>
              </a:ext>
            </a:extLst>
          </p:cNvPr>
          <p:cNvSpPr>
            <a:spLocks noGrp="1"/>
          </p:cNvSpPr>
          <p:nvPr>
            <p:ph type="title"/>
          </p:nvPr>
        </p:nvSpPr>
        <p:spPr>
          <a:xfrm>
            <a:off x="1484310" y="152400"/>
            <a:ext cx="10018713" cy="867697"/>
          </a:xfrm>
        </p:spPr>
        <p:txBody>
          <a:bodyPr/>
          <a:lstStyle/>
          <a:p>
            <a:r>
              <a:rPr lang="en-IN" b="1" dirty="0"/>
              <a:t>Features</a:t>
            </a:r>
          </a:p>
        </p:txBody>
      </p:sp>
      <p:sp>
        <p:nvSpPr>
          <p:cNvPr id="3" name="Content Placeholder 2">
            <a:extLst>
              <a:ext uri="{FF2B5EF4-FFF2-40B4-BE49-F238E27FC236}">
                <a16:creationId xmlns:a16="http://schemas.microsoft.com/office/drawing/2014/main" id="{E53F4AC9-D071-EAD6-E96F-2B1091F5E2DC}"/>
              </a:ext>
            </a:extLst>
          </p:cNvPr>
          <p:cNvSpPr>
            <a:spLocks noGrp="1"/>
          </p:cNvSpPr>
          <p:nvPr>
            <p:ph idx="1"/>
          </p:nvPr>
        </p:nvSpPr>
        <p:spPr>
          <a:xfrm>
            <a:off x="1484310" y="1170039"/>
            <a:ext cx="10422555" cy="5535561"/>
          </a:xfrm>
        </p:spPr>
        <p:txBody>
          <a:bodyPr anchor="t">
            <a:normAutofit lnSpcReduction="10000"/>
          </a:bodyPr>
          <a:lstStyle/>
          <a:p>
            <a:pPr algn="just"/>
            <a:r>
              <a:rPr lang="en-US" b="1" dirty="0">
                <a:latin typeface="Arial" panose="020B0604020202020204" pitchFamily="34" charset="0"/>
                <a:cs typeface="Arial" panose="020B0604020202020204" pitchFamily="34" charset="0"/>
              </a:rPr>
              <a:t>Automatic Waiting : </a:t>
            </a:r>
            <a:r>
              <a:rPr lang="en-US" dirty="0">
                <a:latin typeface="Arial" panose="020B0604020202020204" pitchFamily="34" charset="0"/>
                <a:cs typeface="Arial" panose="020B0604020202020204" pitchFamily="34" charset="0"/>
              </a:rPr>
              <a:t>Cypress has built in waits for different commands and assertion so no need to add sleep/wait in your test. </a:t>
            </a:r>
          </a:p>
          <a:p>
            <a:pPr algn="just"/>
            <a:r>
              <a:rPr lang="en-US" b="1" dirty="0">
                <a:latin typeface="Arial" panose="020B0604020202020204" pitchFamily="34" charset="0"/>
                <a:cs typeface="Arial" panose="020B0604020202020204" pitchFamily="34" charset="0"/>
              </a:rPr>
              <a:t>Architecture </a:t>
            </a:r>
            <a:r>
              <a:rPr lang="en-US" dirty="0">
                <a:latin typeface="Arial" panose="020B0604020202020204" pitchFamily="34" charset="0"/>
                <a:cs typeface="Arial" panose="020B0604020202020204" pitchFamily="34" charset="0"/>
              </a:rPr>
              <a:t>- Unlike other tools Cypress does not use Selenium in the </a:t>
            </a:r>
            <a:r>
              <a:rPr lang="en-US" dirty="0" err="1">
                <a:latin typeface="Arial" panose="020B0604020202020204" pitchFamily="34" charset="0"/>
                <a:cs typeface="Arial" panose="020B0604020202020204" pitchFamily="34" charset="0"/>
              </a:rPr>
              <a:t>backgroud</a:t>
            </a:r>
            <a:r>
              <a:rPr lang="en-US" dirty="0">
                <a:latin typeface="Arial" panose="020B0604020202020204" pitchFamily="34" charset="0"/>
                <a:cs typeface="Arial" panose="020B0604020202020204" pitchFamily="34" charset="0"/>
              </a:rPr>
              <a:t> and it runs within the browser. </a:t>
            </a:r>
          </a:p>
          <a:p>
            <a:pPr algn="just"/>
            <a:r>
              <a:rPr lang="en-US" b="1" dirty="0">
                <a:latin typeface="Arial" panose="020B0604020202020204" pitchFamily="34" charset="0"/>
                <a:cs typeface="Arial" panose="020B0604020202020204" pitchFamily="34" charset="0"/>
              </a:rPr>
              <a:t>Snapshots </a:t>
            </a:r>
            <a:r>
              <a:rPr lang="en-US" dirty="0">
                <a:latin typeface="Arial" panose="020B0604020202020204" pitchFamily="34" charset="0"/>
                <a:cs typeface="Arial" panose="020B0604020202020204" pitchFamily="34" charset="0"/>
              </a:rPr>
              <a:t>- Cypress takes screenshot as your test runs which can be great help if you want to see results after each steps (Before, After)</a:t>
            </a:r>
          </a:p>
          <a:p>
            <a:pPr algn="just"/>
            <a:r>
              <a:rPr lang="en-US" b="1" dirty="0">
                <a:latin typeface="Arial" panose="020B0604020202020204" pitchFamily="34" charset="0"/>
                <a:cs typeface="Arial" panose="020B0604020202020204" pitchFamily="34" charset="0"/>
              </a:rPr>
              <a:t>Debugging</a:t>
            </a:r>
            <a:r>
              <a:rPr lang="en-US" dirty="0">
                <a:latin typeface="Arial" panose="020B0604020202020204" pitchFamily="34" charset="0"/>
                <a:cs typeface="Arial" panose="020B0604020202020204" pitchFamily="34" charset="0"/>
              </a:rPr>
              <a:t> - Cypress run within the browser so you can directly debug the from </a:t>
            </a:r>
            <a:r>
              <a:rPr lang="en-US" dirty="0" err="1">
                <a:latin typeface="Arial" panose="020B0604020202020204" pitchFamily="34" charset="0"/>
                <a:cs typeface="Arial" panose="020B0604020202020204" pitchFamily="34" charset="0"/>
              </a:rPr>
              <a:t>devloper</a:t>
            </a:r>
            <a:r>
              <a:rPr lang="en-US" dirty="0">
                <a:latin typeface="Arial" panose="020B0604020202020204" pitchFamily="34" charset="0"/>
                <a:cs typeface="Arial" panose="020B0604020202020204" pitchFamily="34" charset="0"/>
              </a:rPr>
              <a:t> tools. </a:t>
            </a:r>
          </a:p>
          <a:p>
            <a:pPr algn="just"/>
            <a:r>
              <a:rPr lang="en-US" b="1" dirty="0">
                <a:latin typeface="Arial" panose="020B0604020202020204" pitchFamily="34" charset="0"/>
                <a:cs typeface="Arial" panose="020B0604020202020204" pitchFamily="34" charset="0"/>
              </a:rPr>
              <a:t>Screenshots and Videos- </a:t>
            </a:r>
            <a:r>
              <a:rPr lang="en-US" dirty="0">
                <a:latin typeface="Arial" panose="020B0604020202020204" pitchFamily="34" charset="0"/>
                <a:cs typeface="Arial" panose="020B0604020202020204" pitchFamily="34" charset="0"/>
              </a:rPr>
              <a:t>Cypress also takes screenshots and video for failure test when we execute from CLI. </a:t>
            </a:r>
          </a:p>
          <a:p>
            <a:pPr algn="just"/>
            <a:r>
              <a:rPr lang="en-US" b="1" dirty="0">
                <a:latin typeface="Arial" panose="020B0604020202020204" pitchFamily="34" charset="0"/>
                <a:cs typeface="Arial" panose="020B0604020202020204" pitchFamily="34" charset="0"/>
              </a:rPr>
              <a:t>Cross Browser Testing - </a:t>
            </a:r>
            <a:r>
              <a:rPr lang="en-US" dirty="0">
                <a:latin typeface="Arial" panose="020B0604020202020204" pitchFamily="34" charset="0"/>
                <a:cs typeface="Arial" panose="020B0604020202020204" pitchFamily="34" charset="0"/>
              </a:rPr>
              <a:t>Cypress test can be executed with Chrome, Firefox, Edge, Electron (Chrome-family browsers) locally. </a:t>
            </a:r>
          </a:p>
          <a:p>
            <a:pPr algn="just"/>
            <a:r>
              <a:rPr lang="en-US" dirty="0">
                <a:latin typeface="Arial" panose="020B0604020202020204" pitchFamily="34" charset="0"/>
                <a:cs typeface="Arial" panose="020B0604020202020204" pitchFamily="34" charset="0"/>
              </a:rPr>
              <a:t>Dashboard Service and Parallel Execution. Many more...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0865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B5529-214D-146D-CDE9-6F6A4B7B41AB}"/>
              </a:ext>
            </a:extLst>
          </p:cNvPr>
          <p:cNvSpPr>
            <a:spLocks noGrp="1"/>
          </p:cNvSpPr>
          <p:nvPr>
            <p:ph type="title"/>
          </p:nvPr>
        </p:nvSpPr>
        <p:spPr>
          <a:xfrm>
            <a:off x="1484310" y="223685"/>
            <a:ext cx="10018713" cy="621890"/>
          </a:xfrm>
        </p:spPr>
        <p:txBody>
          <a:bodyPr>
            <a:noAutofit/>
          </a:bodyPr>
          <a:lstStyle/>
          <a:p>
            <a:r>
              <a:rPr lang="en-IN" b="1" dirty="0"/>
              <a:t>Limitations</a:t>
            </a:r>
          </a:p>
        </p:txBody>
      </p:sp>
      <p:sp>
        <p:nvSpPr>
          <p:cNvPr id="3" name="Content Placeholder 2">
            <a:extLst>
              <a:ext uri="{FF2B5EF4-FFF2-40B4-BE49-F238E27FC236}">
                <a16:creationId xmlns:a16="http://schemas.microsoft.com/office/drawing/2014/main" id="{4FF5F62A-48D5-12A5-E752-1D39A0D29F75}"/>
              </a:ext>
            </a:extLst>
          </p:cNvPr>
          <p:cNvSpPr>
            <a:spLocks noGrp="1"/>
          </p:cNvSpPr>
          <p:nvPr>
            <p:ph idx="1"/>
          </p:nvPr>
        </p:nvSpPr>
        <p:spPr>
          <a:xfrm>
            <a:off x="1484310" y="1081547"/>
            <a:ext cx="10018713" cy="5466737"/>
          </a:xfrm>
        </p:spPr>
        <p:txBody>
          <a:bodyPr anchor="t">
            <a:normAutofit/>
          </a:bodyPr>
          <a:lstStyle/>
          <a:p>
            <a:r>
              <a:rPr lang="en-IN" b="1" dirty="0">
                <a:latin typeface="Arial" panose="020B0604020202020204" pitchFamily="34" charset="0"/>
                <a:cs typeface="Arial" panose="020B0604020202020204" pitchFamily="34" charset="0"/>
              </a:rPr>
              <a:t>Can not automate Mobile Native  and windows based applications</a:t>
            </a:r>
          </a:p>
          <a:p>
            <a:r>
              <a:rPr lang="en-US"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Language and Framework Restrictions:</a:t>
            </a:r>
          </a:p>
          <a:p>
            <a:r>
              <a:rPr lang="en-US" b="1" dirty="0">
                <a:latin typeface="Arial" panose="020B0604020202020204" pitchFamily="34" charset="0"/>
                <a:cs typeface="Arial" panose="020B0604020202020204" pitchFamily="34" charset="0"/>
              </a:rPr>
              <a:t>JavaScript/TypeScript Only: </a:t>
            </a:r>
            <a:r>
              <a:rPr lang="en-US" dirty="0">
                <a:latin typeface="Arial" panose="020B0604020202020204" pitchFamily="34" charset="0"/>
                <a:cs typeface="Arial" panose="020B0604020202020204" pitchFamily="34" charset="0"/>
              </a:rPr>
              <a:t>Cypress primarily supports JavaScript and TypeScript for writing test cases, limiting the flexibility for teams using other languages.</a:t>
            </a:r>
          </a:p>
          <a:p>
            <a:r>
              <a:rPr lang="en-US" b="1" dirty="0">
                <a:latin typeface="Arial" panose="020B0604020202020204" pitchFamily="34" charset="0"/>
                <a:cs typeface="Arial" panose="020B0604020202020204" pitchFamily="34" charset="0"/>
              </a:rPr>
              <a:t>No XPath Locator Support: </a:t>
            </a:r>
            <a:r>
              <a:rPr lang="en-US" dirty="0">
                <a:latin typeface="Arial" panose="020B0604020202020204" pitchFamily="34" charset="0"/>
                <a:cs typeface="Arial" panose="020B0604020202020204" pitchFamily="34" charset="0"/>
              </a:rPr>
              <a:t>While Cypress supports CSS selectors, it doesn't offer native support for XPath locators, requiring the use of third-party plugins.</a:t>
            </a:r>
          </a:p>
          <a:p>
            <a:r>
              <a:rPr lang="en-US" b="1" dirty="0">
                <a:latin typeface="Arial" panose="020B0604020202020204" pitchFamily="34" charset="0"/>
                <a:cs typeface="Arial" panose="020B0604020202020204" pitchFamily="34" charset="0"/>
              </a:rPr>
              <a:t>Limited </a:t>
            </a:r>
            <a:r>
              <a:rPr lang="en-US" b="1" dirty="0" err="1">
                <a:latin typeface="Arial" panose="020B0604020202020204" pitchFamily="34" charset="0"/>
                <a:cs typeface="Arial" panose="020B0604020202020204" pitchFamily="34" charset="0"/>
              </a:rPr>
              <a:t>iFrame</a:t>
            </a:r>
            <a:r>
              <a:rPr lang="en-US" b="1" dirty="0">
                <a:latin typeface="Arial" panose="020B0604020202020204" pitchFamily="34" charset="0"/>
                <a:cs typeface="Arial" panose="020B0604020202020204" pitchFamily="34" charset="0"/>
              </a:rPr>
              <a:t> Support: </a:t>
            </a:r>
            <a:r>
              <a:rPr lang="en-US" dirty="0">
                <a:latin typeface="Arial" panose="020B0604020202020204" pitchFamily="34" charset="0"/>
                <a:cs typeface="Arial" panose="020B0604020202020204" pitchFamily="34" charset="0"/>
              </a:rPr>
              <a:t>Automating scenarios that involve </a:t>
            </a:r>
            <a:r>
              <a:rPr lang="en-US" dirty="0" err="1">
                <a:latin typeface="Arial" panose="020B0604020202020204" pitchFamily="34" charset="0"/>
                <a:cs typeface="Arial" panose="020B0604020202020204" pitchFamily="34" charset="0"/>
              </a:rPr>
              <a:t>iFrames</a:t>
            </a:r>
            <a:r>
              <a:rPr lang="en-US" dirty="0">
                <a:latin typeface="Arial" panose="020B0604020202020204" pitchFamily="34" charset="0"/>
                <a:cs typeface="Arial" panose="020B0604020202020204" pitchFamily="34" charset="0"/>
              </a:rPr>
              <a:t> can be challenging in Cypress. </a:t>
            </a:r>
          </a:p>
          <a:p>
            <a:endParaRPr lang="en-US"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9235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119A223-20CD-5C9E-86DF-F5A4C0EC567A}"/>
              </a:ext>
            </a:extLst>
          </p:cNvPr>
          <p:cNvPicPr>
            <a:picLocks noGrp="1" noChangeAspect="1"/>
          </p:cNvPicPr>
          <p:nvPr>
            <p:ph idx="1"/>
          </p:nvPr>
        </p:nvPicPr>
        <p:blipFill>
          <a:blip r:embed="rId2"/>
          <a:stretch>
            <a:fillRect/>
          </a:stretch>
        </p:blipFill>
        <p:spPr>
          <a:xfrm>
            <a:off x="2448593" y="105579"/>
            <a:ext cx="8259096" cy="6646841"/>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B31A93D5-E812-1C5A-74AC-8AA89929EA85}"/>
                  </a:ext>
                </a:extLst>
              </p14:cNvPr>
              <p14:cNvContentPartPr/>
              <p14:nvPr/>
            </p14:nvContentPartPr>
            <p14:xfrm>
              <a:off x="2202480" y="4440240"/>
              <a:ext cx="5607000" cy="610920"/>
            </p14:xfrm>
          </p:contentPart>
        </mc:Choice>
        <mc:Fallback xmlns="">
          <p:pic>
            <p:nvPicPr>
              <p:cNvPr id="2" name="Ink 1">
                <a:extLst>
                  <a:ext uri="{FF2B5EF4-FFF2-40B4-BE49-F238E27FC236}">
                    <a16:creationId xmlns:a16="http://schemas.microsoft.com/office/drawing/2014/main" id="{B31A93D5-E812-1C5A-74AC-8AA89929EA85}"/>
                  </a:ext>
                </a:extLst>
              </p:cNvPr>
              <p:cNvPicPr/>
              <p:nvPr/>
            </p:nvPicPr>
            <p:blipFill>
              <a:blip r:embed="rId4"/>
              <a:stretch>
                <a:fillRect/>
              </a:stretch>
            </p:blipFill>
            <p:spPr>
              <a:xfrm>
                <a:off x="2193120" y="4430880"/>
                <a:ext cx="5625720" cy="629640"/>
              </a:xfrm>
              <a:prstGeom prst="rect">
                <a:avLst/>
              </a:prstGeom>
            </p:spPr>
          </p:pic>
        </mc:Fallback>
      </mc:AlternateContent>
    </p:spTree>
    <p:extLst>
      <p:ext uri="{BB962C8B-B14F-4D97-AF65-F5344CB8AC3E}">
        <p14:creationId xmlns:p14="http://schemas.microsoft.com/office/powerpoint/2010/main" val="4107794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2055-3BB6-260A-6247-687C0A0294C6}"/>
              </a:ext>
            </a:extLst>
          </p:cNvPr>
          <p:cNvSpPr>
            <a:spLocks noGrp="1"/>
          </p:cNvSpPr>
          <p:nvPr>
            <p:ph type="title"/>
          </p:nvPr>
        </p:nvSpPr>
        <p:spPr>
          <a:xfrm>
            <a:off x="1484310" y="83575"/>
            <a:ext cx="10018713" cy="651387"/>
          </a:xfrm>
        </p:spPr>
        <p:txBody>
          <a:bodyPr>
            <a:noAutofit/>
          </a:bodyPr>
          <a:lstStyle/>
          <a:p>
            <a:r>
              <a:rPr lang="en-IN" b="1" dirty="0"/>
              <a:t>Environment </a:t>
            </a:r>
            <a:r>
              <a:rPr lang="en-IN" b="1" dirty="0" err="1"/>
              <a:t>SetUp</a:t>
            </a:r>
            <a:endParaRPr lang="en-IN" b="1" dirty="0"/>
          </a:p>
        </p:txBody>
      </p:sp>
      <p:sp>
        <p:nvSpPr>
          <p:cNvPr id="3" name="Content Placeholder 2">
            <a:extLst>
              <a:ext uri="{FF2B5EF4-FFF2-40B4-BE49-F238E27FC236}">
                <a16:creationId xmlns:a16="http://schemas.microsoft.com/office/drawing/2014/main" id="{B8570F69-1150-3CF5-DD19-28A374A91C73}"/>
              </a:ext>
            </a:extLst>
          </p:cNvPr>
          <p:cNvSpPr>
            <a:spLocks noGrp="1"/>
          </p:cNvSpPr>
          <p:nvPr>
            <p:ph idx="1"/>
          </p:nvPr>
        </p:nvSpPr>
        <p:spPr>
          <a:xfrm>
            <a:off x="1484310" y="668595"/>
            <a:ext cx="10304567" cy="6083708"/>
          </a:xfrm>
        </p:spPr>
        <p:txBody>
          <a:bodyPr anchor="t">
            <a:noAutofit/>
          </a:bodyPr>
          <a:lstStyle/>
          <a:p>
            <a:pPr marL="457200" indent="-457200" algn="just">
              <a:buFont typeface="+mj-lt"/>
              <a:buAutoNum type="arabicPeriod"/>
            </a:pPr>
            <a:r>
              <a:rPr lang="en-IN" b="1" dirty="0">
                <a:latin typeface="Arial" panose="020B0604020202020204" pitchFamily="34" charset="0"/>
                <a:cs typeface="Arial" panose="020B0604020202020204" pitchFamily="34" charset="0"/>
              </a:rPr>
              <a:t>Download and Install node.js &amp;  Visual Studio Code</a:t>
            </a:r>
          </a:p>
          <a:p>
            <a:pPr marL="457200" indent="-457200" algn="just">
              <a:buFont typeface="+mj-lt"/>
              <a:buAutoNum type="arabicPeriod"/>
            </a:pPr>
            <a:r>
              <a:rPr lang="en-IN" b="1" dirty="0">
                <a:latin typeface="Arial" panose="020B0604020202020204" pitchFamily="34" charset="0"/>
                <a:cs typeface="Arial" panose="020B0604020202020204" pitchFamily="34" charset="0"/>
              </a:rPr>
              <a:t>Create a new folder and open it in Visual Studio</a:t>
            </a:r>
          </a:p>
          <a:p>
            <a:pPr marL="457200" indent="-457200" algn="just">
              <a:buFont typeface="+mj-lt"/>
              <a:buAutoNum type="arabicPeriod"/>
            </a:pPr>
            <a:r>
              <a:rPr lang="en-IN" b="1" dirty="0">
                <a:latin typeface="Arial" panose="020B0604020202020204" pitchFamily="34" charset="0"/>
                <a:cs typeface="Arial" panose="020B0604020202020204" pitchFamily="34" charset="0"/>
              </a:rPr>
              <a:t>Open Terminal and execute first command </a:t>
            </a:r>
          </a:p>
          <a:p>
            <a:pPr marL="457200" lvl="1" indent="0" algn="just">
              <a:buNone/>
            </a:pPr>
            <a:r>
              <a:rPr lang="en-IN" sz="2400" b="1" u="sng" dirty="0" err="1">
                <a:latin typeface="Arial" panose="020B0604020202020204" pitchFamily="34" charset="0"/>
                <a:cs typeface="Arial" panose="020B0604020202020204" pitchFamily="34" charset="0"/>
              </a:rPr>
              <a:t>npm</a:t>
            </a:r>
            <a:r>
              <a:rPr lang="en-IN" sz="2400" b="1" u="sng" dirty="0">
                <a:latin typeface="Arial" panose="020B0604020202020204" pitchFamily="34" charset="0"/>
                <a:cs typeface="Arial" panose="020B0604020202020204" pitchFamily="34" charset="0"/>
              </a:rPr>
              <a:t> </a:t>
            </a:r>
            <a:r>
              <a:rPr lang="en-IN" sz="2400" b="1" u="sng" dirty="0" err="1">
                <a:latin typeface="Arial" panose="020B0604020202020204" pitchFamily="34" charset="0"/>
                <a:cs typeface="Arial" panose="020B0604020202020204" pitchFamily="34" charset="0"/>
              </a:rPr>
              <a:t>init</a:t>
            </a:r>
            <a:r>
              <a:rPr lang="en-IN" sz="2400" b="1" u="sng" dirty="0">
                <a:latin typeface="Arial" panose="020B0604020202020204" pitchFamily="34" charset="0"/>
                <a:cs typeface="Arial" panose="020B0604020202020204" pitchFamily="34" charset="0"/>
              </a:rPr>
              <a:t>-y</a:t>
            </a:r>
          </a:p>
          <a:p>
            <a:pPr marL="457200" lvl="1" indent="0" algn="just">
              <a:buNone/>
            </a:pPr>
            <a:r>
              <a:rPr lang="en-IN" sz="2400" dirty="0">
                <a:latin typeface="Arial" panose="020B0604020202020204" pitchFamily="34" charset="0"/>
                <a:cs typeface="Arial" panose="020B0604020202020204" pitchFamily="34" charset="0"/>
              </a:rPr>
              <a:t> This creates </a:t>
            </a:r>
            <a:r>
              <a:rPr lang="en-IN" sz="2400" dirty="0" err="1">
                <a:latin typeface="Arial" panose="020B0604020202020204" pitchFamily="34" charset="0"/>
                <a:cs typeface="Arial" panose="020B0604020202020204" pitchFamily="34" charset="0"/>
              </a:rPr>
              <a:t>package.json</a:t>
            </a:r>
            <a:r>
              <a:rPr lang="en-IN" sz="2400" dirty="0">
                <a:latin typeface="Arial" panose="020B0604020202020204" pitchFamily="34" charset="0"/>
                <a:cs typeface="Arial" panose="020B0604020202020204" pitchFamily="34" charset="0"/>
              </a:rPr>
              <a:t> file in project and stores information about project and its dependencies</a:t>
            </a:r>
          </a:p>
          <a:p>
            <a:pPr marL="457200" indent="-457200" algn="just">
              <a:buFont typeface="+mj-lt"/>
              <a:buAutoNum type="arabicPeriod"/>
            </a:pPr>
            <a:r>
              <a:rPr lang="en-IN" b="1" dirty="0">
                <a:latin typeface="Arial" panose="020B0604020202020204" pitchFamily="34" charset="0"/>
                <a:cs typeface="Arial" panose="020B0604020202020204" pitchFamily="34" charset="0"/>
              </a:rPr>
              <a:t>Install Cypress as local dependency by command</a:t>
            </a:r>
          </a:p>
          <a:p>
            <a:pPr marL="457200" lvl="1" indent="0" algn="just">
              <a:buNone/>
            </a:pPr>
            <a:r>
              <a:rPr lang="en-IN" sz="2400" b="1" u="sng" dirty="0" err="1">
                <a:latin typeface="Arial" panose="020B0604020202020204" pitchFamily="34" charset="0"/>
                <a:cs typeface="Arial" panose="020B0604020202020204" pitchFamily="34" charset="0"/>
              </a:rPr>
              <a:t>npm</a:t>
            </a:r>
            <a:r>
              <a:rPr lang="en-IN" sz="2400" b="1" u="sng" dirty="0">
                <a:latin typeface="Arial" panose="020B0604020202020204" pitchFamily="34" charset="0"/>
                <a:cs typeface="Arial" panose="020B0604020202020204" pitchFamily="34" charset="0"/>
              </a:rPr>
              <a:t> install cypress  - -save -dev</a:t>
            </a:r>
          </a:p>
          <a:p>
            <a:pPr marL="457200" lvl="1" indent="0" algn="just">
              <a:buNone/>
            </a:pPr>
            <a:r>
              <a:rPr lang="en-IN" sz="2400" dirty="0">
                <a:latin typeface="Arial" panose="020B0604020202020204" pitchFamily="34" charset="0"/>
                <a:cs typeface="Arial" panose="020B0604020202020204" pitchFamily="34" charset="0"/>
              </a:rPr>
              <a:t>This command download latest version of cypress as a development dependency in your project &amp; --save –dev flag ensures that dependency is saved in </a:t>
            </a:r>
            <a:r>
              <a:rPr lang="en-IN" sz="2400" dirty="0" err="1">
                <a:latin typeface="Arial" panose="020B0604020202020204" pitchFamily="34" charset="0"/>
                <a:cs typeface="Arial" panose="020B0604020202020204" pitchFamily="34" charset="0"/>
              </a:rPr>
              <a:t>package.json</a:t>
            </a:r>
            <a:r>
              <a:rPr lang="en-IN" sz="2400" dirty="0">
                <a:latin typeface="Arial" panose="020B0604020202020204" pitchFamily="34" charset="0"/>
                <a:cs typeface="Arial" panose="020B0604020202020204" pitchFamily="34" charset="0"/>
              </a:rPr>
              <a:t> file</a:t>
            </a:r>
            <a:endParaRPr lang="en-IN" dirty="0">
              <a:latin typeface="Arial" panose="020B0604020202020204" pitchFamily="34" charset="0"/>
              <a:cs typeface="Arial" panose="020B0604020202020204" pitchFamily="34" charset="0"/>
            </a:endParaRPr>
          </a:p>
          <a:p>
            <a:pPr marL="457200" indent="-457200" algn="just">
              <a:buFont typeface="+mj-lt"/>
              <a:buAutoNum type="arabicPeriod"/>
            </a:pPr>
            <a:r>
              <a:rPr lang="en-IN" b="1" dirty="0">
                <a:latin typeface="Arial" panose="020B0604020202020204" pitchFamily="34" charset="0"/>
                <a:cs typeface="Arial" panose="020B0604020202020204" pitchFamily="34" charset="0"/>
              </a:rPr>
              <a:t>To start cypress use command</a:t>
            </a:r>
          </a:p>
          <a:p>
            <a:pPr marL="457200" lvl="1" indent="0" algn="just">
              <a:buNone/>
            </a:pPr>
            <a:r>
              <a:rPr lang="en-IN" sz="2400" b="1" u="sng" dirty="0" err="1">
                <a:latin typeface="Arial" panose="020B0604020202020204" pitchFamily="34" charset="0"/>
                <a:cs typeface="Arial" panose="020B0604020202020204" pitchFamily="34" charset="0"/>
              </a:rPr>
              <a:t>npx</a:t>
            </a:r>
            <a:r>
              <a:rPr lang="en-IN" sz="2400" b="1" u="sng" dirty="0">
                <a:latin typeface="Arial" panose="020B0604020202020204" pitchFamily="34" charset="0"/>
                <a:cs typeface="Arial" panose="020B0604020202020204" pitchFamily="34" charset="0"/>
              </a:rPr>
              <a:t> cypress open</a:t>
            </a:r>
          </a:p>
          <a:p>
            <a:pPr marL="457200" lvl="1" indent="0" algn="just">
              <a:buNone/>
            </a:pPr>
            <a:endParaRPr lang="en-IN" sz="2400" dirty="0">
              <a:latin typeface="Arial" panose="020B0604020202020204" pitchFamily="34" charset="0"/>
              <a:cs typeface="Arial" panose="020B0604020202020204" pitchFamily="34" charset="0"/>
            </a:endParaRPr>
          </a:p>
          <a:p>
            <a:pPr marL="914400" lvl="1" indent="-457200" algn="just">
              <a:buFont typeface="+mj-lt"/>
              <a:buAutoNum type="arabicPeriod"/>
            </a:pPr>
            <a:endParaRPr lang="en-IN" sz="2400" dirty="0">
              <a:latin typeface="Arial" panose="020B0604020202020204" pitchFamily="34" charset="0"/>
              <a:cs typeface="Arial" panose="020B0604020202020204" pitchFamily="34" charset="0"/>
            </a:endParaRPr>
          </a:p>
          <a:p>
            <a:pPr marL="457200" lvl="1" indent="0" algn="just">
              <a:buNone/>
            </a:pPr>
            <a:endParaRPr lang="en-IN" sz="2400" dirty="0">
              <a:latin typeface="Arial" panose="020B0604020202020204" pitchFamily="34" charset="0"/>
              <a:cs typeface="Arial" panose="020B0604020202020204" pitchFamily="34" charset="0"/>
            </a:endParaRPr>
          </a:p>
          <a:p>
            <a:pPr marL="914400" lvl="1" indent="-457200" algn="just">
              <a:buFont typeface="+mj-lt"/>
              <a:buAutoNum type="arabicPeriod"/>
            </a:pPr>
            <a:endParaRPr lang="en-IN" sz="2400" dirty="0">
              <a:latin typeface="Arial" panose="020B0604020202020204" pitchFamily="34" charset="0"/>
              <a:cs typeface="Arial" panose="020B0604020202020204" pitchFamily="34" charset="0"/>
            </a:endParaRPr>
          </a:p>
          <a:p>
            <a:pPr marL="457200" lvl="1" indent="0" algn="just">
              <a:buNone/>
            </a:pPr>
            <a:endParaRPr lang="en-IN" sz="2400" dirty="0">
              <a:latin typeface="Arial" panose="020B0604020202020204" pitchFamily="34" charset="0"/>
              <a:cs typeface="Arial" panose="020B0604020202020204" pitchFamily="34" charset="0"/>
            </a:endParaRPr>
          </a:p>
          <a:p>
            <a:pPr marL="457200" indent="-457200" algn="just">
              <a:buFont typeface="+mj-lt"/>
              <a:buAutoNum type="arabicPeriod"/>
            </a:pPr>
            <a:endParaRPr lang="en-IN" dirty="0">
              <a:latin typeface="Arial" panose="020B0604020202020204" pitchFamily="34" charset="0"/>
              <a:cs typeface="Arial" panose="020B0604020202020204" pitchFamily="34" charset="0"/>
            </a:endParaRPr>
          </a:p>
          <a:p>
            <a:pPr algn="just"/>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1485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0E452-32F7-D8B0-4694-5F8F6DA9C972}"/>
              </a:ext>
            </a:extLst>
          </p:cNvPr>
          <p:cNvSpPr>
            <a:spLocks noGrp="1"/>
          </p:cNvSpPr>
          <p:nvPr>
            <p:ph type="title"/>
          </p:nvPr>
        </p:nvSpPr>
        <p:spPr>
          <a:xfrm>
            <a:off x="1406013" y="408039"/>
            <a:ext cx="2310582" cy="808703"/>
          </a:xfrm>
        </p:spPr>
        <p:txBody>
          <a:bodyPr>
            <a:normAutofit fontScale="90000"/>
          </a:bodyPr>
          <a:lstStyle/>
          <a:p>
            <a:pPr algn="l"/>
            <a:r>
              <a:rPr lang="en-IN" sz="4400" b="1" dirty="0"/>
              <a:t>Folder</a:t>
            </a:r>
            <a:r>
              <a:rPr lang="en-IN" b="1" dirty="0"/>
              <a:t> </a:t>
            </a:r>
            <a:r>
              <a:rPr lang="en-IN" sz="4400" b="1" dirty="0"/>
              <a:t>Structure</a:t>
            </a:r>
          </a:p>
        </p:txBody>
      </p:sp>
      <p:sp>
        <p:nvSpPr>
          <p:cNvPr id="3" name="Content Placeholder 2">
            <a:extLst>
              <a:ext uri="{FF2B5EF4-FFF2-40B4-BE49-F238E27FC236}">
                <a16:creationId xmlns:a16="http://schemas.microsoft.com/office/drawing/2014/main" id="{B0E1E51B-5597-A125-816E-1F13E29D41E0}"/>
              </a:ext>
            </a:extLst>
          </p:cNvPr>
          <p:cNvSpPr>
            <a:spLocks noGrp="1"/>
          </p:cNvSpPr>
          <p:nvPr>
            <p:ph idx="1"/>
          </p:nvPr>
        </p:nvSpPr>
        <p:spPr>
          <a:xfrm>
            <a:off x="3716595" y="164690"/>
            <a:ext cx="8268929" cy="6285271"/>
          </a:xfrm>
        </p:spPr>
        <p:txBody>
          <a:bodyPr anchor="t">
            <a:noAutofit/>
          </a:bodyPr>
          <a:lstStyle/>
          <a:p>
            <a:pPr algn="just"/>
            <a:r>
              <a:rPr lang="en-US" sz="1600" b="1" dirty="0">
                <a:latin typeface="Arial" panose="020B0604020202020204" pitchFamily="34" charset="0"/>
                <a:cs typeface="Arial" panose="020B0604020202020204" pitchFamily="34" charset="0"/>
              </a:rPr>
              <a:t>cypress/: </a:t>
            </a:r>
            <a:r>
              <a:rPr lang="en-US" sz="1600" dirty="0">
                <a:latin typeface="Arial" panose="020B0604020202020204" pitchFamily="34" charset="0"/>
                <a:cs typeface="Arial" panose="020B0604020202020204" pitchFamily="34" charset="0"/>
              </a:rPr>
              <a:t>This folder contains all Cypress-related files, including tests, fixtures, and configuration.</a:t>
            </a:r>
          </a:p>
          <a:p>
            <a:pPr algn="just"/>
            <a:r>
              <a:rPr lang="en-US" sz="1600" b="1" dirty="0">
                <a:latin typeface="Arial" panose="020B0604020202020204" pitchFamily="34" charset="0"/>
                <a:cs typeface="Arial" panose="020B0604020202020204" pitchFamily="34" charset="0"/>
              </a:rPr>
              <a:t>fixtures/: </a:t>
            </a:r>
            <a:r>
              <a:rPr lang="en-US" sz="1600" dirty="0">
                <a:latin typeface="Arial" panose="020B0604020202020204" pitchFamily="34" charset="0"/>
                <a:cs typeface="Arial" panose="020B0604020202020204" pitchFamily="34" charset="0"/>
              </a:rPr>
              <a:t>This folder stores static data that users can use in their tests.</a:t>
            </a:r>
          </a:p>
          <a:p>
            <a:pPr algn="just"/>
            <a:r>
              <a:rPr lang="en-US" sz="1600" dirty="0">
                <a:latin typeface="Arial" panose="020B0604020202020204" pitchFamily="34" charset="0"/>
                <a:cs typeface="Arial" panose="020B0604020202020204" pitchFamily="34" charset="0"/>
              </a:rPr>
              <a:t> By default, Cypress includes an example JSON file (</a:t>
            </a:r>
            <a:r>
              <a:rPr lang="en-US" sz="1600" dirty="0" err="1">
                <a:latin typeface="Arial" panose="020B0604020202020204" pitchFamily="34" charset="0"/>
                <a:cs typeface="Arial" panose="020B0604020202020204" pitchFamily="34" charset="0"/>
              </a:rPr>
              <a:t>example.json</a:t>
            </a:r>
            <a:r>
              <a:rPr lang="en-US" sz="1600" dirty="0">
                <a:latin typeface="Arial" panose="020B0604020202020204" pitchFamily="34" charset="0"/>
                <a:cs typeface="Arial" panose="020B0604020202020204" pitchFamily="34" charset="0"/>
              </a:rPr>
              <a:t>) demonstrating how to use fixtures.</a:t>
            </a:r>
          </a:p>
          <a:p>
            <a:pPr algn="just"/>
            <a:r>
              <a:rPr lang="en-US" sz="1600" b="1" dirty="0">
                <a:latin typeface="Arial" panose="020B0604020202020204" pitchFamily="34" charset="0"/>
                <a:cs typeface="Arial" panose="020B0604020202020204" pitchFamily="34" charset="0"/>
              </a:rPr>
              <a:t>support/: </a:t>
            </a:r>
            <a:r>
              <a:rPr lang="en-US" sz="1600" dirty="0">
                <a:latin typeface="Arial" panose="020B0604020202020204" pitchFamily="34" charset="0"/>
                <a:cs typeface="Arial" panose="020B0604020202020204" pitchFamily="34" charset="0"/>
              </a:rPr>
              <a:t>This folder includes support files that will be executed before test files. </a:t>
            </a:r>
          </a:p>
          <a:p>
            <a:pPr algn="just"/>
            <a:r>
              <a:rPr lang="en-US" sz="1600" dirty="0">
                <a:latin typeface="Arial" panose="020B0604020202020204" pitchFamily="34" charset="0"/>
                <a:cs typeface="Arial" panose="020B0604020202020204" pitchFamily="34" charset="0"/>
              </a:rPr>
              <a:t>Depending on which testing type was selected (in our case, we are using both), Cypress automatically creates an example support file for each configured testing type, These files run before every single spec (test) file.</a:t>
            </a:r>
          </a:p>
          <a:p>
            <a:pPr algn="just"/>
            <a:r>
              <a:rPr lang="en-US" sz="1600" b="1" dirty="0">
                <a:latin typeface="Arial" panose="020B0604020202020204" pitchFamily="34" charset="0"/>
                <a:cs typeface="Arial" panose="020B0604020202020204" pitchFamily="34" charset="0"/>
              </a:rPr>
              <a:t>e2e/: </a:t>
            </a:r>
            <a:r>
              <a:rPr lang="en-US" sz="1600" dirty="0">
                <a:latin typeface="Arial" panose="020B0604020202020204" pitchFamily="34" charset="0"/>
                <a:cs typeface="Arial" panose="020B0604020202020204" pitchFamily="34" charset="0"/>
              </a:rPr>
              <a:t>This folder is the default location for storing end-to-end (E2E) tests.</a:t>
            </a:r>
          </a:p>
          <a:p>
            <a:pPr algn="just"/>
            <a:r>
              <a:rPr lang="en-US" sz="1600" dirty="0">
                <a:latin typeface="Arial" panose="020B0604020202020204" pitchFamily="34" charset="0"/>
                <a:cs typeface="Arial" panose="020B0604020202020204" pitchFamily="34" charset="0"/>
              </a:rPr>
              <a:t> Cypress will only look for E2E tests in the e2e/ folder by default.</a:t>
            </a:r>
          </a:p>
          <a:p>
            <a:pPr algn="just"/>
            <a:r>
              <a:rPr lang="en-US" sz="1600" dirty="0">
                <a:latin typeface="Arial" panose="020B0604020202020204" pitchFamily="34" charset="0"/>
                <a:cs typeface="Arial" panose="020B0604020202020204" pitchFamily="34" charset="0"/>
              </a:rPr>
              <a:t> However, you can configure Cypress to look for E2E tests by your custom path.</a:t>
            </a:r>
          </a:p>
          <a:p>
            <a:pPr algn="just"/>
            <a:r>
              <a:rPr lang="en-US" sz="1600" b="1" dirty="0">
                <a:latin typeface="Arial" panose="020B0604020202020204" pitchFamily="34" charset="0"/>
                <a:cs typeface="Arial" panose="020B0604020202020204" pitchFamily="34" charset="0"/>
              </a:rPr>
              <a:t>cypress.config.js: </a:t>
            </a:r>
            <a:r>
              <a:rPr lang="en-US" sz="1600" dirty="0">
                <a:latin typeface="Arial" panose="020B0604020202020204" pitchFamily="34" charset="0"/>
                <a:cs typeface="Arial" panose="020B0604020202020204" pitchFamily="34" charset="0"/>
              </a:rPr>
              <a:t>This is a default place for Cypress configuration where all the properties on which and how Cypress tests should behave will be set. Configurations can be customized according to the project's needs. </a:t>
            </a:r>
          </a:p>
          <a:p>
            <a:pPr algn="just"/>
            <a:r>
              <a:rPr lang="en-US" sz="1600" dirty="0">
                <a:latin typeface="Arial" panose="020B0604020202020204" pitchFamily="34" charset="0"/>
                <a:cs typeface="Arial" panose="020B0604020202020204" pitchFamily="34" charset="0"/>
              </a:rPr>
              <a:t>The default values of Cypress configurations can be found in the Settings folder of the Cypress Test Runner </a:t>
            </a:r>
          </a:p>
          <a:p>
            <a:pPr algn="just"/>
            <a:r>
              <a:rPr lang="en-US" sz="1600" b="1" dirty="0" err="1">
                <a:latin typeface="Arial" panose="020B0604020202020204" pitchFamily="34" charset="0"/>
                <a:cs typeface="Arial" panose="020B0604020202020204" pitchFamily="34" charset="0"/>
              </a:rPr>
              <a:t>Package.json</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The place where information about the project and its dependencies will be stored  and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package-</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lock.json</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This file is automatically generated and updated by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npm</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when installing packages. It locks the versions of the installed dependencies to ensure consistency across different installations of your project.</a:t>
            </a:r>
          </a:p>
        </p:txBody>
      </p:sp>
      <p:pic>
        <p:nvPicPr>
          <p:cNvPr id="5" name="Picture 4">
            <a:extLst>
              <a:ext uri="{FF2B5EF4-FFF2-40B4-BE49-F238E27FC236}">
                <a16:creationId xmlns:a16="http://schemas.microsoft.com/office/drawing/2014/main" id="{7B6E1B90-A9B1-352B-B956-B03F79407076}"/>
              </a:ext>
            </a:extLst>
          </p:cNvPr>
          <p:cNvPicPr>
            <a:picLocks noChangeAspect="1"/>
          </p:cNvPicPr>
          <p:nvPr/>
        </p:nvPicPr>
        <p:blipFill>
          <a:blip r:embed="rId2"/>
          <a:stretch>
            <a:fillRect/>
          </a:stretch>
        </p:blipFill>
        <p:spPr>
          <a:xfrm>
            <a:off x="589936" y="1553497"/>
            <a:ext cx="3126659" cy="5039032"/>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068259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24D69-E966-CB09-7949-28ABF8D95991}"/>
              </a:ext>
            </a:extLst>
          </p:cNvPr>
          <p:cNvSpPr>
            <a:spLocks noGrp="1"/>
          </p:cNvSpPr>
          <p:nvPr>
            <p:ph type="title"/>
          </p:nvPr>
        </p:nvSpPr>
        <p:spPr>
          <a:xfrm>
            <a:off x="1484310" y="125362"/>
            <a:ext cx="10018713" cy="671052"/>
          </a:xfrm>
        </p:spPr>
        <p:txBody>
          <a:bodyPr>
            <a:normAutofit fontScale="90000"/>
          </a:bodyPr>
          <a:lstStyle/>
          <a:p>
            <a:r>
              <a:rPr lang="en-IN" b="1" dirty="0"/>
              <a:t>Mocha</a:t>
            </a:r>
          </a:p>
        </p:txBody>
      </p:sp>
      <p:sp>
        <p:nvSpPr>
          <p:cNvPr id="3" name="Content Placeholder 2">
            <a:extLst>
              <a:ext uri="{FF2B5EF4-FFF2-40B4-BE49-F238E27FC236}">
                <a16:creationId xmlns:a16="http://schemas.microsoft.com/office/drawing/2014/main" id="{C91AF62E-2F91-9250-174D-2F68005FDB13}"/>
              </a:ext>
            </a:extLst>
          </p:cNvPr>
          <p:cNvSpPr>
            <a:spLocks noGrp="1"/>
          </p:cNvSpPr>
          <p:nvPr>
            <p:ph idx="1"/>
          </p:nvPr>
        </p:nvSpPr>
        <p:spPr>
          <a:xfrm>
            <a:off x="1484310" y="914401"/>
            <a:ext cx="10018713" cy="4886632"/>
          </a:xfrm>
        </p:spPr>
        <p:txBody>
          <a:bodyPr anchor="t"/>
          <a:lstStyle/>
          <a:p>
            <a:pPr algn="just"/>
            <a:r>
              <a:rPr lang="en-US" dirty="0">
                <a:latin typeface="Arial" panose="020B0604020202020204" pitchFamily="34" charset="0"/>
                <a:cs typeface="Arial" panose="020B0604020202020204" pitchFamily="34" charset="0"/>
              </a:rPr>
              <a:t>Mocha is a testing library for Node.js.</a:t>
            </a:r>
          </a:p>
          <a:p>
            <a:pPr algn="just"/>
            <a:r>
              <a:rPr lang="en-US" dirty="0">
                <a:latin typeface="Arial" panose="020B0604020202020204" pitchFamily="34" charset="0"/>
                <a:cs typeface="Arial" panose="020B0604020202020204" pitchFamily="34" charset="0"/>
              </a:rPr>
              <a:t> Using Mocha we can quickly write unit test and End-to-End testcases</a:t>
            </a:r>
          </a:p>
          <a:p>
            <a:pPr algn="just"/>
            <a:r>
              <a:rPr lang="en-US" dirty="0">
                <a:latin typeface="Arial" panose="020B0604020202020204" pitchFamily="34" charset="0"/>
                <a:cs typeface="Arial" panose="020B0604020202020204" pitchFamily="34" charset="0"/>
              </a:rPr>
              <a:t> Mocha allows you to use any assertion library as per user choice.</a:t>
            </a:r>
          </a:p>
          <a:p>
            <a:pPr algn="just"/>
            <a:r>
              <a:rPr lang="en-US" dirty="0">
                <a:latin typeface="Arial" panose="020B0604020202020204" pitchFamily="34" charset="0"/>
                <a:cs typeface="Arial" panose="020B0604020202020204" pitchFamily="34" charset="0"/>
              </a:rPr>
              <a:t> Mocha is commonly used with Chai, a popular assertion library for Node.js and the browser.</a:t>
            </a:r>
          </a:p>
          <a:p>
            <a:pPr algn="just"/>
            <a:r>
              <a:rPr lang="en-US" dirty="0">
                <a:latin typeface="Arial" panose="020B0604020202020204" pitchFamily="34" charset="0"/>
                <a:cs typeface="Arial" panose="020B0604020202020204" pitchFamily="34" charset="0"/>
              </a:rPr>
              <a:t> Mocha also provides the hooks like before(), after(), </a:t>
            </a:r>
            <a:r>
              <a:rPr lang="en-US" dirty="0" err="1">
                <a:latin typeface="Arial" panose="020B0604020202020204" pitchFamily="34" charset="0"/>
                <a:cs typeface="Arial" panose="020B0604020202020204" pitchFamily="34" charset="0"/>
              </a:rPr>
              <a:t>beforeEach</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afterEach</a:t>
            </a:r>
            <a:r>
              <a:rPr lang="en-US" dirty="0">
                <a:latin typeface="Arial" panose="020B0604020202020204" pitchFamily="34" charset="0"/>
                <a:cs typeface="Arial" panose="020B0604020202020204" pitchFamily="34" charset="0"/>
              </a:rPr>
              <a:t>(). </a:t>
            </a:r>
          </a:p>
          <a:p>
            <a:pPr algn="just"/>
            <a:r>
              <a:rPr lang="en-US" dirty="0">
                <a:latin typeface="Arial" panose="020B0604020202020204" pitchFamily="34" charset="0"/>
                <a:cs typeface="Arial" panose="020B0604020202020204" pitchFamily="34" charset="0"/>
              </a:rPr>
              <a:t>We can use them as preconditions and postconditions after your tests depends on requirement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63525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1067</TotalTime>
  <Words>3847</Words>
  <Application>Microsoft Office PowerPoint</Application>
  <PresentationFormat>Widescreen</PresentationFormat>
  <Paragraphs>376</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Corbel</vt:lpstr>
      <vt:lpstr>Roboto Medium</vt:lpstr>
      <vt:lpstr>Wingdings</vt:lpstr>
      <vt:lpstr>Parallax</vt:lpstr>
      <vt:lpstr>Cypress </vt:lpstr>
      <vt:lpstr>What is Cypress</vt:lpstr>
      <vt:lpstr>Cypress Architecture</vt:lpstr>
      <vt:lpstr>Features</vt:lpstr>
      <vt:lpstr>Limitations</vt:lpstr>
      <vt:lpstr>PowerPoint Presentation</vt:lpstr>
      <vt:lpstr>Environment SetUp</vt:lpstr>
      <vt:lpstr>Folder Structure</vt:lpstr>
      <vt:lpstr>Mocha</vt:lpstr>
      <vt:lpstr>First Test Case</vt:lpstr>
      <vt:lpstr>Note</vt:lpstr>
      <vt:lpstr>it.only and it.skip: </vt:lpstr>
      <vt:lpstr>Test Case Examples</vt:lpstr>
      <vt:lpstr>Run with Cypress Application/Runner</vt:lpstr>
      <vt:lpstr>Hooks</vt:lpstr>
      <vt:lpstr>Viewport </vt:lpstr>
      <vt:lpstr>Navigation Commands</vt:lpstr>
      <vt:lpstr>Navigation Commands</vt:lpstr>
      <vt:lpstr>Locators</vt:lpstr>
      <vt:lpstr>CssSelector</vt:lpstr>
      <vt:lpstr>Xpath</vt:lpstr>
      <vt:lpstr>Querying DOM Commands</vt:lpstr>
      <vt:lpstr>Action Commands</vt:lpstr>
      <vt:lpstr>Action Commands</vt:lpstr>
      <vt:lpstr>Handling WebElements</vt:lpstr>
      <vt:lpstr>Handling WebElements</vt:lpstr>
      <vt:lpstr>Store DOM Element Into Variables</vt:lpstr>
      <vt:lpstr>Iterate Over array of DOM Elements</vt:lpstr>
      <vt:lpstr>Handling WebElements</vt:lpstr>
      <vt:lpstr>Assertion Commands</vt:lpstr>
      <vt:lpstr>Assertions</vt:lpstr>
      <vt:lpstr>Page Load Vs Assertion command Timeout</vt:lpstr>
      <vt:lpstr>Assertion Timeout</vt:lpstr>
      <vt:lpstr>Dropdowns</vt:lpstr>
      <vt:lpstr>Dealing with Popups and alerts</vt:lpstr>
      <vt:lpstr>Prompt Window</vt:lpstr>
      <vt:lpstr>Screenshot and Video for Fail Test</vt:lpstr>
      <vt:lpstr>Cypress-mochawesome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ganesh nigade</dc:creator>
  <cp:lastModifiedBy>ganesh nigade</cp:lastModifiedBy>
  <cp:revision>133</cp:revision>
  <dcterms:created xsi:type="dcterms:W3CDTF">2025-04-26T14:42:37Z</dcterms:created>
  <dcterms:modified xsi:type="dcterms:W3CDTF">2025-06-09T14:23:23Z</dcterms:modified>
</cp:coreProperties>
</file>