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96" r:id="rId12"/>
    <p:sldId id="297" r:id="rId13"/>
    <p:sldId id="321" r:id="rId14"/>
    <p:sldId id="322" r:id="rId15"/>
    <p:sldId id="323" r:id="rId16"/>
    <p:sldId id="266" r:id="rId17"/>
    <p:sldId id="267" r:id="rId18"/>
    <p:sldId id="300" r:id="rId19"/>
    <p:sldId id="298" r:id="rId20"/>
    <p:sldId id="299" r:id="rId21"/>
    <p:sldId id="320" r:id="rId22"/>
    <p:sldId id="268" r:id="rId23"/>
    <p:sldId id="269" r:id="rId24"/>
    <p:sldId id="324" r:id="rId25"/>
    <p:sldId id="306" r:id="rId26"/>
    <p:sldId id="305" r:id="rId27"/>
    <p:sldId id="307" r:id="rId28"/>
    <p:sldId id="301" r:id="rId29"/>
    <p:sldId id="309" r:id="rId30"/>
    <p:sldId id="310" r:id="rId31"/>
    <p:sldId id="302" r:id="rId32"/>
    <p:sldId id="311" r:id="rId33"/>
    <p:sldId id="312" r:id="rId34"/>
    <p:sldId id="313" r:id="rId35"/>
    <p:sldId id="316" r:id="rId36"/>
    <p:sldId id="317" r:id="rId37"/>
    <p:sldId id="315" r:id="rId38"/>
    <p:sldId id="314" r:id="rId39"/>
    <p:sldId id="303" r:id="rId40"/>
    <p:sldId id="318" r:id="rId41"/>
    <p:sldId id="304" r:id="rId42"/>
    <p:sldId id="31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158723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4C7AA-53BB-4B40-A506-C5DCBF42FAC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415839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21141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323126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2149623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233253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517233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4000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273179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185258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C7AA-53BB-4B40-A506-C5DCBF42FAC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366025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34C7AA-53BB-4B40-A506-C5DCBF42FAC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216732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34C7AA-53BB-4B40-A506-C5DCBF42FACD}" type="datetimeFigureOut">
              <a:rPr lang="en-IN" smtClean="0"/>
              <a:t>20-05-2025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185191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4C7AA-53BB-4B40-A506-C5DCBF42FACD}" type="datetimeFigureOut">
              <a:rPr lang="en-IN" smtClean="0"/>
              <a:t>20-05-2025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389498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C7AA-53BB-4B40-A506-C5DCBF42FACD}" type="datetimeFigureOut">
              <a:rPr lang="en-IN" smtClean="0"/>
              <a:t>20-05-2025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317896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4C7AA-53BB-4B40-A506-C5DCBF42FAC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402726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4C7AA-53BB-4B40-A506-C5DCBF42FAC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F462D-3228-4E41-B037-D728FA15BCBA}" type="slidenum">
              <a:rPr lang="en-IN" smtClean="0"/>
              <a:t>‹#›</a:t>
            </a:fld>
            <a:endParaRPr lang="en-IN"/>
          </a:p>
        </p:txBody>
      </p:sp>
    </p:spTree>
    <p:extLst>
      <p:ext uri="{BB962C8B-B14F-4D97-AF65-F5344CB8AC3E}">
        <p14:creationId xmlns:p14="http://schemas.microsoft.com/office/powerpoint/2010/main" val="64051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34C7AA-53BB-4B40-A506-C5DCBF42FACD}" type="datetimeFigureOut">
              <a:rPr lang="en-IN" smtClean="0"/>
              <a:t>20-05-2025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1F462D-3228-4E41-B037-D728FA15BCBA}" type="slidenum">
              <a:rPr lang="en-IN" smtClean="0"/>
              <a:t>‹#›</a:t>
            </a:fld>
            <a:endParaRPr lang="en-IN"/>
          </a:p>
        </p:txBody>
      </p:sp>
    </p:spTree>
    <p:extLst>
      <p:ext uri="{BB962C8B-B14F-4D97-AF65-F5344CB8AC3E}">
        <p14:creationId xmlns:p14="http://schemas.microsoft.com/office/powerpoint/2010/main" val="27651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laywright.dev/docs/codege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laywright.dev/docs/test-asser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laywright.dev/docs/actionability#introdu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laywright.dev/docs/dialog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playwright.dev/docs/screensho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laywright.dev/docs/video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laywright.dev/docs/test-reporter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AB79-DA97-7B6B-B3FB-FE9F2CAD9AA0}"/>
              </a:ext>
            </a:extLst>
          </p:cNvPr>
          <p:cNvSpPr>
            <a:spLocks noGrp="1"/>
          </p:cNvSpPr>
          <p:nvPr>
            <p:ph type="ctrTitle"/>
          </p:nvPr>
        </p:nvSpPr>
        <p:spPr>
          <a:xfrm>
            <a:off x="5004619" y="1380068"/>
            <a:ext cx="6498404" cy="2616199"/>
          </a:xfrm>
        </p:spPr>
        <p:txBody>
          <a:bodyPr anchor="ctr"/>
          <a:lstStyle/>
          <a:p>
            <a:pPr algn="l"/>
            <a:r>
              <a:rPr lang="en-IN" dirty="0"/>
              <a:t>Playwright</a:t>
            </a:r>
          </a:p>
        </p:txBody>
      </p:sp>
      <p:sp>
        <p:nvSpPr>
          <p:cNvPr id="3" name="Subtitle 2">
            <a:extLst>
              <a:ext uri="{FF2B5EF4-FFF2-40B4-BE49-F238E27FC236}">
                <a16:creationId xmlns:a16="http://schemas.microsoft.com/office/drawing/2014/main" id="{2A682953-957B-51C1-6E88-541C5B2B55D1}"/>
              </a:ext>
            </a:extLst>
          </p:cNvPr>
          <p:cNvSpPr>
            <a:spLocks noGrp="1"/>
          </p:cNvSpPr>
          <p:nvPr>
            <p:ph type="subTitle" idx="1"/>
          </p:nvPr>
        </p:nvSpPr>
        <p:spPr>
          <a:xfrm>
            <a:off x="2352280" y="3302000"/>
            <a:ext cx="6987645" cy="1388534"/>
          </a:xfrm>
        </p:spPr>
        <p:txBody>
          <a:bodyPr/>
          <a:lstStyle/>
          <a:p>
            <a:r>
              <a:rPr lang="en-IN" dirty="0"/>
              <a:t>-Priyanka Nigade</a:t>
            </a:r>
          </a:p>
        </p:txBody>
      </p:sp>
      <p:pic>
        <p:nvPicPr>
          <p:cNvPr id="5" name="Picture 4">
            <a:extLst>
              <a:ext uri="{FF2B5EF4-FFF2-40B4-BE49-F238E27FC236}">
                <a16:creationId xmlns:a16="http://schemas.microsoft.com/office/drawing/2014/main" id="{FB25CD80-AAF6-B115-9AC7-8B52726194DF}"/>
              </a:ext>
            </a:extLst>
          </p:cNvPr>
          <p:cNvPicPr>
            <a:picLocks noChangeAspect="1"/>
          </p:cNvPicPr>
          <p:nvPr/>
        </p:nvPicPr>
        <p:blipFill>
          <a:blip r:embed="rId2"/>
          <a:stretch>
            <a:fillRect/>
          </a:stretch>
        </p:blipFill>
        <p:spPr>
          <a:xfrm>
            <a:off x="2184975" y="736049"/>
            <a:ext cx="2819644" cy="2575783"/>
          </a:xfrm>
          <a:prstGeom prst="rect">
            <a:avLst/>
          </a:prstGeom>
        </p:spPr>
      </p:pic>
    </p:spTree>
    <p:extLst>
      <p:ext uri="{BB962C8B-B14F-4D97-AF65-F5344CB8AC3E}">
        <p14:creationId xmlns:p14="http://schemas.microsoft.com/office/powerpoint/2010/main" val="187697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0181C-A6E6-061E-3993-6658047B6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5D310-F405-8339-8BE6-B553B4C5B93E}"/>
              </a:ext>
            </a:extLst>
          </p:cNvPr>
          <p:cNvSpPr>
            <a:spLocks noGrp="1"/>
          </p:cNvSpPr>
          <p:nvPr>
            <p:ph type="title"/>
          </p:nvPr>
        </p:nvSpPr>
        <p:spPr>
          <a:xfrm>
            <a:off x="1484310" y="86032"/>
            <a:ext cx="10018713" cy="857865"/>
          </a:xfrm>
        </p:spPr>
        <p:txBody>
          <a:bodyPr/>
          <a:lstStyle/>
          <a:p>
            <a:r>
              <a:rPr lang="en-IN" b="1" dirty="0"/>
              <a:t>Fixture</a:t>
            </a:r>
          </a:p>
        </p:txBody>
      </p:sp>
      <p:sp>
        <p:nvSpPr>
          <p:cNvPr id="3" name="Content Placeholder 2">
            <a:extLst>
              <a:ext uri="{FF2B5EF4-FFF2-40B4-BE49-F238E27FC236}">
                <a16:creationId xmlns:a16="http://schemas.microsoft.com/office/drawing/2014/main" id="{F8418C32-59D6-FB2B-0B1F-C0D8521D9893}"/>
              </a:ext>
            </a:extLst>
          </p:cNvPr>
          <p:cNvSpPr>
            <a:spLocks noGrp="1"/>
          </p:cNvSpPr>
          <p:nvPr>
            <p:ph idx="1"/>
          </p:nvPr>
        </p:nvSpPr>
        <p:spPr>
          <a:xfrm>
            <a:off x="1484310" y="1091381"/>
            <a:ext cx="10018713" cy="5161935"/>
          </a:xfrm>
        </p:spPr>
        <p:txBody>
          <a:bodyPr anchor="t"/>
          <a:lstStyle/>
          <a:p>
            <a:pPr algn="just"/>
            <a:r>
              <a:rPr lang="en-IN" dirty="0">
                <a:latin typeface="Arial" panose="020B0604020202020204" pitchFamily="34" charset="0"/>
                <a:cs typeface="Arial" panose="020B0604020202020204" pitchFamily="34" charset="0"/>
              </a:rPr>
              <a:t>Fixtures in Playwright gives the specific environment in which the test will be performed. </a:t>
            </a:r>
          </a:p>
          <a:p>
            <a:pPr algn="just"/>
            <a:r>
              <a:rPr lang="en-IN" dirty="0">
                <a:latin typeface="Arial" panose="020B0604020202020204" pitchFamily="34" charset="0"/>
                <a:cs typeface="Arial" panose="020B0604020202020204" pitchFamily="34" charset="0"/>
              </a:rPr>
              <a:t>This offers the test what it needs and nothing else.</a:t>
            </a:r>
          </a:p>
          <a:p>
            <a:pPr algn="just"/>
            <a:r>
              <a:rPr lang="en-US" dirty="0">
                <a:latin typeface="Arial" panose="020B0604020202020204" pitchFamily="34" charset="0"/>
                <a:cs typeface="Arial" panose="020B0604020202020204" pitchFamily="34" charset="0"/>
              </a:rPr>
              <a:t>With fixtures, you can group tests based on their meaning, instead of their common setup.</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1.Page</a:t>
            </a:r>
          </a:p>
          <a:p>
            <a:pPr algn="just"/>
            <a:r>
              <a:rPr lang="en-US" dirty="0">
                <a:latin typeface="Arial" panose="020B0604020202020204" pitchFamily="34" charset="0"/>
                <a:cs typeface="Arial" panose="020B0604020202020204" pitchFamily="34" charset="0"/>
              </a:rPr>
              <a:t>2.Request</a:t>
            </a:r>
          </a:p>
          <a:p>
            <a:pPr algn="just"/>
            <a:r>
              <a:rPr lang="en-US" dirty="0">
                <a:latin typeface="Arial" panose="020B0604020202020204" pitchFamily="34" charset="0"/>
                <a:cs typeface="Arial" panose="020B0604020202020204" pitchFamily="34" charset="0"/>
              </a:rPr>
              <a:t>3.Browser</a:t>
            </a:r>
          </a:p>
          <a:p>
            <a:pPr algn="just"/>
            <a:r>
              <a:rPr lang="en-US" dirty="0">
                <a:latin typeface="Arial" panose="020B0604020202020204" pitchFamily="34" charset="0"/>
                <a:cs typeface="Arial" panose="020B0604020202020204" pitchFamily="34" charset="0"/>
              </a:rPr>
              <a:t>4.Browser Name Context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46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57F0-BABB-77B7-2934-B3B0025BCDFF}"/>
              </a:ext>
            </a:extLst>
          </p:cNvPr>
          <p:cNvSpPr>
            <a:spLocks noGrp="1"/>
          </p:cNvSpPr>
          <p:nvPr>
            <p:ph type="title"/>
          </p:nvPr>
        </p:nvSpPr>
        <p:spPr>
          <a:xfrm>
            <a:off x="1484310" y="208935"/>
            <a:ext cx="10018713" cy="857865"/>
          </a:xfrm>
        </p:spPr>
        <p:txBody>
          <a:bodyPr/>
          <a:lstStyle/>
          <a:p>
            <a:r>
              <a:rPr lang="en-IN" b="1" dirty="0"/>
              <a:t>Fixture</a:t>
            </a:r>
          </a:p>
        </p:txBody>
      </p:sp>
      <p:sp>
        <p:nvSpPr>
          <p:cNvPr id="3" name="Content Placeholder 2">
            <a:extLst>
              <a:ext uri="{FF2B5EF4-FFF2-40B4-BE49-F238E27FC236}">
                <a16:creationId xmlns:a16="http://schemas.microsoft.com/office/drawing/2014/main" id="{B678D1E5-5035-6617-DFEA-0F0FAC9453DE}"/>
              </a:ext>
            </a:extLst>
          </p:cNvPr>
          <p:cNvSpPr>
            <a:spLocks noGrp="1"/>
          </p:cNvSpPr>
          <p:nvPr>
            <p:ph idx="1"/>
          </p:nvPr>
        </p:nvSpPr>
        <p:spPr>
          <a:xfrm>
            <a:off x="1484310" y="1140543"/>
            <a:ext cx="10018713" cy="4650658"/>
          </a:xfrm>
        </p:spPr>
        <p:txBody>
          <a:bodyPr anchor="t">
            <a:normAutofit/>
          </a:bodyPr>
          <a:lstStyle/>
          <a:p>
            <a:pPr algn="just"/>
            <a:r>
              <a:rPr lang="en-IN" b="1" dirty="0">
                <a:latin typeface="Arial" panose="020B0604020202020204" pitchFamily="34" charset="0"/>
                <a:cs typeface="Arial" panose="020B0604020202020204" pitchFamily="34" charset="0"/>
              </a:rPr>
              <a:t>Page Fixture</a:t>
            </a:r>
          </a:p>
          <a:p>
            <a:pPr algn="just"/>
            <a:r>
              <a:rPr lang="en-IN" dirty="0">
                <a:latin typeface="Arial" panose="020B0604020202020204" pitchFamily="34" charset="0"/>
                <a:cs typeface="Arial" panose="020B0604020202020204" pitchFamily="34" charset="0"/>
              </a:rPr>
              <a:t>This fixture is an isolated page instance created for every test</a:t>
            </a:r>
          </a:p>
          <a:p>
            <a:pPr marL="0" indent="0" algn="just">
              <a:buNone/>
            </a:pPr>
            <a:r>
              <a:rPr lang="en-US" dirty="0">
                <a:latin typeface="Arial" panose="020B0604020202020204" pitchFamily="34" charset="0"/>
                <a:cs typeface="Arial" panose="020B0604020202020204" pitchFamily="34" charset="0"/>
              </a:rPr>
              <a:t>         test(‘Basic Test', async ({ page }) =&gt; {</a:t>
            </a:r>
          </a:p>
          <a:p>
            <a:pPr marL="0" indent="0" algn="just">
              <a:buNone/>
            </a:pPr>
            <a:r>
              <a:rPr lang="en-US" dirty="0">
                <a:latin typeface="Arial" panose="020B0604020202020204" pitchFamily="34" charset="0"/>
                <a:cs typeface="Arial" panose="020B0604020202020204" pitchFamily="34" charset="0"/>
              </a:rPr>
              <a:t> 			});</a:t>
            </a:r>
          </a:p>
          <a:p>
            <a:pPr marL="0" indent="0" algn="just">
              <a:buNone/>
            </a:pPr>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Request Fixture</a:t>
            </a:r>
          </a:p>
          <a:p>
            <a:pPr algn="just"/>
            <a:r>
              <a:rPr lang="en-US" dirty="0">
                <a:latin typeface="Arial" panose="020B0604020202020204" pitchFamily="34" charset="0"/>
                <a:cs typeface="Arial" panose="020B0604020202020204" pitchFamily="34" charset="0"/>
              </a:rPr>
              <a:t>This fixture is an isolated API Request context instance for each test</a:t>
            </a:r>
          </a:p>
          <a:p>
            <a:pPr marL="0" indent="0" algn="just">
              <a:buNone/>
            </a:pPr>
            <a:r>
              <a:rPr lang="en-US" dirty="0">
                <a:latin typeface="Arial" panose="020B0604020202020204" pitchFamily="34" charset="0"/>
                <a:cs typeface="Arial" panose="020B0604020202020204" pitchFamily="34" charset="0"/>
              </a:rPr>
              <a:t> 			test(‘Basic Test', async ({ request }) =&gt; {</a:t>
            </a:r>
          </a:p>
          <a:p>
            <a:pPr marL="0" indent="0" algn="just">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77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98BDC-9572-F316-FD06-C1FE937E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9DC8D-3664-8DA8-9FAD-0D3EF4B17C2B}"/>
              </a:ext>
            </a:extLst>
          </p:cNvPr>
          <p:cNvSpPr>
            <a:spLocks noGrp="1"/>
          </p:cNvSpPr>
          <p:nvPr>
            <p:ph type="title"/>
          </p:nvPr>
        </p:nvSpPr>
        <p:spPr>
          <a:xfrm>
            <a:off x="1484310" y="208935"/>
            <a:ext cx="10018713" cy="857865"/>
          </a:xfrm>
        </p:spPr>
        <p:txBody>
          <a:bodyPr/>
          <a:lstStyle/>
          <a:p>
            <a:r>
              <a:rPr lang="en-IN" b="1" dirty="0"/>
              <a:t>Fixture</a:t>
            </a:r>
          </a:p>
        </p:txBody>
      </p:sp>
      <p:sp>
        <p:nvSpPr>
          <p:cNvPr id="3" name="Content Placeholder 2">
            <a:extLst>
              <a:ext uri="{FF2B5EF4-FFF2-40B4-BE49-F238E27FC236}">
                <a16:creationId xmlns:a16="http://schemas.microsoft.com/office/drawing/2014/main" id="{D2A1292E-F3BF-EFC8-4EC5-4C4FA0399F98}"/>
              </a:ext>
            </a:extLst>
          </p:cNvPr>
          <p:cNvSpPr>
            <a:spLocks noGrp="1"/>
          </p:cNvSpPr>
          <p:nvPr>
            <p:ph idx="1"/>
          </p:nvPr>
        </p:nvSpPr>
        <p:spPr>
          <a:xfrm>
            <a:off x="1484310" y="1140543"/>
            <a:ext cx="10018713" cy="4650658"/>
          </a:xfrm>
        </p:spPr>
        <p:txBody>
          <a:bodyPr anchor="t">
            <a:normAutofit fontScale="92500" lnSpcReduction="10000"/>
          </a:bodyPr>
          <a:lstStyle/>
          <a:p>
            <a:r>
              <a:rPr lang="en-US" sz="2600" b="1" dirty="0">
                <a:latin typeface="Arial" panose="020B0604020202020204" pitchFamily="34" charset="0"/>
                <a:cs typeface="Arial" panose="020B0604020202020204" pitchFamily="34" charset="0"/>
              </a:rPr>
              <a:t>Browser Fixture</a:t>
            </a:r>
          </a:p>
          <a:p>
            <a:r>
              <a:rPr lang="en-US" dirty="0">
                <a:latin typeface="Arial" panose="020B0604020202020204" pitchFamily="34" charset="0"/>
                <a:cs typeface="Arial" panose="020B0604020202020204" pitchFamily="34" charset="0"/>
              </a:rPr>
              <a:t>Browsers instances are shared across all the  tests to optimize resources. </a:t>
            </a:r>
          </a:p>
          <a:p>
            <a:pPr marL="0" indent="0" algn="just">
              <a:buNone/>
            </a:pPr>
            <a:r>
              <a:rPr lang="en-US" dirty="0">
                <a:latin typeface="Arial" panose="020B0604020202020204" pitchFamily="34" charset="0"/>
                <a:cs typeface="Arial" panose="020B0604020202020204" pitchFamily="34" charset="0"/>
              </a:rPr>
              <a:t>		test(‘Window Handle', async ({ browser }) =&gt; {</a:t>
            </a:r>
          </a:p>
          <a:p>
            <a:pPr marL="0" indent="0" algn="just">
              <a:buNone/>
            </a:pPr>
            <a:r>
              <a:rPr lang="en-US" dirty="0">
                <a:latin typeface="Arial" panose="020B0604020202020204" pitchFamily="34" charset="0"/>
                <a:cs typeface="Arial" panose="020B0604020202020204" pitchFamily="34" charset="0"/>
              </a:rPr>
              <a:t> 			});</a:t>
            </a:r>
          </a:p>
          <a:p>
            <a:pPr marL="0" indent="0" algn="just">
              <a:buNone/>
            </a:pPr>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Browser Name Context</a:t>
            </a:r>
          </a:p>
          <a:p>
            <a:pPr algn="just"/>
            <a:r>
              <a:rPr lang="en-US" dirty="0">
                <a:latin typeface="Arial" panose="020B0604020202020204" pitchFamily="34" charset="0"/>
                <a:cs typeface="Arial" panose="020B0604020202020204" pitchFamily="34" charset="0"/>
              </a:rPr>
              <a:t>Name of the browser that runs test</a:t>
            </a:r>
            <a:endParaRPr lang="en-IN"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	test(‘skip this test in Firefox', async ({ </a:t>
            </a:r>
            <a:r>
              <a:rPr lang="en-US" dirty="0" err="1">
                <a:latin typeface="Arial" panose="020B0604020202020204" pitchFamily="34" charset="0"/>
                <a:cs typeface="Arial" panose="020B0604020202020204" pitchFamily="34" charset="0"/>
              </a:rPr>
              <a:t>page,browserName</a:t>
            </a:r>
            <a:r>
              <a:rPr lang="en-US" dirty="0">
                <a:latin typeface="Arial" panose="020B0604020202020204" pitchFamily="34" charset="0"/>
                <a:cs typeface="Arial" panose="020B0604020202020204" pitchFamily="34" charset="0"/>
              </a:rPr>
              <a:t> }) =&gt; {</a:t>
            </a:r>
          </a:p>
          <a:p>
            <a:pPr marL="0" indent="0" algn="just">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test.skip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browserName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firefox</a:t>
            </a:r>
            <a:r>
              <a:rPr lang="en-US" dirty="0">
                <a:latin typeface="Arial" panose="020B0604020202020204" pitchFamily="34" charset="0"/>
                <a:cs typeface="Arial" panose="020B0604020202020204" pitchFamily="34" charset="0"/>
              </a:rPr>
              <a:t>’);</a:t>
            </a:r>
          </a:p>
          <a:p>
            <a:pPr marL="0" indent="0" algn="just">
              <a:buNone/>
            </a:pPr>
            <a:r>
              <a:rPr lang="en-US" dirty="0">
                <a:latin typeface="Arial" panose="020B0604020202020204" pitchFamily="34" charset="0"/>
                <a:cs typeface="Arial" panose="020B0604020202020204" pitchFamily="34" charset="0"/>
              </a:rPr>
              <a:t>		});</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18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4195-B15D-1639-89D8-151D7A688F2A}"/>
              </a:ext>
            </a:extLst>
          </p:cNvPr>
          <p:cNvSpPr>
            <a:spLocks noGrp="1"/>
          </p:cNvSpPr>
          <p:nvPr>
            <p:ph type="title"/>
          </p:nvPr>
        </p:nvSpPr>
        <p:spPr>
          <a:xfrm>
            <a:off x="1484311" y="685801"/>
            <a:ext cx="10018713" cy="381000"/>
          </a:xfrm>
        </p:spPr>
        <p:txBody>
          <a:bodyPr>
            <a:normAutofit fontScale="90000"/>
          </a:bodyPr>
          <a:lstStyle/>
          <a:p>
            <a:r>
              <a:rPr lang="en-IN" b="1" dirty="0"/>
              <a:t>Asynchronous Nature</a:t>
            </a:r>
          </a:p>
        </p:txBody>
      </p:sp>
      <p:sp>
        <p:nvSpPr>
          <p:cNvPr id="3" name="Content Placeholder 2">
            <a:extLst>
              <a:ext uri="{FF2B5EF4-FFF2-40B4-BE49-F238E27FC236}">
                <a16:creationId xmlns:a16="http://schemas.microsoft.com/office/drawing/2014/main" id="{6B7C9F10-E233-E364-5A80-57788705354C}"/>
              </a:ext>
            </a:extLst>
          </p:cNvPr>
          <p:cNvSpPr>
            <a:spLocks noGrp="1"/>
          </p:cNvSpPr>
          <p:nvPr>
            <p:ph idx="1"/>
          </p:nvPr>
        </p:nvSpPr>
        <p:spPr>
          <a:xfrm>
            <a:off x="1484310" y="1337187"/>
            <a:ext cx="10018713" cy="4454013"/>
          </a:xfrm>
        </p:spPr>
        <p:txBody>
          <a:bodyPr anchor="t"/>
          <a:lstStyle/>
          <a:p>
            <a:pPr algn="just"/>
            <a:r>
              <a:rPr lang="en-IN" dirty="0">
                <a:latin typeface="Arial" panose="020B0604020202020204" pitchFamily="34" charset="0"/>
                <a:cs typeface="Arial" panose="020B0604020202020204" pitchFamily="34" charset="0"/>
              </a:rPr>
              <a:t>JavaScript is asynchronous programming language. </a:t>
            </a:r>
          </a:p>
          <a:p>
            <a:pPr algn="just"/>
            <a:r>
              <a:rPr lang="en-IN" dirty="0">
                <a:latin typeface="Arial" panose="020B0604020202020204" pitchFamily="34" charset="0"/>
                <a:cs typeface="Arial" panose="020B0604020202020204" pitchFamily="34" charset="0"/>
              </a:rPr>
              <a:t>Executes all statements parallelly. </a:t>
            </a:r>
          </a:p>
          <a:p>
            <a:pPr algn="just"/>
            <a:r>
              <a:rPr lang="en-IN" dirty="0">
                <a:latin typeface="Arial" panose="020B0604020202020204" pitchFamily="34" charset="0"/>
                <a:cs typeface="Arial" panose="020B0604020202020204" pitchFamily="34" charset="0"/>
              </a:rPr>
              <a:t>When </a:t>
            </a:r>
            <a:r>
              <a:rPr lang="en-IN" dirty="0" err="1">
                <a:latin typeface="Arial" panose="020B0604020202020204" pitchFamily="34" charset="0"/>
                <a:cs typeface="Arial" panose="020B0604020202020204" pitchFamily="34" charset="0"/>
              </a:rPr>
              <a:t>Javascript</a:t>
            </a:r>
            <a:r>
              <a:rPr lang="en-IN" dirty="0">
                <a:latin typeface="Arial" panose="020B0604020202020204" pitchFamily="34" charset="0"/>
                <a:cs typeface="Arial" panose="020B0604020202020204" pitchFamily="34" charset="0"/>
              </a:rPr>
              <a:t> asynchronous nature align with browser task which often needs waiting for the elements to load ,making request and handling callbacks.</a:t>
            </a:r>
          </a:p>
          <a:p>
            <a:pPr algn="just"/>
            <a:r>
              <a:rPr lang="en-IN" dirty="0">
                <a:latin typeface="Arial" panose="020B0604020202020204" pitchFamily="34" charset="0"/>
                <a:cs typeface="Arial" panose="020B0604020202020204" pitchFamily="34" charset="0"/>
              </a:rPr>
              <a:t>Playwright API having utilize async/await syntax making it easier to write clean &amp; readable code for handling asynchronous operations.</a:t>
            </a: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54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34BD2-8D54-33E6-B98F-D4CD0105A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67CDCA-3476-E6BC-6DC5-5CEDAF3079AE}"/>
              </a:ext>
            </a:extLst>
          </p:cNvPr>
          <p:cNvSpPr>
            <a:spLocks noGrp="1"/>
          </p:cNvSpPr>
          <p:nvPr>
            <p:ph type="title"/>
          </p:nvPr>
        </p:nvSpPr>
        <p:spPr>
          <a:xfrm>
            <a:off x="1444981" y="204021"/>
            <a:ext cx="10018713" cy="381000"/>
          </a:xfrm>
        </p:spPr>
        <p:txBody>
          <a:bodyPr>
            <a:normAutofit fontScale="90000"/>
          </a:bodyPr>
          <a:lstStyle/>
          <a:p>
            <a:r>
              <a:rPr lang="en-IN" b="1" dirty="0"/>
              <a:t>Asynchronous Nature</a:t>
            </a:r>
          </a:p>
        </p:txBody>
      </p:sp>
      <p:sp>
        <p:nvSpPr>
          <p:cNvPr id="3" name="Content Placeholder 2">
            <a:extLst>
              <a:ext uri="{FF2B5EF4-FFF2-40B4-BE49-F238E27FC236}">
                <a16:creationId xmlns:a16="http://schemas.microsoft.com/office/drawing/2014/main" id="{C65FFB17-1118-DB35-C69A-6DD73A73A975}"/>
              </a:ext>
            </a:extLst>
          </p:cNvPr>
          <p:cNvSpPr>
            <a:spLocks noGrp="1"/>
          </p:cNvSpPr>
          <p:nvPr>
            <p:ph idx="1"/>
          </p:nvPr>
        </p:nvSpPr>
        <p:spPr>
          <a:xfrm>
            <a:off x="1484311" y="776749"/>
            <a:ext cx="5978374" cy="5877230"/>
          </a:xfrm>
        </p:spPr>
        <p:txBody>
          <a:bodyPr anchor="t">
            <a:normAutofit lnSpcReduction="10000"/>
          </a:bodyPr>
          <a:lstStyle/>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What is a Promise?</a:t>
            </a:r>
          </a:p>
          <a:p>
            <a:pPr algn="just"/>
            <a:r>
              <a:rPr lang="en-US" dirty="0">
                <a:latin typeface="Arial" panose="020B0604020202020204" pitchFamily="34" charset="0"/>
                <a:cs typeface="Arial" panose="020B0604020202020204" pitchFamily="34" charset="0"/>
              </a:rPr>
              <a:t>A Promise is something that will give you a value later — it may succeed (resolve) or fail (reject).</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 What is async?</a:t>
            </a:r>
          </a:p>
          <a:p>
            <a:pPr algn="just"/>
            <a:r>
              <a:rPr lang="en-US" dirty="0">
                <a:latin typeface="Arial" panose="020B0604020202020204" pitchFamily="34" charset="0"/>
                <a:cs typeface="Arial" panose="020B0604020202020204" pitchFamily="34" charset="0"/>
              </a:rPr>
              <a:t>Add async before a function to say:</a:t>
            </a:r>
          </a:p>
          <a:p>
            <a:pPr algn="just"/>
            <a:r>
              <a:rPr lang="en-US" dirty="0">
                <a:latin typeface="Arial" panose="020B0604020202020204" pitchFamily="34" charset="0"/>
                <a:cs typeface="Arial" panose="020B0604020202020204" pitchFamily="34" charset="0"/>
              </a:rPr>
              <a:t>"This function will return a promise."</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 What is await?</a:t>
            </a:r>
          </a:p>
          <a:p>
            <a:pPr algn="just"/>
            <a:r>
              <a:rPr lang="en-US" dirty="0">
                <a:latin typeface="Arial" panose="020B0604020202020204" pitchFamily="34" charset="0"/>
                <a:cs typeface="Arial" panose="020B0604020202020204" pitchFamily="34" charset="0"/>
              </a:rPr>
              <a:t>Inside an async function, use await to wait for a promise to finish before moving to the next line.</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680282B-5603-8244-38DB-83E7C97FD2AF}"/>
              </a:ext>
            </a:extLst>
          </p:cNvPr>
          <p:cNvPicPr>
            <a:picLocks noChangeAspect="1"/>
          </p:cNvPicPr>
          <p:nvPr/>
        </p:nvPicPr>
        <p:blipFill>
          <a:blip r:embed="rId2"/>
          <a:stretch>
            <a:fillRect/>
          </a:stretch>
        </p:blipFill>
        <p:spPr>
          <a:xfrm>
            <a:off x="7612807" y="1272353"/>
            <a:ext cx="4320914" cy="43132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1389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C8A1-25FC-E80B-9C02-87EB3F1529E1}"/>
              </a:ext>
            </a:extLst>
          </p:cNvPr>
          <p:cNvSpPr>
            <a:spLocks noGrp="1"/>
          </p:cNvSpPr>
          <p:nvPr>
            <p:ph type="title"/>
          </p:nvPr>
        </p:nvSpPr>
        <p:spPr>
          <a:xfrm>
            <a:off x="1484310" y="351503"/>
            <a:ext cx="10018713" cy="650439"/>
          </a:xfrm>
        </p:spPr>
        <p:txBody>
          <a:bodyPr>
            <a:normAutofit fontScale="90000"/>
          </a:bodyPr>
          <a:lstStyle/>
          <a:p>
            <a:r>
              <a:rPr lang="en-IN" b="1" dirty="0"/>
              <a:t>Asynchronous Nature </a:t>
            </a:r>
            <a:r>
              <a:rPr lang="en-US" altLang="en-US" b="1" dirty="0"/>
              <a:t>Analogy</a:t>
            </a:r>
            <a:endParaRPr lang="en-IN" b="1" dirty="0"/>
          </a:p>
        </p:txBody>
      </p:sp>
      <p:sp>
        <p:nvSpPr>
          <p:cNvPr id="4" name="Rectangle 1">
            <a:extLst>
              <a:ext uri="{FF2B5EF4-FFF2-40B4-BE49-F238E27FC236}">
                <a16:creationId xmlns:a16="http://schemas.microsoft.com/office/drawing/2014/main" id="{195C35D5-3230-A6DF-0771-D25EEBD23EBA}"/>
              </a:ext>
            </a:extLst>
          </p:cNvPr>
          <p:cNvSpPr>
            <a:spLocks noGrp="1" noChangeArrowheads="1"/>
          </p:cNvSpPr>
          <p:nvPr>
            <p:ph idx="1"/>
          </p:nvPr>
        </p:nvSpPr>
        <p:spPr bwMode="auto">
          <a:xfrm>
            <a:off x="1258169" y="1675211"/>
            <a:ext cx="54572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Imagine you order pizza. While it’s being made, you </a:t>
            </a:r>
            <a:r>
              <a:rPr kumimoji="0" lang="en-US" altLang="en-US" b="1" i="0" u="none" strike="noStrike" cap="none" normalizeH="0" baseline="0" dirty="0">
                <a:ln>
                  <a:noFill/>
                </a:ln>
                <a:solidFill>
                  <a:schemeClr val="tx1"/>
                </a:solidFill>
                <a:effectLst/>
                <a:latin typeface="Arial" panose="020B0604020202020204" pitchFamily="34" charset="0"/>
              </a:rPr>
              <a:t>don’t stand still</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you might watch TV or do something else.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Once the pizza is ready, you </a:t>
            </a:r>
            <a:r>
              <a:rPr kumimoji="0" lang="en-US" altLang="en-US" b="1" i="0" u="none" strike="noStrike" cap="none" normalizeH="0" baseline="0" dirty="0">
                <a:ln>
                  <a:noFill/>
                </a:ln>
                <a:solidFill>
                  <a:schemeClr val="tx1"/>
                </a:solidFill>
                <a:effectLst/>
                <a:latin typeface="Arial" panose="020B0604020202020204" pitchFamily="34" charset="0"/>
              </a:rPr>
              <a:t>eat it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code: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Pizza order = Promise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Waiting for pizza = await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You = JavaScript</a:t>
            </a:r>
            <a:r>
              <a:rPr kumimoji="0" lang="en-US" altLang="en-US" b="0" i="0" u="none" strike="noStrike" cap="none" normalizeH="0" baseline="0" dirty="0">
                <a:ln>
                  <a:noFill/>
                </a:ln>
                <a:solidFill>
                  <a:schemeClr val="tx1"/>
                </a:solidFill>
                <a:effectLst/>
                <a:latin typeface="Arial" panose="020B0604020202020204" pitchFamily="34" charset="0"/>
              </a:rPr>
              <a:t> (can do other things until pizza is ready)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D50E1DE-FDAA-6D1D-12DA-DF665705B1EB}"/>
              </a:ext>
            </a:extLst>
          </p:cNvPr>
          <p:cNvPicPr>
            <a:picLocks noChangeAspect="1"/>
          </p:cNvPicPr>
          <p:nvPr/>
        </p:nvPicPr>
        <p:blipFill>
          <a:blip r:embed="rId2"/>
          <a:stretch>
            <a:fillRect/>
          </a:stretch>
        </p:blipFill>
        <p:spPr>
          <a:xfrm>
            <a:off x="7020233" y="1675211"/>
            <a:ext cx="4955458" cy="40008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134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8DE3F-3FBB-2D40-0270-ADA7721DE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383BB-8D89-DFBB-24D5-8B9BB8549FB3}"/>
              </a:ext>
            </a:extLst>
          </p:cNvPr>
          <p:cNvSpPr>
            <a:spLocks noGrp="1"/>
          </p:cNvSpPr>
          <p:nvPr>
            <p:ph type="title"/>
          </p:nvPr>
        </p:nvSpPr>
        <p:spPr>
          <a:xfrm>
            <a:off x="1484310" y="86032"/>
            <a:ext cx="10018713" cy="857865"/>
          </a:xfrm>
        </p:spPr>
        <p:txBody>
          <a:bodyPr/>
          <a:lstStyle/>
          <a:p>
            <a:r>
              <a:rPr lang="en-IN" b="1" dirty="0"/>
              <a:t>First Spec File</a:t>
            </a:r>
          </a:p>
        </p:txBody>
      </p:sp>
      <p:sp>
        <p:nvSpPr>
          <p:cNvPr id="3" name="Content Placeholder 2">
            <a:extLst>
              <a:ext uri="{FF2B5EF4-FFF2-40B4-BE49-F238E27FC236}">
                <a16:creationId xmlns:a16="http://schemas.microsoft.com/office/drawing/2014/main" id="{BCE16AE2-0FE2-3CF1-CB6F-4F6C8C0D1696}"/>
              </a:ext>
            </a:extLst>
          </p:cNvPr>
          <p:cNvSpPr>
            <a:spLocks noGrp="1"/>
          </p:cNvSpPr>
          <p:nvPr>
            <p:ph idx="1"/>
          </p:nvPr>
        </p:nvSpPr>
        <p:spPr>
          <a:xfrm>
            <a:off x="1081548" y="2939845"/>
            <a:ext cx="10953136" cy="3313471"/>
          </a:xfrm>
        </p:spPr>
        <p:txBody>
          <a:bodyPr anchor="t">
            <a:noAutofit/>
          </a:bodyPr>
          <a:lstStyle/>
          <a:p>
            <a:pPr algn="just"/>
            <a:r>
              <a:rPr lang="en-IN" sz="2200" b="1" dirty="0">
                <a:latin typeface="Arial" panose="020B0604020202020204" pitchFamily="34" charset="0"/>
                <a:cs typeface="Arial" panose="020B0604020202020204" pitchFamily="34" charset="0"/>
              </a:rPr>
              <a:t>Line 1: </a:t>
            </a:r>
            <a:r>
              <a:rPr lang="en-US" sz="2200" dirty="0">
                <a:latin typeface="Arial" panose="020B0604020202020204" pitchFamily="34" charset="0"/>
                <a:cs typeface="Arial" panose="020B0604020202020204" pitchFamily="34" charset="0"/>
              </a:rPr>
              <a:t>require() is node inbuild function help you to import specific module</a:t>
            </a:r>
          </a:p>
          <a:p>
            <a:pPr algn="just"/>
            <a:r>
              <a:rPr lang="en-US" sz="2200" dirty="0">
                <a:latin typeface="Arial" panose="020B0604020202020204" pitchFamily="34" charset="0"/>
                <a:cs typeface="Arial" panose="020B0604020202020204" pitchFamily="34" charset="0"/>
              </a:rPr>
              <a:t>This line import the test &amp; expect functions from the @playwright/test library. </a:t>
            </a:r>
          </a:p>
          <a:p>
            <a:pPr algn="just"/>
            <a:r>
              <a:rPr lang="en-US" sz="2200" dirty="0">
                <a:latin typeface="Arial" panose="020B0604020202020204" pitchFamily="34" charset="0"/>
                <a:cs typeface="Arial" panose="020B0604020202020204" pitchFamily="34" charset="0"/>
              </a:rPr>
              <a:t>These functions are use to write and run the playwright tests</a:t>
            </a:r>
          </a:p>
          <a:p>
            <a:pPr algn="just"/>
            <a:r>
              <a:rPr lang="en-US" sz="2200" b="1" dirty="0">
                <a:latin typeface="Arial" panose="020B0604020202020204" pitchFamily="34" charset="0"/>
                <a:cs typeface="Arial" panose="020B0604020202020204" pitchFamily="34" charset="0"/>
              </a:rPr>
              <a:t>Line 3: </a:t>
            </a:r>
            <a:r>
              <a:rPr lang="en-US" sz="2200" dirty="0">
                <a:latin typeface="Arial" panose="020B0604020202020204" pitchFamily="34" charset="0"/>
                <a:cs typeface="Arial" panose="020B0604020202020204" pitchFamily="34" charset="0"/>
              </a:rPr>
              <a:t>In this line code begins with a test() using test keyword</a:t>
            </a:r>
          </a:p>
          <a:p>
            <a:pPr algn="just"/>
            <a:r>
              <a:rPr lang="en-US" sz="2200" dirty="0">
                <a:latin typeface="Arial" panose="020B0604020202020204" pitchFamily="34" charset="0"/>
                <a:cs typeface="Arial" panose="020B0604020202020204" pitchFamily="34" charset="0"/>
              </a:rPr>
              <a:t>Test () function accept two arguments </a:t>
            </a:r>
          </a:p>
          <a:p>
            <a:pPr lvl="1" algn="just"/>
            <a:r>
              <a:rPr lang="en-US" sz="2200" dirty="0">
                <a:latin typeface="Arial" panose="020B0604020202020204" pitchFamily="34" charset="0"/>
                <a:cs typeface="Arial" panose="020B0604020202020204" pitchFamily="34" charset="0"/>
              </a:rPr>
              <a:t>1.Description of test</a:t>
            </a:r>
          </a:p>
          <a:p>
            <a:pPr lvl="1" algn="just"/>
            <a:r>
              <a:rPr lang="en-US" sz="2200" dirty="0">
                <a:latin typeface="Arial" panose="020B0604020202020204" pitchFamily="34" charset="0"/>
                <a:cs typeface="Arial" panose="020B0604020202020204" pitchFamily="34" charset="0"/>
              </a:rPr>
              <a:t>2.Asynchronous call back function that receive object with page property</a:t>
            </a:r>
          </a:p>
          <a:p>
            <a:pPr algn="just"/>
            <a:r>
              <a:rPr lang="en-US" sz="2200" b="1" dirty="0">
                <a:latin typeface="Arial" panose="020B0604020202020204" pitchFamily="34" charset="0"/>
                <a:cs typeface="Arial" panose="020B0604020202020204" pitchFamily="34" charset="0"/>
              </a:rPr>
              <a:t>Line 4: </a:t>
            </a:r>
            <a:r>
              <a:rPr lang="en-US" sz="2200" dirty="0" err="1">
                <a:latin typeface="Arial" panose="020B0604020202020204" pitchFamily="34" charset="0"/>
                <a:cs typeface="Arial" panose="020B0604020202020204" pitchFamily="34" charset="0"/>
              </a:rPr>
              <a:t>Page.goto</a:t>
            </a:r>
            <a:r>
              <a:rPr lang="en-US" sz="2200" dirty="0">
                <a:latin typeface="Arial" panose="020B0604020202020204" pitchFamily="34" charset="0"/>
                <a:cs typeface="Arial" panose="020B0604020202020204" pitchFamily="34" charset="0"/>
              </a:rPr>
              <a:t>() method navigates the browser to the provided URL</a:t>
            </a:r>
          </a:p>
          <a:p>
            <a:pPr algn="just"/>
            <a:endParaRPr lang="en-IN" sz="2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D2C9A2B-D823-491B-A81A-11D82060AFE1}"/>
              </a:ext>
            </a:extLst>
          </p:cNvPr>
          <p:cNvPicPr>
            <a:picLocks noChangeAspect="1"/>
          </p:cNvPicPr>
          <p:nvPr/>
        </p:nvPicPr>
        <p:blipFill>
          <a:blip r:embed="rId2"/>
          <a:stretch>
            <a:fillRect/>
          </a:stretch>
        </p:blipFill>
        <p:spPr>
          <a:xfrm>
            <a:off x="2384845" y="943898"/>
            <a:ext cx="7795936" cy="17905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5179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8F099-E2F8-D7E1-D4DB-6235C44172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9B55A-DB58-4D2B-F47C-D683E8D9A4E9}"/>
              </a:ext>
            </a:extLst>
          </p:cNvPr>
          <p:cNvSpPr>
            <a:spLocks noGrp="1"/>
          </p:cNvSpPr>
          <p:nvPr>
            <p:ph type="title"/>
          </p:nvPr>
        </p:nvSpPr>
        <p:spPr>
          <a:xfrm>
            <a:off x="1484310" y="86032"/>
            <a:ext cx="10018713" cy="857865"/>
          </a:xfrm>
        </p:spPr>
        <p:txBody>
          <a:bodyPr/>
          <a:lstStyle/>
          <a:p>
            <a:r>
              <a:rPr lang="en-IN" b="1" dirty="0"/>
              <a:t>Execute Test</a:t>
            </a:r>
          </a:p>
        </p:txBody>
      </p:sp>
      <p:sp>
        <p:nvSpPr>
          <p:cNvPr id="3" name="Content Placeholder 2">
            <a:extLst>
              <a:ext uri="{FF2B5EF4-FFF2-40B4-BE49-F238E27FC236}">
                <a16:creationId xmlns:a16="http://schemas.microsoft.com/office/drawing/2014/main" id="{CF9CA9C0-2895-CD5C-C39D-7457B191C5CA}"/>
              </a:ext>
            </a:extLst>
          </p:cNvPr>
          <p:cNvSpPr>
            <a:spLocks noGrp="1"/>
          </p:cNvSpPr>
          <p:nvPr>
            <p:ph idx="1"/>
          </p:nvPr>
        </p:nvSpPr>
        <p:spPr>
          <a:xfrm>
            <a:off x="1563686" y="943897"/>
            <a:ext cx="10018713" cy="5309419"/>
          </a:xfrm>
        </p:spPr>
        <p:txBody>
          <a:bodyPr anchor="t">
            <a:noAutofit/>
          </a:bodyPr>
          <a:lstStyle/>
          <a:p>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Runs the end-to-end tests</a:t>
            </a:r>
          </a:p>
          <a:p>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Starts the interactive UI mode.</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 –</a:t>
            </a:r>
            <a:r>
              <a:rPr lang="en-IN" dirty="0" err="1">
                <a:latin typeface="Arial" panose="020B0604020202020204" pitchFamily="34" charset="0"/>
                <a:cs typeface="Arial" panose="020B0604020202020204" pitchFamily="34" charset="0"/>
              </a:rPr>
              <a:t>ui</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Runs the tests in a specific file.</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 example.spec.js</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Run test in headed mode</a:t>
            </a:r>
          </a:p>
          <a:p>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 example.spec.js --headed</a:t>
            </a:r>
          </a:p>
          <a:p>
            <a:pPr marL="0" indent="0">
              <a:buNone/>
            </a:pPr>
            <a:r>
              <a:rPr lang="en-IN" dirty="0">
                <a:latin typeface="Arial" panose="020B0604020202020204" pitchFamily="34" charset="0"/>
                <a:cs typeface="Arial" panose="020B0604020202020204" pitchFamily="34" charset="0"/>
              </a:rPr>
              <a:t> </a:t>
            </a:r>
          </a:p>
        </p:txBody>
      </p:sp>
      <p:sp>
        <p:nvSpPr>
          <p:cNvPr id="4" name="Content Placeholder 2">
            <a:extLst>
              <a:ext uri="{FF2B5EF4-FFF2-40B4-BE49-F238E27FC236}">
                <a16:creationId xmlns:a16="http://schemas.microsoft.com/office/drawing/2014/main" id="{4F689CC8-7C32-0EB9-84C2-7CDC7ED78721}"/>
              </a:ext>
            </a:extLst>
          </p:cNvPr>
          <p:cNvSpPr txBox="1">
            <a:spLocks/>
          </p:cNvSpPr>
          <p:nvPr/>
        </p:nvSpPr>
        <p:spPr>
          <a:xfrm>
            <a:off x="6518788" y="1091381"/>
            <a:ext cx="5329083" cy="51619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36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a:extLst>
            <a:ext uri="{FF2B5EF4-FFF2-40B4-BE49-F238E27FC236}">
              <a16:creationId xmlns:a16="http://schemas.microsoft.com/office/drawing/2014/main" id="{FE1F0FCD-50BA-8A9F-40C2-85A5FF278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C3081-BFC5-5C9D-4ECB-7D8B6EA86AD4}"/>
              </a:ext>
            </a:extLst>
          </p:cNvPr>
          <p:cNvSpPr>
            <a:spLocks noGrp="1"/>
          </p:cNvSpPr>
          <p:nvPr>
            <p:ph type="title"/>
          </p:nvPr>
        </p:nvSpPr>
        <p:spPr>
          <a:xfrm>
            <a:off x="1484310" y="86032"/>
            <a:ext cx="10018713" cy="857865"/>
          </a:xfrm>
        </p:spPr>
        <p:txBody>
          <a:bodyPr/>
          <a:lstStyle/>
          <a:p>
            <a:r>
              <a:rPr lang="en-IN" b="1" dirty="0"/>
              <a:t>Execute Test</a:t>
            </a:r>
          </a:p>
        </p:txBody>
      </p:sp>
      <p:sp>
        <p:nvSpPr>
          <p:cNvPr id="3" name="Content Placeholder 2">
            <a:extLst>
              <a:ext uri="{FF2B5EF4-FFF2-40B4-BE49-F238E27FC236}">
                <a16:creationId xmlns:a16="http://schemas.microsoft.com/office/drawing/2014/main" id="{DF3D6F08-C371-D6FE-8573-2157FA5ED8D5}"/>
              </a:ext>
            </a:extLst>
          </p:cNvPr>
          <p:cNvSpPr>
            <a:spLocks noGrp="1"/>
          </p:cNvSpPr>
          <p:nvPr>
            <p:ph idx="1"/>
          </p:nvPr>
        </p:nvSpPr>
        <p:spPr>
          <a:xfrm>
            <a:off x="1563686" y="1091381"/>
            <a:ext cx="10018714" cy="5161935"/>
          </a:xfrm>
        </p:spPr>
        <p:txBody>
          <a:bodyPr anchor="t">
            <a:noAutofit/>
          </a:bodyPr>
          <a:lstStyle/>
          <a:p>
            <a:r>
              <a:rPr lang="en-IN" b="1" dirty="0">
                <a:latin typeface="Arial" panose="020B0604020202020204" pitchFamily="34" charset="0"/>
                <a:cs typeface="Arial" panose="020B0604020202020204" pitchFamily="34" charset="0"/>
              </a:rPr>
              <a:t>Runs the tests only on Desktop Chrome.</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 --project=chromium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Runs the tests in debug mode.</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test --debug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Auto generate tests with Codegen.</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A8405CDC-9340-209F-7534-3E10DC45BD50}"/>
              </a:ext>
            </a:extLst>
          </p:cNvPr>
          <p:cNvSpPr txBox="1">
            <a:spLocks/>
          </p:cNvSpPr>
          <p:nvPr/>
        </p:nvSpPr>
        <p:spPr>
          <a:xfrm>
            <a:off x="6518788" y="1091381"/>
            <a:ext cx="5329083" cy="51619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58228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F464D-15C7-82FB-FE3B-DEA0DF7B9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62ED0-E255-54D1-D771-644B499AA8E7}"/>
              </a:ext>
            </a:extLst>
          </p:cNvPr>
          <p:cNvSpPr>
            <a:spLocks noGrp="1"/>
          </p:cNvSpPr>
          <p:nvPr>
            <p:ph type="title"/>
          </p:nvPr>
        </p:nvSpPr>
        <p:spPr>
          <a:xfrm>
            <a:off x="1484310" y="86032"/>
            <a:ext cx="10018713" cy="857865"/>
          </a:xfrm>
        </p:spPr>
        <p:txBody>
          <a:bodyPr/>
          <a:lstStyle/>
          <a:p>
            <a:r>
              <a:rPr lang="en-IN" b="1" dirty="0"/>
              <a:t>Navigation Methods</a:t>
            </a:r>
          </a:p>
        </p:txBody>
      </p:sp>
      <p:sp>
        <p:nvSpPr>
          <p:cNvPr id="3" name="Content Placeholder 2">
            <a:extLst>
              <a:ext uri="{FF2B5EF4-FFF2-40B4-BE49-F238E27FC236}">
                <a16:creationId xmlns:a16="http://schemas.microsoft.com/office/drawing/2014/main" id="{2FC6D4D6-129F-D908-7B80-41E81A91B13F}"/>
              </a:ext>
            </a:extLst>
          </p:cNvPr>
          <p:cNvSpPr>
            <a:spLocks noGrp="1"/>
          </p:cNvSpPr>
          <p:nvPr>
            <p:ph idx="1"/>
          </p:nvPr>
        </p:nvSpPr>
        <p:spPr>
          <a:xfrm>
            <a:off x="1258530" y="1091381"/>
            <a:ext cx="10244494" cy="5161935"/>
          </a:xfrm>
        </p:spPr>
        <p:txBody>
          <a:bodyPr anchor="t">
            <a:noAutofit/>
          </a:bodyPr>
          <a:lstStyle/>
          <a:p>
            <a:pPr algn="just"/>
            <a:r>
              <a:rPr lang="en-IN" sz="2200" b="1" dirty="0" err="1">
                <a:latin typeface="Arial" panose="020B0604020202020204" pitchFamily="34" charset="0"/>
                <a:cs typeface="Arial" panose="020B0604020202020204" pitchFamily="34" charset="0"/>
              </a:rPr>
              <a:t>Page.goto</a:t>
            </a:r>
            <a:r>
              <a:rPr lang="en-IN" sz="2200" b="1" dirty="0">
                <a:latin typeface="Arial" panose="020B0604020202020204" pitchFamily="34" charset="0"/>
                <a:cs typeface="Arial" panose="020B0604020202020204" pitchFamily="34" charset="0"/>
              </a:rPr>
              <a:t>(): await </a:t>
            </a:r>
            <a:r>
              <a:rPr lang="en-IN" sz="2200" b="1" dirty="0" err="1">
                <a:latin typeface="Arial" panose="020B0604020202020204" pitchFamily="34" charset="0"/>
                <a:cs typeface="Arial" panose="020B0604020202020204" pitchFamily="34" charset="0"/>
              </a:rPr>
              <a:t>page.goto</a:t>
            </a:r>
            <a:r>
              <a:rPr lang="en-IN" sz="2200" b="1" dirty="0">
                <a:latin typeface="Arial" panose="020B0604020202020204" pitchFamily="34" charset="0"/>
                <a:cs typeface="Arial" panose="020B0604020202020204" pitchFamily="34" charset="0"/>
              </a:rPr>
              <a:t>(</a:t>
            </a:r>
            <a:r>
              <a:rPr lang="en-IN" sz="2200" b="1" dirty="0" err="1">
                <a:latin typeface="Arial" panose="020B0604020202020204" pitchFamily="34" charset="0"/>
                <a:cs typeface="Arial" panose="020B0604020202020204" pitchFamily="34" charset="0"/>
              </a:rPr>
              <a:t>url</a:t>
            </a:r>
            <a:r>
              <a:rPr lang="en-IN" sz="2200" b="1" dirty="0">
                <a:latin typeface="Arial" panose="020B0604020202020204" pitchFamily="34" charset="0"/>
                <a:cs typeface="Arial" panose="020B0604020202020204" pitchFamily="34" charset="0"/>
              </a:rPr>
              <a:t>);</a:t>
            </a:r>
          </a:p>
          <a:p>
            <a:pPr lvl="1" algn="just"/>
            <a:r>
              <a:rPr lang="en-IN" sz="2200" dirty="0">
                <a:latin typeface="Arial" panose="020B0604020202020204" pitchFamily="34" charset="0"/>
                <a:cs typeface="Arial" panose="020B0604020202020204" pitchFamily="34" charset="0"/>
              </a:rPr>
              <a:t>Navigate the browser to provided URL</a:t>
            </a:r>
          </a:p>
          <a:p>
            <a:pPr lvl="1" algn="just"/>
            <a:endParaRPr lang="en-IN" sz="2200" dirty="0">
              <a:latin typeface="Arial" panose="020B0604020202020204" pitchFamily="34" charset="0"/>
              <a:cs typeface="Arial" panose="020B0604020202020204" pitchFamily="34" charset="0"/>
            </a:endParaRPr>
          </a:p>
          <a:p>
            <a:pPr algn="just"/>
            <a:r>
              <a:rPr lang="en-IN" sz="2200" b="1" dirty="0" err="1">
                <a:latin typeface="Arial" panose="020B0604020202020204" pitchFamily="34" charset="0"/>
                <a:cs typeface="Arial" panose="020B0604020202020204" pitchFamily="34" charset="0"/>
              </a:rPr>
              <a:t>Page.reload</a:t>
            </a:r>
            <a:r>
              <a:rPr lang="en-IN" sz="2200" b="1" dirty="0">
                <a:latin typeface="Arial" panose="020B0604020202020204" pitchFamily="34" charset="0"/>
                <a:cs typeface="Arial" panose="020B0604020202020204" pitchFamily="34" charset="0"/>
              </a:rPr>
              <a:t>(): await </a:t>
            </a:r>
            <a:r>
              <a:rPr lang="en-IN" sz="2200" b="1" dirty="0" err="1">
                <a:latin typeface="Arial" panose="020B0604020202020204" pitchFamily="34" charset="0"/>
                <a:cs typeface="Arial" panose="020B0604020202020204" pitchFamily="34" charset="0"/>
              </a:rPr>
              <a:t>page.reload</a:t>
            </a:r>
            <a:r>
              <a:rPr lang="en-IN" sz="2200" b="1" dirty="0">
                <a:latin typeface="Arial" panose="020B0604020202020204" pitchFamily="34" charset="0"/>
                <a:cs typeface="Arial" panose="020B0604020202020204" pitchFamily="34" charset="0"/>
              </a:rPr>
              <a:t>();</a:t>
            </a:r>
          </a:p>
          <a:p>
            <a:pPr lvl="1" algn="just"/>
            <a:r>
              <a:rPr lang="en-US" sz="2200" dirty="0">
                <a:latin typeface="Arial" panose="020B0604020202020204" pitchFamily="34" charset="0"/>
                <a:cs typeface="Arial" panose="020B0604020202020204" pitchFamily="34" charset="0"/>
              </a:rPr>
              <a:t>This method reloads the current page, in the same way as if the user had triggered a browser refresh.</a:t>
            </a:r>
          </a:p>
          <a:p>
            <a:pPr lvl="1" algn="just"/>
            <a:endParaRPr lang="en-IN" sz="2200" dirty="0">
              <a:latin typeface="Arial" panose="020B0604020202020204" pitchFamily="34" charset="0"/>
              <a:cs typeface="Arial" panose="020B0604020202020204" pitchFamily="34" charset="0"/>
            </a:endParaRPr>
          </a:p>
          <a:p>
            <a:pPr algn="just"/>
            <a:r>
              <a:rPr lang="en-IN" sz="2200" b="1" dirty="0" err="1">
                <a:latin typeface="Arial" panose="020B0604020202020204" pitchFamily="34" charset="0"/>
                <a:cs typeface="Arial" panose="020B0604020202020204" pitchFamily="34" charset="0"/>
              </a:rPr>
              <a:t>Page.goForward</a:t>
            </a:r>
            <a:r>
              <a:rPr lang="en-IN" sz="2200" b="1" dirty="0">
                <a:latin typeface="Arial" panose="020B0604020202020204" pitchFamily="34" charset="0"/>
                <a:cs typeface="Arial" panose="020B0604020202020204" pitchFamily="34" charset="0"/>
              </a:rPr>
              <a:t>(): await </a:t>
            </a:r>
            <a:r>
              <a:rPr lang="en-IN" sz="2200" b="1" dirty="0" err="1">
                <a:latin typeface="Arial" panose="020B0604020202020204" pitchFamily="34" charset="0"/>
                <a:cs typeface="Arial" panose="020B0604020202020204" pitchFamily="34" charset="0"/>
              </a:rPr>
              <a:t>page.goForward</a:t>
            </a:r>
            <a:r>
              <a:rPr lang="en-IN" sz="2200" b="1" dirty="0">
                <a:latin typeface="Arial" panose="020B0604020202020204" pitchFamily="34" charset="0"/>
                <a:cs typeface="Arial" panose="020B0604020202020204" pitchFamily="34" charset="0"/>
              </a:rPr>
              <a:t>();</a:t>
            </a:r>
          </a:p>
          <a:p>
            <a:pPr lvl="1" algn="just"/>
            <a:r>
              <a:rPr lang="en-US" sz="2200" dirty="0">
                <a:latin typeface="Arial" panose="020B0604020202020204" pitchFamily="34" charset="0"/>
                <a:cs typeface="Arial" panose="020B0604020202020204" pitchFamily="34" charset="0"/>
              </a:rPr>
              <a:t>Navigates to the next page in the browser history.</a:t>
            </a:r>
          </a:p>
          <a:p>
            <a:pPr lvl="1" algn="just"/>
            <a:endParaRPr lang="en-IN" sz="2200" dirty="0">
              <a:latin typeface="Arial" panose="020B0604020202020204" pitchFamily="34" charset="0"/>
              <a:cs typeface="Arial" panose="020B0604020202020204" pitchFamily="34" charset="0"/>
            </a:endParaRPr>
          </a:p>
          <a:p>
            <a:pPr algn="just"/>
            <a:r>
              <a:rPr lang="en-IN" sz="2200" b="1" dirty="0" err="1">
                <a:latin typeface="Arial" panose="020B0604020202020204" pitchFamily="34" charset="0"/>
                <a:cs typeface="Arial" panose="020B0604020202020204" pitchFamily="34" charset="0"/>
              </a:rPr>
              <a:t>Page.goBack</a:t>
            </a:r>
            <a:r>
              <a:rPr lang="en-IN" sz="2200" b="1" dirty="0">
                <a:latin typeface="Arial" panose="020B0604020202020204" pitchFamily="34" charset="0"/>
                <a:cs typeface="Arial" panose="020B0604020202020204" pitchFamily="34" charset="0"/>
              </a:rPr>
              <a:t>(): await </a:t>
            </a:r>
            <a:r>
              <a:rPr lang="en-IN" sz="2200" b="1" dirty="0" err="1">
                <a:latin typeface="Arial" panose="020B0604020202020204" pitchFamily="34" charset="0"/>
                <a:cs typeface="Arial" panose="020B0604020202020204" pitchFamily="34" charset="0"/>
              </a:rPr>
              <a:t>page.goBack</a:t>
            </a:r>
            <a:r>
              <a:rPr lang="en-IN" sz="2200" b="1" dirty="0">
                <a:latin typeface="Arial" panose="020B0604020202020204" pitchFamily="34" charset="0"/>
                <a:cs typeface="Arial" panose="020B0604020202020204" pitchFamily="34" charset="0"/>
              </a:rPr>
              <a:t>();</a:t>
            </a:r>
          </a:p>
          <a:p>
            <a:pPr lvl="1" algn="just"/>
            <a:r>
              <a:rPr lang="en-US" sz="2200" dirty="0">
                <a:latin typeface="Arial" panose="020B0604020202020204" pitchFamily="34" charset="0"/>
                <a:cs typeface="Arial" panose="020B0604020202020204" pitchFamily="34" charset="0"/>
              </a:rPr>
              <a:t>Navigates to the previous page in the browser history.</a:t>
            </a:r>
            <a:endParaRPr lang="en-IN" sz="2200" dirty="0">
              <a:latin typeface="Arial" panose="020B0604020202020204" pitchFamily="34" charset="0"/>
              <a:cs typeface="Arial" panose="020B0604020202020204" pitchFamily="34" charset="0"/>
            </a:endParaRPr>
          </a:p>
          <a:p>
            <a:pPr marL="0" indent="0" algn="just">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85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FF24-9D97-4581-3202-0E6B3F306923}"/>
              </a:ext>
            </a:extLst>
          </p:cNvPr>
          <p:cNvSpPr>
            <a:spLocks noGrp="1"/>
          </p:cNvSpPr>
          <p:nvPr>
            <p:ph type="title"/>
          </p:nvPr>
        </p:nvSpPr>
        <p:spPr>
          <a:xfrm>
            <a:off x="1484310" y="86032"/>
            <a:ext cx="10018713" cy="857865"/>
          </a:xfrm>
        </p:spPr>
        <p:txBody>
          <a:bodyPr/>
          <a:lstStyle/>
          <a:p>
            <a:r>
              <a:rPr lang="en-IN" b="1" dirty="0"/>
              <a:t>What is Playwright</a:t>
            </a:r>
          </a:p>
        </p:txBody>
      </p:sp>
      <p:sp>
        <p:nvSpPr>
          <p:cNvPr id="4" name="Rectangle 1">
            <a:extLst>
              <a:ext uri="{FF2B5EF4-FFF2-40B4-BE49-F238E27FC236}">
                <a16:creationId xmlns:a16="http://schemas.microsoft.com/office/drawing/2014/main" id="{AEE8B4C3-54D0-9795-7172-114030037F38}"/>
              </a:ext>
            </a:extLst>
          </p:cNvPr>
          <p:cNvSpPr>
            <a:spLocks noGrp="1" noChangeArrowheads="1"/>
          </p:cNvSpPr>
          <p:nvPr>
            <p:ph idx="1"/>
          </p:nvPr>
        </p:nvSpPr>
        <p:spPr bwMode="auto">
          <a:xfrm>
            <a:off x="1306613" y="856357"/>
            <a:ext cx="1064941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Open-source end-to-end testing framework developed by Microsoft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lgn="just"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Playwright supports all modern rendering engines including Chromium, WebKit, and Firefox.</a:t>
            </a:r>
          </a:p>
          <a:p>
            <a:pPr marL="0" indent="0" algn="just" defTabSz="914400" eaLnBrk="0" fontAlgn="base"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Supports </a:t>
            </a:r>
            <a:r>
              <a:rPr kumimoji="0" lang="en-US" altLang="en-US" b="1" i="0" u="none" strike="noStrike" cap="none" normalizeH="0" baseline="0" dirty="0">
                <a:ln>
                  <a:noFill/>
                </a:ln>
                <a:solidFill>
                  <a:schemeClr val="tx1"/>
                </a:solidFill>
                <a:effectLst/>
                <a:latin typeface="Arial" panose="020B0604020202020204" pitchFamily="34" charset="0"/>
              </a:rPr>
              <a:t>cross-browser testing</a:t>
            </a:r>
            <a:r>
              <a:rPr kumimoji="0" lang="en-US" altLang="en-US" b="0" i="0" u="none" strike="noStrike" cap="none" normalizeH="0" baseline="0" dirty="0">
                <a:ln>
                  <a:noFill/>
                </a:ln>
                <a:solidFill>
                  <a:schemeClr val="tx1"/>
                </a:solidFill>
                <a:effectLst/>
                <a:latin typeface="Arial" panose="020B0604020202020204" pitchFamily="34" charset="0"/>
              </a:rPr>
              <a:t> (Chromium, Firefox, WebKit)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Enables </a:t>
            </a:r>
            <a:r>
              <a:rPr kumimoji="0" lang="en-US" altLang="en-US" b="1" i="0" u="none" strike="noStrike" cap="none" normalizeH="0" baseline="0" dirty="0">
                <a:ln>
                  <a:noFill/>
                </a:ln>
                <a:solidFill>
                  <a:schemeClr val="tx1"/>
                </a:solidFill>
                <a:effectLst/>
                <a:latin typeface="Arial" panose="020B0604020202020204" pitchFamily="34" charset="0"/>
              </a:rPr>
              <a:t>automation</a:t>
            </a:r>
            <a:r>
              <a:rPr kumimoji="0" lang="en-US" altLang="en-US" b="0" i="0" u="none" strike="noStrike" cap="none" normalizeH="0" baseline="0" dirty="0">
                <a:ln>
                  <a:noFill/>
                </a:ln>
                <a:solidFill>
                  <a:schemeClr val="tx1"/>
                </a:solidFill>
                <a:effectLst/>
                <a:latin typeface="Arial" panose="020B0604020202020204" pitchFamily="34" charset="0"/>
              </a:rPr>
              <a:t> of web applications using JavaScript, TypeScript, Python, Java, and C#.</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Playwright Test was created specifically to accommodate the needs of end-to-end testing.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Test on Windows, Linux, and macOS, locally or on CI, headless or headed with native mobile emulation of Google Chrome for Android and Mobile Safari.</a:t>
            </a:r>
          </a:p>
        </p:txBody>
      </p:sp>
    </p:spTree>
    <p:extLst>
      <p:ext uri="{BB962C8B-B14F-4D97-AF65-F5344CB8AC3E}">
        <p14:creationId xmlns:p14="http://schemas.microsoft.com/office/powerpoint/2010/main" val="273914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D6320-76E7-A700-0BB2-CB0F2EBC8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4AE78-5769-C265-0395-2B8ECFB27D37}"/>
              </a:ext>
            </a:extLst>
          </p:cNvPr>
          <p:cNvSpPr>
            <a:spLocks noGrp="1"/>
          </p:cNvSpPr>
          <p:nvPr>
            <p:ph type="title"/>
          </p:nvPr>
        </p:nvSpPr>
        <p:spPr>
          <a:xfrm>
            <a:off x="1484310" y="86032"/>
            <a:ext cx="10018713" cy="857865"/>
          </a:xfrm>
        </p:spPr>
        <p:txBody>
          <a:bodyPr/>
          <a:lstStyle/>
          <a:p>
            <a:r>
              <a:rPr lang="en-IN" b="1" dirty="0"/>
              <a:t>Playwright Methods</a:t>
            </a:r>
          </a:p>
        </p:txBody>
      </p:sp>
      <p:sp>
        <p:nvSpPr>
          <p:cNvPr id="3" name="Content Placeholder 2">
            <a:extLst>
              <a:ext uri="{FF2B5EF4-FFF2-40B4-BE49-F238E27FC236}">
                <a16:creationId xmlns:a16="http://schemas.microsoft.com/office/drawing/2014/main" id="{BFB4B35C-FA0F-B496-7DD0-D9FBD863819F}"/>
              </a:ext>
            </a:extLst>
          </p:cNvPr>
          <p:cNvSpPr>
            <a:spLocks noGrp="1"/>
          </p:cNvSpPr>
          <p:nvPr>
            <p:ph idx="1"/>
          </p:nvPr>
        </p:nvSpPr>
        <p:spPr>
          <a:xfrm>
            <a:off x="1484310" y="1091381"/>
            <a:ext cx="10018713" cy="5161935"/>
          </a:xfrm>
        </p:spPr>
        <p:txBody>
          <a:bodyPr anchor="t">
            <a:normAutofit/>
          </a:bodyPr>
          <a:lstStyle/>
          <a:p>
            <a:pPr algn="just"/>
            <a:r>
              <a:rPr lang="en-IN" sz="2200" b="1" dirty="0" err="1">
                <a:latin typeface="Arial" panose="020B0604020202020204" pitchFamily="34" charset="0"/>
                <a:cs typeface="Arial" panose="020B0604020202020204" pitchFamily="34" charset="0"/>
              </a:rPr>
              <a:t>Page.waitForNavigation</a:t>
            </a:r>
            <a:r>
              <a:rPr lang="en-IN" sz="2200" b="1" dirty="0">
                <a:latin typeface="Arial" panose="020B0604020202020204" pitchFamily="34" charset="0"/>
                <a:cs typeface="Arial" panose="020B0604020202020204" pitchFamily="34" charset="0"/>
              </a:rPr>
              <a:t>(): </a:t>
            </a:r>
            <a:r>
              <a:rPr lang="en-IN" sz="2200" b="1" dirty="0" err="1">
                <a:latin typeface="Arial" panose="020B0604020202020204" pitchFamily="34" charset="0"/>
                <a:cs typeface="Arial" panose="020B0604020202020204" pitchFamily="34" charset="0"/>
              </a:rPr>
              <a:t>page.waitForNavigation</a:t>
            </a:r>
            <a:r>
              <a:rPr lang="en-IN" sz="2200" b="1" dirty="0">
                <a:latin typeface="Arial" panose="020B0604020202020204" pitchFamily="34" charset="0"/>
                <a:cs typeface="Arial" panose="020B0604020202020204" pitchFamily="34" charset="0"/>
              </a:rPr>
              <a:t>()</a:t>
            </a:r>
          </a:p>
          <a:p>
            <a:pPr lvl="1" algn="just"/>
            <a:r>
              <a:rPr lang="en-US" sz="2200" dirty="0">
                <a:latin typeface="Arial" panose="020B0604020202020204" pitchFamily="34" charset="0"/>
                <a:cs typeface="Arial" panose="020B0604020202020204" pitchFamily="34" charset="0"/>
              </a:rPr>
              <a:t>Waits for the page to navigate. Typically used after an action like a click or form submission.</a:t>
            </a:r>
            <a:endParaRPr lang="en-IN" sz="2200" dirty="0">
              <a:latin typeface="Arial" panose="020B0604020202020204" pitchFamily="34" charset="0"/>
              <a:cs typeface="Arial" panose="020B0604020202020204" pitchFamily="34" charset="0"/>
            </a:endParaRPr>
          </a:p>
          <a:p>
            <a:endParaRPr lang="en-IN" sz="2200" b="1" dirty="0">
              <a:latin typeface="Arial" panose="020B0604020202020204" pitchFamily="34" charset="0"/>
              <a:cs typeface="Arial" panose="020B0604020202020204" pitchFamily="34" charset="0"/>
            </a:endParaRPr>
          </a:p>
          <a:p>
            <a:r>
              <a:rPr lang="en-IN" sz="2200" b="1" dirty="0">
                <a:latin typeface="Arial" panose="020B0604020202020204" pitchFamily="34" charset="0"/>
                <a:cs typeface="Arial" panose="020B0604020202020204" pitchFamily="34" charset="0"/>
              </a:rPr>
              <a:t>Page.url(): await page.url()); </a:t>
            </a:r>
          </a:p>
          <a:p>
            <a:pPr lvl="1"/>
            <a:r>
              <a:rPr lang="en-US" sz="2200" dirty="0">
                <a:latin typeface="Arial" panose="020B0604020202020204" pitchFamily="34" charset="0"/>
                <a:cs typeface="Arial" panose="020B0604020202020204" pitchFamily="34" charset="0"/>
              </a:rPr>
              <a:t>Returns the current URL of the page.</a:t>
            </a:r>
          </a:p>
          <a:p>
            <a:pPr lvl="1"/>
            <a:endParaRPr lang="en-IN" sz="2200" dirty="0">
              <a:latin typeface="Arial" panose="020B0604020202020204" pitchFamily="34" charset="0"/>
              <a:cs typeface="Arial" panose="020B0604020202020204" pitchFamily="34" charset="0"/>
            </a:endParaRPr>
          </a:p>
          <a:p>
            <a:r>
              <a:rPr lang="en-IN" sz="2200" b="1" dirty="0" err="1">
                <a:latin typeface="Arial" panose="020B0604020202020204" pitchFamily="34" charset="0"/>
                <a:cs typeface="Arial" panose="020B0604020202020204" pitchFamily="34" charset="0"/>
              </a:rPr>
              <a:t>Page.title</a:t>
            </a:r>
            <a:r>
              <a:rPr lang="en-IN" sz="2200" b="1" dirty="0">
                <a:latin typeface="Arial" panose="020B0604020202020204" pitchFamily="34" charset="0"/>
                <a:cs typeface="Arial" panose="020B0604020202020204" pitchFamily="34" charset="0"/>
              </a:rPr>
              <a:t>():  await </a:t>
            </a:r>
            <a:r>
              <a:rPr lang="en-IN" sz="2200" b="1" dirty="0" err="1">
                <a:latin typeface="Arial" panose="020B0604020202020204" pitchFamily="34" charset="0"/>
                <a:cs typeface="Arial" panose="020B0604020202020204" pitchFamily="34" charset="0"/>
              </a:rPr>
              <a:t>page.title</a:t>
            </a:r>
            <a:r>
              <a:rPr lang="en-IN" sz="2200" b="1"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The </a:t>
            </a:r>
            <a:r>
              <a:rPr lang="en-US" sz="2200" dirty="0" err="1">
                <a:latin typeface="Arial" panose="020B0604020202020204" pitchFamily="34" charset="0"/>
                <a:cs typeface="Arial" panose="020B0604020202020204" pitchFamily="34" charset="0"/>
              </a:rPr>
              <a:t>page.title</a:t>
            </a:r>
            <a:r>
              <a:rPr lang="en-US" sz="2200" dirty="0">
                <a:latin typeface="Arial" panose="020B0604020202020204" pitchFamily="34" charset="0"/>
                <a:cs typeface="Arial" panose="020B0604020202020204" pitchFamily="34" charset="0"/>
              </a:rPr>
              <a:t>() method in Playwright is used to retrieve the title of the current web page.</a:t>
            </a:r>
          </a:p>
          <a:p>
            <a:endParaRPr lang="en-US" sz="2200" dirty="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36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72D8-A449-353E-82E3-CE288BD36630}"/>
              </a:ext>
            </a:extLst>
          </p:cNvPr>
          <p:cNvSpPr>
            <a:spLocks noGrp="1"/>
          </p:cNvSpPr>
          <p:nvPr>
            <p:ph type="title"/>
          </p:nvPr>
        </p:nvSpPr>
        <p:spPr>
          <a:xfrm>
            <a:off x="1484310" y="190501"/>
            <a:ext cx="10018713" cy="754044"/>
          </a:xfrm>
        </p:spPr>
        <p:txBody>
          <a:bodyPr>
            <a:normAutofit/>
          </a:bodyPr>
          <a:lstStyle/>
          <a:p>
            <a:r>
              <a:rPr kumimoji="0" lang="en-US" altLang="en-US" sz="4000" b="1" i="0" u="none" strike="noStrike" cap="none" normalizeH="0" baseline="0" dirty="0">
                <a:ln>
                  <a:noFill/>
                </a:ln>
                <a:solidFill>
                  <a:schemeClr val="tx1"/>
                </a:solidFill>
                <a:effectLst/>
                <a:latin typeface="Arial" panose="020B0604020202020204" pitchFamily="34" charset="0"/>
              </a:rPr>
              <a:t>⏱️ Default Timeouts in Playwright</a:t>
            </a:r>
            <a:endParaRPr lang="en-IN" dirty="0"/>
          </a:p>
        </p:txBody>
      </p:sp>
      <p:graphicFrame>
        <p:nvGraphicFramePr>
          <p:cNvPr id="13" name="Content Placeholder 12">
            <a:extLst>
              <a:ext uri="{FF2B5EF4-FFF2-40B4-BE49-F238E27FC236}">
                <a16:creationId xmlns:a16="http://schemas.microsoft.com/office/drawing/2014/main" id="{AD84DE71-91A4-BD69-813B-48131B893842}"/>
              </a:ext>
            </a:extLst>
          </p:cNvPr>
          <p:cNvGraphicFramePr>
            <a:graphicFrameLocks noGrp="1"/>
          </p:cNvGraphicFramePr>
          <p:nvPr>
            <p:ph idx="1"/>
          </p:nvPr>
        </p:nvGraphicFramePr>
        <p:xfrm>
          <a:off x="3173190" y="921911"/>
          <a:ext cx="6640952" cy="2372000"/>
        </p:xfrm>
        <a:graphic>
          <a:graphicData uri="http://schemas.openxmlformats.org/drawingml/2006/table">
            <a:tbl>
              <a:tblPr>
                <a:tableStyleId>{D7AC3CCA-C797-4891-BE02-D94E43425B78}</a:tableStyleId>
              </a:tblPr>
              <a:tblGrid>
                <a:gridCol w="3320476">
                  <a:extLst>
                    <a:ext uri="{9D8B030D-6E8A-4147-A177-3AD203B41FA5}">
                      <a16:colId xmlns:a16="http://schemas.microsoft.com/office/drawing/2014/main" val="622528763"/>
                    </a:ext>
                  </a:extLst>
                </a:gridCol>
                <a:gridCol w="3320476">
                  <a:extLst>
                    <a:ext uri="{9D8B030D-6E8A-4147-A177-3AD203B41FA5}">
                      <a16:colId xmlns:a16="http://schemas.microsoft.com/office/drawing/2014/main" val="581326605"/>
                    </a:ext>
                  </a:extLst>
                </a:gridCol>
              </a:tblGrid>
              <a:tr h="436448">
                <a:tc>
                  <a:txBody>
                    <a:bodyPr/>
                    <a:lstStyle/>
                    <a:p>
                      <a:r>
                        <a:rPr lang="en-IN" sz="2000" b="1" dirty="0"/>
                        <a:t>Scenario</a:t>
                      </a:r>
                      <a:endParaRPr lang="en-IN" sz="2000" dirty="0">
                        <a:latin typeface="Arial" panose="020B0604020202020204" pitchFamily="34" charset="0"/>
                        <a:cs typeface="Arial" panose="020B0604020202020204" pitchFamily="34" charset="0"/>
                      </a:endParaRPr>
                    </a:p>
                  </a:txBody>
                  <a:tcPr anchor="ctr"/>
                </a:tc>
                <a:tc>
                  <a:txBody>
                    <a:bodyPr/>
                    <a:lstStyle/>
                    <a:p>
                      <a:r>
                        <a:rPr lang="en-IN" sz="2000" b="1" dirty="0"/>
                        <a:t>Default Timeout</a:t>
                      </a: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62601975"/>
                  </a:ext>
                </a:extLst>
              </a:tr>
              <a:tr h="626208">
                <a:tc>
                  <a:txBody>
                    <a:bodyPr/>
                    <a:lstStyle/>
                    <a:p>
                      <a:r>
                        <a:rPr lang="en-IN" sz="2000" b="1" dirty="0"/>
                        <a:t>Actions (click, fill, etc.)</a:t>
                      </a:r>
                      <a:endParaRPr lang="en-IN" sz="2000" dirty="0">
                        <a:latin typeface="Arial" panose="020B0604020202020204" pitchFamily="34" charset="0"/>
                        <a:cs typeface="Arial" panose="020B0604020202020204" pitchFamily="34" charset="0"/>
                      </a:endParaRPr>
                    </a:p>
                  </a:txBody>
                  <a:tcPr anchor="ctr"/>
                </a:tc>
                <a:tc>
                  <a:txBody>
                    <a:bodyPr/>
                    <a:lstStyle/>
                    <a:p>
                      <a:r>
                        <a:rPr lang="en-IN" sz="2000" dirty="0"/>
                        <a:t>30 seconds (30,000 </a:t>
                      </a:r>
                      <a:r>
                        <a:rPr lang="en-IN" sz="2000" dirty="0" err="1"/>
                        <a:t>ms</a:t>
                      </a:r>
                      <a:r>
                        <a:rPr lang="en-IN" sz="2000" dirty="0"/>
                        <a:t>)</a:t>
                      </a: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76997"/>
                  </a:ext>
                </a:extLst>
              </a:tr>
              <a:tr h="436448">
                <a:tc>
                  <a:txBody>
                    <a:bodyPr/>
                    <a:lstStyle/>
                    <a:p>
                      <a:r>
                        <a:rPr lang="en-IN" sz="2000" b="1" dirty="0"/>
                        <a:t>Assertions (expect)</a:t>
                      </a:r>
                      <a:endParaRPr lang="en-IN" sz="2000" dirty="0">
                        <a:latin typeface="Arial" panose="020B0604020202020204" pitchFamily="34" charset="0"/>
                        <a:cs typeface="Arial" panose="020B0604020202020204" pitchFamily="34" charset="0"/>
                      </a:endParaRPr>
                    </a:p>
                  </a:txBody>
                  <a:tcPr anchor="ctr"/>
                </a:tc>
                <a:tc>
                  <a:txBody>
                    <a:bodyPr/>
                    <a:lstStyle/>
                    <a:p>
                      <a:r>
                        <a:rPr lang="en-IN" sz="2000"/>
                        <a:t>5 seconds (5,000 ms)</a:t>
                      </a:r>
                      <a:endParaRPr lang="en-IN" sz="20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24065175"/>
                  </a:ext>
                </a:extLst>
              </a:tr>
              <a:tr h="436448">
                <a:tc>
                  <a:txBody>
                    <a:bodyPr/>
                    <a:lstStyle/>
                    <a:p>
                      <a:r>
                        <a:rPr lang="en-IN" sz="2000" b="1" dirty="0"/>
                        <a:t>Navigation (</a:t>
                      </a:r>
                      <a:r>
                        <a:rPr lang="en-IN" sz="2000" b="1" dirty="0" err="1"/>
                        <a:t>page.goto</a:t>
                      </a:r>
                      <a:r>
                        <a:rPr lang="en-IN" sz="2000" b="1" dirty="0"/>
                        <a:t>)</a:t>
                      </a:r>
                      <a:endParaRPr lang="en-IN" sz="2000" dirty="0">
                        <a:latin typeface="Arial" panose="020B0604020202020204" pitchFamily="34" charset="0"/>
                        <a:cs typeface="Arial" panose="020B0604020202020204" pitchFamily="34" charset="0"/>
                      </a:endParaRPr>
                    </a:p>
                  </a:txBody>
                  <a:tcPr anchor="ctr"/>
                </a:tc>
                <a:tc>
                  <a:txBody>
                    <a:bodyPr/>
                    <a:lstStyle/>
                    <a:p>
                      <a:r>
                        <a:rPr lang="en-IN" sz="2000" dirty="0"/>
                        <a:t>30 seconds</a:t>
                      </a: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91600241"/>
                  </a:ext>
                </a:extLst>
              </a:tr>
              <a:tr h="436448">
                <a:tc>
                  <a:txBody>
                    <a:bodyPr/>
                    <a:lstStyle/>
                    <a:p>
                      <a:r>
                        <a:rPr lang="en-IN" sz="2000" b="1"/>
                        <a:t>Overall test timeout</a:t>
                      </a:r>
                      <a:endParaRPr lang="en-IN" sz="2000">
                        <a:latin typeface="Arial" panose="020B0604020202020204" pitchFamily="34" charset="0"/>
                        <a:cs typeface="Arial" panose="020B0604020202020204" pitchFamily="34" charset="0"/>
                      </a:endParaRPr>
                    </a:p>
                  </a:txBody>
                  <a:tcPr anchor="ctr"/>
                </a:tc>
                <a:tc>
                  <a:txBody>
                    <a:bodyPr/>
                    <a:lstStyle/>
                    <a:p>
                      <a:r>
                        <a:rPr lang="en-IN" sz="2000" dirty="0"/>
                        <a:t>30 seconds per test</a:t>
                      </a: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90584288"/>
                  </a:ext>
                </a:extLst>
              </a:tr>
            </a:tbl>
          </a:graphicData>
        </a:graphic>
      </p:graphicFrame>
      <p:sp>
        <p:nvSpPr>
          <p:cNvPr id="16" name="TextBox 15">
            <a:extLst>
              <a:ext uri="{FF2B5EF4-FFF2-40B4-BE49-F238E27FC236}">
                <a16:creationId xmlns:a16="http://schemas.microsoft.com/office/drawing/2014/main" id="{C68765AD-48CD-312B-D1D9-7006C35E63FE}"/>
              </a:ext>
            </a:extLst>
          </p:cNvPr>
          <p:cNvSpPr txBox="1"/>
          <p:nvPr/>
        </p:nvSpPr>
        <p:spPr>
          <a:xfrm>
            <a:off x="964642" y="3303428"/>
            <a:ext cx="10882365" cy="2554545"/>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1. For Actions</a:t>
            </a:r>
          </a:p>
          <a:p>
            <a:r>
              <a:rPr lang="en-IN" sz="2000" dirty="0">
                <a:latin typeface="Arial" panose="020B0604020202020204" pitchFamily="34" charset="0"/>
                <a:cs typeface="Arial" panose="020B0604020202020204" pitchFamily="34" charset="0"/>
              </a:rPr>
              <a:t>await </a:t>
            </a:r>
            <a:r>
              <a:rPr lang="en-IN" sz="2000" dirty="0" err="1">
                <a:latin typeface="Arial" panose="020B0604020202020204" pitchFamily="34" charset="0"/>
                <a:cs typeface="Arial" panose="020B0604020202020204" pitchFamily="34" charset="0"/>
              </a:rPr>
              <a:t>page.click</a:t>
            </a:r>
            <a:r>
              <a:rPr lang="en-IN" sz="2000" dirty="0">
                <a:latin typeface="Arial" panose="020B0604020202020204" pitchFamily="34" charset="0"/>
                <a:cs typeface="Arial" panose="020B0604020202020204" pitchFamily="34" charset="0"/>
              </a:rPr>
              <a:t>('#submit', { timeout: 10000 }); // waits up to 10s</a:t>
            </a:r>
          </a:p>
          <a:p>
            <a:r>
              <a:rPr lang="en-IN" sz="2000" b="1" dirty="0">
                <a:latin typeface="Arial" panose="020B0604020202020204" pitchFamily="34" charset="0"/>
                <a:cs typeface="Arial" panose="020B0604020202020204" pitchFamily="34" charset="0"/>
              </a:rPr>
              <a:t>2. For Assertions</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await expect(</a:t>
            </a:r>
            <a:r>
              <a:rPr lang="en-IN" sz="2000" dirty="0" err="1">
                <a:latin typeface="Arial" panose="020B0604020202020204" pitchFamily="34" charset="0"/>
                <a:cs typeface="Arial" panose="020B0604020202020204" pitchFamily="34" charset="0"/>
              </a:rPr>
              <a:t>page.locator</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msg</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toHaveText</a:t>
            </a:r>
            <a:r>
              <a:rPr lang="en-IN" sz="2000" dirty="0">
                <a:latin typeface="Arial" panose="020B0604020202020204" pitchFamily="34" charset="0"/>
                <a:cs typeface="Arial" panose="020B0604020202020204" pitchFamily="34" charset="0"/>
              </a:rPr>
              <a:t>('Success', { timeout: 7000 });</a:t>
            </a:r>
          </a:p>
          <a:p>
            <a:r>
              <a:rPr lang="en-IN" sz="2000" b="1" dirty="0">
                <a:latin typeface="Arial" panose="020B0604020202020204" pitchFamily="34" charset="0"/>
                <a:cs typeface="Arial" panose="020B0604020202020204" pitchFamily="34" charset="0"/>
              </a:rPr>
              <a:t>3. For Navigation</a:t>
            </a:r>
          </a:p>
          <a:p>
            <a:r>
              <a:rPr lang="en-IN" sz="2000" dirty="0">
                <a:latin typeface="Arial" panose="020B0604020202020204" pitchFamily="34" charset="0"/>
                <a:cs typeface="Arial" panose="020B0604020202020204" pitchFamily="34" charset="0"/>
              </a:rPr>
              <a:t>await </a:t>
            </a:r>
            <a:r>
              <a:rPr lang="en-IN" sz="2000" dirty="0" err="1">
                <a:latin typeface="Arial" panose="020B0604020202020204" pitchFamily="34" charset="0"/>
                <a:cs typeface="Arial" panose="020B0604020202020204" pitchFamily="34" charset="0"/>
              </a:rPr>
              <a:t>page.goto</a:t>
            </a:r>
            <a:r>
              <a:rPr lang="en-IN" sz="2000" dirty="0">
                <a:latin typeface="Arial" panose="020B0604020202020204" pitchFamily="34" charset="0"/>
                <a:cs typeface="Arial" panose="020B0604020202020204" pitchFamily="34" charset="0"/>
              </a:rPr>
              <a:t>('https://example.com', { timeout: 20000 });</a:t>
            </a:r>
          </a:p>
          <a:p>
            <a:r>
              <a:rPr lang="en-IN" sz="2000" b="1" dirty="0">
                <a:latin typeface="Arial" panose="020B0604020202020204" pitchFamily="34" charset="0"/>
                <a:cs typeface="Arial" panose="020B0604020202020204" pitchFamily="34" charset="0"/>
              </a:rPr>
              <a:t>4. Global Timeout Configuration</a:t>
            </a:r>
          </a:p>
          <a:p>
            <a:r>
              <a:rPr lang="en-IN" sz="2000" dirty="0">
                <a:latin typeface="Arial" panose="020B0604020202020204" pitchFamily="34" charset="0"/>
                <a:cs typeface="Arial" panose="020B0604020202020204" pitchFamily="34" charset="0"/>
              </a:rPr>
              <a:t>You can configure globally in playwright.config.js:</a:t>
            </a:r>
          </a:p>
        </p:txBody>
      </p:sp>
      <p:sp>
        <p:nvSpPr>
          <p:cNvPr id="17" name="Explosion: 8 Points 16">
            <a:extLst>
              <a:ext uri="{FF2B5EF4-FFF2-40B4-BE49-F238E27FC236}">
                <a16:creationId xmlns:a16="http://schemas.microsoft.com/office/drawing/2014/main" id="{47EE9123-4801-F5AD-ED73-080D95E84D14}"/>
              </a:ext>
            </a:extLst>
          </p:cNvPr>
          <p:cNvSpPr/>
          <p:nvPr/>
        </p:nvSpPr>
        <p:spPr>
          <a:xfrm>
            <a:off x="9814142" y="1355914"/>
            <a:ext cx="2377858" cy="3125650"/>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Overall Per Test Maximum timeout is 60sec</a:t>
            </a:r>
          </a:p>
        </p:txBody>
      </p:sp>
      <p:pic>
        <p:nvPicPr>
          <p:cNvPr id="19" name="Picture 18">
            <a:extLst>
              <a:ext uri="{FF2B5EF4-FFF2-40B4-BE49-F238E27FC236}">
                <a16:creationId xmlns:a16="http://schemas.microsoft.com/office/drawing/2014/main" id="{CE873A48-EB00-CA33-35F1-F0C59A4492D8}"/>
              </a:ext>
            </a:extLst>
          </p:cNvPr>
          <p:cNvPicPr>
            <a:picLocks noChangeAspect="1"/>
          </p:cNvPicPr>
          <p:nvPr/>
        </p:nvPicPr>
        <p:blipFill>
          <a:blip r:embed="rId2"/>
          <a:stretch>
            <a:fillRect/>
          </a:stretch>
        </p:blipFill>
        <p:spPr>
          <a:xfrm>
            <a:off x="7819424" y="4966883"/>
            <a:ext cx="3604572" cy="16613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1905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29B02-A14F-80DB-903A-5BBE899FC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B78E7-FB81-D57F-97B9-DF6B5EE61CD5}"/>
              </a:ext>
            </a:extLst>
          </p:cNvPr>
          <p:cNvSpPr>
            <a:spLocks noGrp="1"/>
          </p:cNvSpPr>
          <p:nvPr>
            <p:ph type="title"/>
          </p:nvPr>
        </p:nvSpPr>
        <p:spPr>
          <a:xfrm>
            <a:off x="1484310" y="86032"/>
            <a:ext cx="10018713" cy="857865"/>
          </a:xfrm>
        </p:spPr>
        <p:txBody>
          <a:bodyPr/>
          <a:lstStyle/>
          <a:p>
            <a:r>
              <a:rPr lang="en-IN" b="1" dirty="0"/>
              <a:t>Locators</a:t>
            </a:r>
          </a:p>
        </p:txBody>
      </p:sp>
      <p:sp>
        <p:nvSpPr>
          <p:cNvPr id="3" name="Content Placeholder 2">
            <a:extLst>
              <a:ext uri="{FF2B5EF4-FFF2-40B4-BE49-F238E27FC236}">
                <a16:creationId xmlns:a16="http://schemas.microsoft.com/office/drawing/2014/main" id="{FAB662FD-1BB6-3A60-C14C-33275766822E}"/>
              </a:ext>
            </a:extLst>
          </p:cNvPr>
          <p:cNvSpPr>
            <a:spLocks noGrp="1"/>
          </p:cNvSpPr>
          <p:nvPr>
            <p:ph idx="1"/>
          </p:nvPr>
        </p:nvSpPr>
        <p:spPr>
          <a:xfrm>
            <a:off x="1484310" y="855407"/>
            <a:ext cx="10442219" cy="5397910"/>
          </a:xfrm>
        </p:spPr>
        <p:txBody>
          <a:bodyPr anchor="t">
            <a:noAutofit/>
          </a:bodyPr>
          <a:lstStyle/>
          <a:p>
            <a:pPr algn="just"/>
            <a:r>
              <a:rPr lang="en-US" sz="2000" b="1" dirty="0">
                <a:latin typeface="Arial" panose="020B0604020202020204" pitchFamily="34" charset="0"/>
                <a:cs typeface="Arial" panose="020B0604020202020204" pitchFamily="34" charset="0"/>
              </a:rPr>
              <a:t>XPath: </a:t>
            </a:r>
            <a:r>
              <a:rPr lang="en-US" sz="2000" dirty="0">
                <a:latin typeface="Arial" panose="020B0604020202020204" pitchFamily="34" charset="0"/>
                <a:cs typeface="Arial" panose="020B0604020202020204" pitchFamily="34" charset="0"/>
              </a:rPr>
              <a:t>XPath is a language used to navigate Extensible Markup Language (XML) documents and is commonly used to locate elements in web pages</a:t>
            </a:r>
          </a:p>
          <a:p>
            <a:pPr algn="just"/>
            <a:r>
              <a:rPr lang="en-US" sz="2000" b="1" dirty="0">
                <a:latin typeface="Arial" panose="020B0604020202020204" pitchFamily="34" charset="0"/>
                <a:cs typeface="Arial" panose="020B0604020202020204" pitchFamily="34" charset="0"/>
              </a:rPr>
              <a:t>CSS: </a:t>
            </a:r>
            <a:r>
              <a:rPr lang="en-US" sz="2000" dirty="0">
                <a:latin typeface="Arial" panose="020B0604020202020204" pitchFamily="34" charset="0"/>
                <a:cs typeface="Arial" panose="020B0604020202020204" pitchFamily="34" charset="0"/>
              </a:rPr>
              <a:t>CSS selector is another approach frequently used to find components on a website. They are particularly beneficial when choosing items based on their styles and characteristics.</a:t>
            </a:r>
          </a:p>
          <a:p>
            <a:pPr algn="just"/>
            <a:r>
              <a:rPr lang="en-US" sz="2000" b="1" dirty="0">
                <a:latin typeface="Arial" panose="020B0604020202020204" pitchFamily="34" charset="0"/>
                <a:cs typeface="Arial" panose="020B0604020202020204" pitchFamily="34" charset="0"/>
              </a:rPr>
              <a:t>ID locators: </a:t>
            </a:r>
            <a:r>
              <a:rPr lang="en-US" sz="2000" dirty="0">
                <a:latin typeface="Arial" panose="020B0604020202020204" pitchFamily="34" charset="0"/>
                <a:cs typeface="Arial" panose="020B0604020202020204" pitchFamily="34" charset="0"/>
              </a:rPr>
              <a:t>ID locators are used to locate elements by their unique HTML ID attribute. This method is efficient because IDs should be unique within a web page.</a:t>
            </a:r>
          </a:p>
          <a:p>
            <a:pPr algn="just"/>
            <a:r>
              <a:rPr lang="en-US" sz="2000" b="1" dirty="0">
                <a:latin typeface="Arial" panose="020B0604020202020204" pitchFamily="34" charset="0"/>
                <a:cs typeface="Arial" panose="020B0604020202020204" pitchFamily="34" charset="0"/>
              </a:rPr>
              <a:t>Name locators: </a:t>
            </a:r>
            <a:r>
              <a:rPr lang="en-US" sz="2000" dirty="0">
                <a:latin typeface="Arial" panose="020B0604020202020204" pitchFamily="34" charset="0"/>
                <a:cs typeface="Arial" panose="020B0604020202020204" pitchFamily="34" charset="0"/>
              </a:rPr>
              <a:t>Name locators locate elements by their name attribute, which is not necessarily unique but can be useful for finding elements within forms.</a:t>
            </a:r>
          </a:p>
          <a:p>
            <a:pPr algn="just"/>
            <a:r>
              <a:rPr lang="en-US" sz="2000" b="1" dirty="0">
                <a:latin typeface="Arial" panose="020B0604020202020204" pitchFamily="34" charset="0"/>
                <a:cs typeface="Arial" panose="020B0604020202020204" pitchFamily="34" charset="0"/>
              </a:rPr>
              <a:t>Class name locators: </a:t>
            </a:r>
            <a:r>
              <a:rPr lang="en-US" sz="2000" dirty="0">
                <a:latin typeface="Arial" panose="020B0604020202020204" pitchFamily="34" charset="0"/>
                <a:cs typeface="Arial" panose="020B0604020202020204" pitchFamily="34" charset="0"/>
              </a:rPr>
              <a:t>Class name locators locate elements based on their HTML class attribute. This is useful for selecting multiple elements with the same class.</a:t>
            </a:r>
          </a:p>
          <a:p>
            <a:pPr algn="just"/>
            <a:r>
              <a:rPr lang="en-US" sz="2000" b="1" dirty="0">
                <a:latin typeface="Arial" panose="020B0604020202020204" pitchFamily="34" charset="0"/>
                <a:cs typeface="Arial" panose="020B0604020202020204" pitchFamily="34" charset="0"/>
              </a:rPr>
              <a:t>Link text and partial link text: </a:t>
            </a:r>
            <a:r>
              <a:rPr lang="en-US" sz="2000" dirty="0">
                <a:latin typeface="Arial" panose="020B0604020202020204" pitchFamily="34" charset="0"/>
                <a:cs typeface="Arial" panose="020B0604020202020204" pitchFamily="34" charset="0"/>
              </a:rPr>
              <a:t>These locators are specific to locating anchor (a) elements in web pages. You can locate links based on their visible text.</a:t>
            </a:r>
          </a:p>
          <a:p>
            <a:pPr algn="just"/>
            <a:r>
              <a:rPr lang="en-US" sz="2000" b="1" dirty="0">
                <a:latin typeface="Arial" panose="020B0604020202020204" pitchFamily="34" charset="0"/>
                <a:cs typeface="Arial" panose="020B0604020202020204" pitchFamily="34" charset="0"/>
              </a:rPr>
              <a:t>Tag name locators: </a:t>
            </a:r>
            <a:r>
              <a:rPr lang="en-US" sz="2000" dirty="0">
                <a:latin typeface="Arial" panose="020B0604020202020204" pitchFamily="34" charset="0"/>
                <a:cs typeface="Arial" panose="020B0604020202020204" pitchFamily="34" charset="0"/>
              </a:rPr>
              <a:t>Tag name locators locate elements based on their HTML tag name, such as div, input, button, etc.</a:t>
            </a:r>
          </a:p>
          <a:p>
            <a:endParaRPr lang="en-IN" sz="1600" dirty="0"/>
          </a:p>
        </p:txBody>
      </p:sp>
    </p:spTree>
    <p:extLst>
      <p:ext uri="{BB962C8B-B14F-4D97-AF65-F5344CB8AC3E}">
        <p14:creationId xmlns:p14="http://schemas.microsoft.com/office/powerpoint/2010/main" val="5799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F9A9B-ABC9-6EDD-B175-4BC42DF74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4A0A0-519B-BD2E-2BD4-9AE02EEE3021}"/>
              </a:ext>
            </a:extLst>
          </p:cNvPr>
          <p:cNvSpPr>
            <a:spLocks noGrp="1"/>
          </p:cNvSpPr>
          <p:nvPr>
            <p:ph type="title"/>
          </p:nvPr>
        </p:nvSpPr>
        <p:spPr>
          <a:xfrm>
            <a:off x="1484310" y="86032"/>
            <a:ext cx="10018713" cy="857865"/>
          </a:xfrm>
        </p:spPr>
        <p:txBody>
          <a:bodyPr/>
          <a:lstStyle/>
          <a:p>
            <a:r>
              <a:rPr lang="en-IN" b="1" dirty="0"/>
              <a:t>Built-In Locators</a:t>
            </a:r>
          </a:p>
        </p:txBody>
      </p:sp>
      <p:sp>
        <p:nvSpPr>
          <p:cNvPr id="3" name="Content Placeholder 2">
            <a:extLst>
              <a:ext uri="{FF2B5EF4-FFF2-40B4-BE49-F238E27FC236}">
                <a16:creationId xmlns:a16="http://schemas.microsoft.com/office/drawing/2014/main" id="{073873CF-F437-F712-93F5-EB5EA4A88C4E}"/>
              </a:ext>
            </a:extLst>
          </p:cNvPr>
          <p:cNvSpPr>
            <a:spLocks noGrp="1"/>
          </p:cNvSpPr>
          <p:nvPr>
            <p:ph idx="1"/>
          </p:nvPr>
        </p:nvSpPr>
        <p:spPr>
          <a:xfrm>
            <a:off x="1484310" y="1091381"/>
            <a:ext cx="10294735" cy="5161935"/>
          </a:xfrm>
        </p:spPr>
        <p:txBody>
          <a:bodyPr anchor="t">
            <a:normAutofit lnSpcReduction="10000"/>
          </a:bodyPr>
          <a:lstStyle/>
          <a:p>
            <a:pPr algn="just"/>
            <a:r>
              <a:rPr lang="en-US" b="1" dirty="0" err="1">
                <a:latin typeface="Arial" panose="020B0604020202020204" pitchFamily="34" charset="0"/>
                <a:cs typeface="Arial" panose="020B0604020202020204" pitchFamily="34" charset="0"/>
              </a:rPr>
              <a:t>page.getByRole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elements by explicit and implicit accessibility attributes.</a:t>
            </a:r>
          </a:p>
          <a:p>
            <a:pPr algn="just"/>
            <a:r>
              <a:rPr lang="en-US" b="1" dirty="0" err="1">
                <a:latin typeface="Arial" panose="020B0604020202020204" pitchFamily="34" charset="0"/>
                <a:cs typeface="Arial" panose="020B0604020202020204" pitchFamily="34" charset="0"/>
              </a:rPr>
              <a:t>page.getByText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elements by text content.</a:t>
            </a:r>
          </a:p>
          <a:p>
            <a:pPr algn="just"/>
            <a:r>
              <a:rPr lang="en-US" b="1" dirty="0" err="1">
                <a:latin typeface="Arial" panose="020B0604020202020204" pitchFamily="34" charset="0"/>
                <a:cs typeface="Arial" panose="020B0604020202020204" pitchFamily="34" charset="0"/>
              </a:rPr>
              <a:t>page.getByLabel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form controls by associated label text.</a:t>
            </a:r>
          </a:p>
          <a:p>
            <a:pPr algn="just"/>
            <a:r>
              <a:rPr lang="en-US" b="1" dirty="0" err="1">
                <a:latin typeface="Arial" panose="020B0604020202020204" pitchFamily="34" charset="0"/>
                <a:cs typeface="Arial" panose="020B0604020202020204" pitchFamily="34" charset="0"/>
              </a:rPr>
              <a:t>page.getByPlaceholder</a:t>
            </a:r>
            <a:r>
              <a:rPr lang="en-US" b="1"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Used to locate inputs by their placeholder attribute</a:t>
            </a:r>
          </a:p>
          <a:p>
            <a:pPr algn="just"/>
            <a:r>
              <a:rPr lang="en-US" b="1" dirty="0" err="1">
                <a:latin typeface="Arial" panose="020B0604020202020204" pitchFamily="34" charset="0"/>
                <a:cs typeface="Arial" panose="020B0604020202020204" pitchFamily="34" charset="0"/>
              </a:rPr>
              <a:t>page.getByAltText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elements, typically images, by their text alternative.</a:t>
            </a:r>
          </a:p>
          <a:p>
            <a:pPr algn="just"/>
            <a:r>
              <a:rPr lang="en-US" b="1" dirty="0" err="1">
                <a:latin typeface="Arial" panose="020B0604020202020204" pitchFamily="34" charset="0"/>
                <a:cs typeface="Arial" panose="020B0604020202020204" pitchFamily="34" charset="0"/>
              </a:rPr>
              <a:t>page.getByTitle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elements by their title attribute.</a:t>
            </a:r>
          </a:p>
          <a:p>
            <a:pPr algn="just"/>
            <a:r>
              <a:rPr lang="en-US" b="1" dirty="0" err="1">
                <a:latin typeface="Arial" panose="020B0604020202020204" pitchFamily="34" charset="0"/>
                <a:cs typeface="Arial" panose="020B0604020202020204" pitchFamily="34" charset="0"/>
              </a:rPr>
              <a:t>page.getByTestId</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Used to locate elements based on their data-</a:t>
            </a:r>
            <a:r>
              <a:rPr lang="en-US" dirty="0" err="1">
                <a:latin typeface="Arial" panose="020B0604020202020204" pitchFamily="34" charset="0"/>
                <a:cs typeface="Arial" panose="020B0604020202020204" pitchFamily="34" charset="0"/>
              </a:rPr>
              <a:t>testid</a:t>
            </a:r>
            <a:r>
              <a:rPr lang="en-US" dirty="0">
                <a:latin typeface="Arial" panose="020B0604020202020204" pitchFamily="34" charset="0"/>
                <a:cs typeface="Arial" panose="020B0604020202020204" pitchFamily="34" charset="0"/>
              </a:rPr>
              <a:t> attribute (other attributes can be configured).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222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E9B7-449C-AA7B-3332-9E5F90E2D866}"/>
              </a:ext>
            </a:extLst>
          </p:cNvPr>
          <p:cNvSpPr>
            <a:spLocks noGrp="1"/>
          </p:cNvSpPr>
          <p:nvPr>
            <p:ph type="title"/>
          </p:nvPr>
        </p:nvSpPr>
        <p:spPr>
          <a:xfrm>
            <a:off x="1464647" y="194188"/>
            <a:ext cx="10018713" cy="690716"/>
          </a:xfrm>
        </p:spPr>
        <p:txBody>
          <a:bodyPr>
            <a:noAutofit/>
          </a:bodyPr>
          <a:lstStyle/>
          <a:p>
            <a:r>
              <a:rPr lang="en-IN" b="1" dirty="0"/>
              <a:t>Built-In Locators</a:t>
            </a:r>
            <a:endParaRPr lang="en-IN" dirty="0"/>
          </a:p>
        </p:txBody>
      </p:sp>
      <p:graphicFrame>
        <p:nvGraphicFramePr>
          <p:cNvPr id="4" name="Content Placeholder 3">
            <a:extLst>
              <a:ext uri="{FF2B5EF4-FFF2-40B4-BE49-F238E27FC236}">
                <a16:creationId xmlns:a16="http://schemas.microsoft.com/office/drawing/2014/main" id="{4D4BF51C-2E04-016B-A1A3-C82B3AE75747}"/>
              </a:ext>
            </a:extLst>
          </p:cNvPr>
          <p:cNvGraphicFramePr>
            <a:graphicFrameLocks noGrp="1"/>
          </p:cNvGraphicFramePr>
          <p:nvPr>
            <p:ph idx="1"/>
            <p:extLst>
              <p:ext uri="{D42A27DB-BD31-4B8C-83A1-F6EECF244321}">
                <p14:modId xmlns:p14="http://schemas.microsoft.com/office/powerpoint/2010/main" val="4047435447"/>
              </p:ext>
            </p:extLst>
          </p:nvPr>
        </p:nvGraphicFramePr>
        <p:xfrm>
          <a:off x="1464648" y="1061883"/>
          <a:ext cx="10098087" cy="5376672"/>
        </p:xfrm>
        <a:graphic>
          <a:graphicData uri="http://schemas.openxmlformats.org/drawingml/2006/table">
            <a:tbl>
              <a:tblPr>
                <a:tableStyleId>{616DA210-FB5B-4158-B5E0-FEB733F419BA}</a:tableStyleId>
              </a:tblPr>
              <a:tblGrid>
                <a:gridCol w="3366029">
                  <a:extLst>
                    <a:ext uri="{9D8B030D-6E8A-4147-A177-3AD203B41FA5}">
                      <a16:colId xmlns:a16="http://schemas.microsoft.com/office/drawing/2014/main" val="3468586381"/>
                    </a:ext>
                  </a:extLst>
                </a:gridCol>
                <a:gridCol w="3366029">
                  <a:extLst>
                    <a:ext uri="{9D8B030D-6E8A-4147-A177-3AD203B41FA5}">
                      <a16:colId xmlns:a16="http://schemas.microsoft.com/office/drawing/2014/main" val="1230543131"/>
                    </a:ext>
                  </a:extLst>
                </a:gridCol>
                <a:gridCol w="3366029">
                  <a:extLst>
                    <a:ext uri="{9D8B030D-6E8A-4147-A177-3AD203B41FA5}">
                      <a16:colId xmlns:a16="http://schemas.microsoft.com/office/drawing/2014/main" val="325940691"/>
                    </a:ext>
                  </a:extLst>
                </a:gridCol>
              </a:tblGrid>
              <a:tr h="349045">
                <a:tc>
                  <a:txBody>
                    <a:bodyPr/>
                    <a:lstStyle/>
                    <a:p>
                      <a:r>
                        <a:rPr lang="en-IN" sz="2000" b="1" dirty="0">
                          <a:latin typeface="Arial" panose="020B0604020202020204" pitchFamily="34" charset="0"/>
                          <a:cs typeface="Arial" panose="020B0604020202020204" pitchFamily="34" charset="0"/>
                        </a:rPr>
                        <a:t>Locator</a:t>
                      </a:r>
                    </a:p>
                  </a:txBody>
                  <a:tcPr marL="62484" marR="62484" marT="31242" marB="31242" anchor="ctr"/>
                </a:tc>
                <a:tc>
                  <a:txBody>
                    <a:bodyPr/>
                    <a:lstStyle/>
                    <a:p>
                      <a:r>
                        <a:rPr lang="en-IN" sz="2000" b="1" dirty="0">
                          <a:latin typeface="Arial" panose="020B0604020202020204" pitchFamily="34" charset="0"/>
                          <a:cs typeface="Arial" panose="020B0604020202020204" pitchFamily="34" charset="0"/>
                        </a:rPr>
                        <a:t>When to Use</a:t>
                      </a:r>
                    </a:p>
                  </a:txBody>
                  <a:tcPr marL="62484" marR="62484" marT="31242" marB="31242" anchor="ctr"/>
                </a:tc>
                <a:tc>
                  <a:txBody>
                    <a:bodyPr/>
                    <a:lstStyle/>
                    <a:p>
                      <a:r>
                        <a:rPr lang="en-IN" sz="2000" b="1" dirty="0">
                          <a:latin typeface="Arial" panose="020B0604020202020204" pitchFamily="34" charset="0"/>
                          <a:cs typeface="Arial" panose="020B0604020202020204" pitchFamily="34" charset="0"/>
                        </a:rPr>
                        <a:t>Example Use</a:t>
                      </a:r>
                    </a:p>
                  </a:txBody>
                  <a:tcPr marL="62484" marR="62484" marT="31242" marB="31242" anchor="ctr"/>
                </a:tc>
                <a:extLst>
                  <a:ext uri="{0D108BD9-81ED-4DB2-BD59-A6C34878D82A}">
                    <a16:rowId xmlns:a16="http://schemas.microsoft.com/office/drawing/2014/main" val="4215746911"/>
                  </a:ext>
                </a:extLst>
              </a:tr>
              <a:tr h="610829">
                <a:tc>
                  <a:txBody>
                    <a:bodyPr/>
                    <a:lstStyle/>
                    <a:p>
                      <a:r>
                        <a:rPr lang="en-IN" sz="2000" dirty="0" err="1">
                          <a:latin typeface="Arial" panose="020B0604020202020204" pitchFamily="34" charset="0"/>
                          <a:cs typeface="Arial" panose="020B0604020202020204" pitchFamily="34" charset="0"/>
                        </a:rPr>
                        <a:t>getByRole</a:t>
                      </a:r>
                      <a:r>
                        <a:rPr lang="en-IN" sz="2000" dirty="0">
                          <a:latin typeface="Arial" panose="020B0604020202020204" pitchFamily="34" charset="0"/>
                          <a:cs typeface="Arial" panose="020B0604020202020204" pitchFamily="34" charset="0"/>
                        </a:rPr>
                        <a:t>()</a:t>
                      </a:r>
                    </a:p>
                  </a:txBody>
                  <a:tcPr marL="62484" marR="62484" marT="31242" marB="31242" anchor="ctr"/>
                </a:tc>
                <a:tc>
                  <a:txBody>
                    <a:bodyPr/>
                    <a:lstStyle/>
                    <a:p>
                      <a:r>
                        <a:rPr lang="en-IN" sz="2000" dirty="0">
                          <a:latin typeface="Arial" panose="020B0604020202020204" pitchFamily="34" charset="0"/>
                          <a:cs typeface="Arial" panose="020B0604020202020204" pitchFamily="34" charset="0"/>
                        </a:rPr>
                        <a:t>For semantic, accessible elements (buttons, links, inputs)</a:t>
                      </a:r>
                    </a:p>
                  </a:txBody>
                  <a:tcPr marL="62484" marR="62484" marT="31242" marB="31242" anchor="ctr"/>
                </a:tc>
                <a:tc>
                  <a:txBody>
                    <a:bodyPr/>
                    <a:lstStyle/>
                    <a:p>
                      <a:r>
                        <a:rPr lang="en-IN" sz="2000" dirty="0" err="1">
                          <a:latin typeface="Arial" panose="020B0604020202020204" pitchFamily="34" charset="0"/>
                          <a:cs typeface="Arial" panose="020B0604020202020204" pitchFamily="34" charset="0"/>
                        </a:rPr>
                        <a:t>page.getByRole</a:t>
                      </a:r>
                      <a:r>
                        <a:rPr lang="en-IN" sz="2000" dirty="0">
                          <a:latin typeface="Arial" panose="020B0604020202020204" pitchFamily="34" charset="0"/>
                          <a:cs typeface="Arial" panose="020B0604020202020204" pitchFamily="34" charset="0"/>
                        </a:rPr>
                        <a:t>('button', { name: 'Login' })</a:t>
                      </a:r>
                    </a:p>
                  </a:txBody>
                  <a:tcPr marL="62484" marR="62484" marT="31242" marB="31242" anchor="ctr"/>
                </a:tc>
                <a:extLst>
                  <a:ext uri="{0D108BD9-81ED-4DB2-BD59-A6C34878D82A}">
                    <a16:rowId xmlns:a16="http://schemas.microsoft.com/office/drawing/2014/main" val="3519716230"/>
                  </a:ext>
                </a:extLst>
              </a:tr>
              <a:tr h="349045">
                <a:tc>
                  <a:txBody>
                    <a:bodyPr/>
                    <a:lstStyle/>
                    <a:p>
                      <a:r>
                        <a:rPr lang="en-IN" sz="2000" dirty="0" err="1">
                          <a:latin typeface="Arial" panose="020B0604020202020204" pitchFamily="34" charset="0"/>
                          <a:cs typeface="Arial" panose="020B0604020202020204" pitchFamily="34" charset="0"/>
                        </a:rPr>
                        <a:t>getByLabel</a:t>
                      </a:r>
                      <a:r>
                        <a:rPr lang="en-IN" sz="2000" dirty="0">
                          <a:latin typeface="Arial" panose="020B0604020202020204" pitchFamily="34" charset="0"/>
                          <a:cs typeface="Arial" panose="020B0604020202020204" pitchFamily="34" charset="0"/>
                        </a:rPr>
                        <a:t>()</a:t>
                      </a:r>
                    </a:p>
                  </a:txBody>
                  <a:tcPr marL="62484" marR="62484" marT="31242" marB="31242" anchor="ctr"/>
                </a:tc>
                <a:tc>
                  <a:txBody>
                    <a:bodyPr/>
                    <a:lstStyle/>
                    <a:p>
                      <a:r>
                        <a:rPr lang="en-IN" sz="2000" dirty="0">
                          <a:latin typeface="Arial" panose="020B0604020202020204" pitchFamily="34" charset="0"/>
                          <a:cs typeface="Arial" panose="020B0604020202020204" pitchFamily="34" charset="0"/>
                        </a:rPr>
                        <a:t>For inputs linked to &lt;label&gt; tags</a:t>
                      </a:r>
                    </a:p>
                  </a:txBody>
                  <a:tcPr marL="62484" marR="62484" marT="31242" marB="31242" anchor="ctr"/>
                </a:tc>
                <a:tc>
                  <a:txBody>
                    <a:bodyPr/>
                    <a:lstStyle/>
                    <a:p>
                      <a:r>
                        <a:rPr lang="en-IN" sz="2000">
                          <a:latin typeface="Arial" panose="020B0604020202020204" pitchFamily="34" charset="0"/>
                          <a:cs typeface="Arial" panose="020B0604020202020204" pitchFamily="34" charset="0"/>
                        </a:rPr>
                        <a:t>page.getByLabel('Username')</a:t>
                      </a:r>
                    </a:p>
                  </a:txBody>
                  <a:tcPr marL="62484" marR="62484" marT="31242" marB="31242" anchor="ctr"/>
                </a:tc>
                <a:extLst>
                  <a:ext uri="{0D108BD9-81ED-4DB2-BD59-A6C34878D82A}">
                    <a16:rowId xmlns:a16="http://schemas.microsoft.com/office/drawing/2014/main" val="1847972428"/>
                  </a:ext>
                </a:extLst>
              </a:tr>
              <a:tr h="610829">
                <a:tc>
                  <a:txBody>
                    <a:bodyPr/>
                    <a:lstStyle/>
                    <a:p>
                      <a:r>
                        <a:rPr lang="en-IN" sz="2000">
                          <a:latin typeface="Arial" panose="020B0604020202020204" pitchFamily="34" charset="0"/>
                          <a:cs typeface="Arial" panose="020B0604020202020204" pitchFamily="34" charset="0"/>
                        </a:rPr>
                        <a:t>getByPlaceholder()</a:t>
                      </a:r>
                    </a:p>
                  </a:txBody>
                  <a:tcPr marL="62484" marR="62484" marT="31242" marB="31242" anchor="ctr"/>
                </a:tc>
                <a:tc>
                  <a:txBody>
                    <a:bodyPr/>
                    <a:lstStyle/>
                    <a:p>
                      <a:r>
                        <a:rPr lang="en-US" sz="2000" dirty="0">
                          <a:latin typeface="Arial" panose="020B0604020202020204" pitchFamily="34" charset="0"/>
                          <a:cs typeface="Arial" panose="020B0604020202020204" pitchFamily="34" charset="0"/>
                        </a:rPr>
                        <a:t>For fields with a placeholder attribute</a:t>
                      </a:r>
                    </a:p>
                  </a:txBody>
                  <a:tcPr marL="62484" marR="62484" marT="31242" marB="31242" anchor="ctr"/>
                </a:tc>
                <a:tc>
                  <a:txBody>
                    <a:bodyPr/>
                    <a:lstStyle/>
                    <a:p>
                      <a:r>
                        <a:rPr lang="en-IN" sz="2000">
                          <a:latin typeface="Arial" panose="020B0604020202020204" pitchFamily="34" charset="0"/>
                          <a:cs typeface="Arial" panose="020B0604020202020204" pitchFamily="34" charset="0"/>
                        </a:rPr>
                        <a:t>page.getByPlaceholder('Enter password')</a:t>
                      </a:r>
                    </a:p>
                  </a:txBody>
                  <a:tcPr marL="62484" marR="62484" marT="31242" marB="31242" anchor="ctr"/>
                </a:tc>
                <a:extLst>
                  <a:ext uri="{0D108BD9-81ED-4DB2-BD59-A6C34878D82A}">
                    <a16:rowId xmlns:a16="http://schemas.microsoft.com/office/drawing/2014/main" val="3345180127"/>
                  </a:ext>
                </a:extLst>
              </a:tr>
              <a:tr h="610829">
                <a:tc>
                  <a:txBody>
                    <a:bodyPr/>
                    <a:lstStyle/>
                    <a:p>
                      <a:r>
                        <a:rPr lang="en-IN" sz="2000">
                          <a:latin typeface="Arial" panose="020B0604020202020204" pitchFamily="34" charset="0"/>
                          <a:cs typeface="Arial" panose="020B0604020202020204" pitchFamily="34" charset="0"/>
                        </a:rPr>
                        <a:t>getByText()</a:t>
                      </a:r>
                    </a:p>
                  </a:txBody>
                  <a:tcPr marL="62484" marR="62484" marT="31242" marB="31242" anchor="ctr"/>
                </a:tc>
                <a:tc>
                  <a:txBody>
                    <a:bodyPr/>
                    <a:lstStyle/>
                    <a:p>
                      <a:r>
                        <a:rPr lang="en-US" sz="2000">
                          <a:latin typeface="Arial" panose="020B0604020202020204" pitchFamily="34" charset="0"/>
                          <a:cs typeface="Arial" panose="020B0604020202020204" pitchFamily="34" charset="0"/>
                        </a:rPr>
                        <a:t>For elements with visible text (any tag)</a:t>
                      </a:r>
                    </a:p>
                  </a:txBody>
                  <a:tcPr marL="62484" marR="62484" marT="31242" marB="31242" anchor="ctr"/>
                </a:tc>
                <a:tc>
                  <a:txBody>
                    <a:bodyPr/>
                    <a:lstStyle/>
                    <a:p>
                      <a:r>
                        <a:rPr lang="en-IN" sz="2000">
                          <a:latin typeface="Arial" panose="020B0604020202020204" pitchFamily="34" charset="0"/>
                          <a:cs typeface="Arial" panose="020B0604020202020204" pitchFamily="34" charset="0"/>
                        </a:rPr>
                        <a:t>page.getByText('Sign Out')</a:t>
                      </a:r>
                    </a:p>
                  </a:txBody>
                  <a:tcPr marL="62484" marR="62484" marT="31242" marB="31242" anchor="ctr"/>
                </a:tc>
                <a:extLst>
                  <a:ext uri="{0D108BD9-81ED-4DB2-BD59-A6C34878D82A}">
                    <a16:rowId xmlns:a16="http://schemas.microsoft.com/office/drawing/2014/main" val="3043058268"/>
                  </a:ext>
                </a:extLst>
              </a:tr>
              <a:tr h="610829">
                <a:tc>
                  <a:txBody>
                    <a:bodyPr/>
                    <a:lstStyle/>
                    <a:p>
                      <a:r>
                        <a:rPr lang="en-IN" sz="2000">
                          <a:latin typeface="Arial" panose="020B0604020202020204" pitchFamily="34" charset="0"/>
                          <a:cs typeface="Arial" panose="020B0604020202020204" pitchFamily="34" charset="0"/>
                        </a:rPr>
                        <a:t>getByTitle()</a:t>
                      </a:r>
                    </a:p>
                  </a:txBody>
                  <a:tcPr marL="62484" marR="62484" marT="31242" marB="31242" anchor="ctr"/>
                </a:tc>
                <a:tc>
                  <a:txBody>
                    <a:bodyPr/>
                    <a:lstStyle/>
                    <a:p>
                      <a:r>
                        <a:rPr lang="en-US" sz="2000" dirty="0">
                          <a:latin typeface="Arial" panose="020B0604020202020204" pitchFamily="34" charset="0"/>
                          <a:cs typeface="Arial" panose="020B0604020202020204" pitchFamily="34" charset="0"/>
                        </a:rPr>
                        <a:t>For elements with a title attribute</a:t>
                      </a:r>
                    </a:p>
                  </a:txBody>
                  <a:tcPr marL="62484" marR="62484" marT="31242" marB="31242" anchor="ctr"/>
                </a:tc>
                <a:tc>
                  <a:txBody>
                    <a:bodyPr/>
                    <a:lstStyle/>
                    <a:p>
                      <a:r>
                        <a:rPr lang="en-IN" sz="2000">
                          <a:latin typeface="Arial" panose="020B0604020202020204" pitchFamily="34" charset="0"/>
                          <a:cs typeface="Arial" panose="020B0604020202020204" pitchFamily="34" charset="0"/>
                        </a:rPr>
                        <a:t>page.getByTitle('Help')</a:t>
                      </a:r>
                    </a:p>
                  </a:txBody>
                  <a:tcPr marL="62484" marR="62484" marT="31242" marB="31242" anchor="ctr"/>
                </a:tc>
                <a:extLst>
                  <a:ext uri="{0D108BD9-81ED-4DB2-BD59-A6C34878D82A}">
                    <a16:rowId xmlns:a16="http://schemas.microsoft.com/office/drawing/2014/main" val="1128004916"/>
                  </a:ext>
                </a:extLst>
              </a:tr>
              <a:tr h="610829">
                <a:tc>
                  <a:txBody>
                    <a:bodyPr/>
                    <a:lstStyle/>
                    <a:p>
                      <a:r>
                        <a:rPr lang="en-IN" sz="2000">
                          <a:latin typeface="Arial" panose="020B0604020202020204" pitchFamily="34" charset="0"/>
                          <a:cs typeface="Arial" panose="020B0604020202020204" pitchFamily="34" charset="0"/>
                        </a:rPr>
                        <a:t>getByAltText()</a:t>
                      </a:r>
                    </a:p>
                  </a:txBody>
                  <a:tcPr marL="62484" marR="62484" marT="31242" marB="31242" anchor="ctr"/>
                </a:tc>
                <a:tc>
                  <a:txBody>
                    <a:bodyPr/>
                    <a:lstStyle/>
                    <a:p>
                      <a:r>
                        <a:rPr lang="en-US" sz="2000">
                          <a:latin typeface="Arial" panose="020B0604020202020204" pitchFamily="34" charset="0"/>
                          <a:cs typeface="Arial" panose="020B0604020202020204" pitchFamily="34" charset="0"/>
                        </a:rPr>
                        <a:t>For &lt;img&gt; or elements with alt="..."</a:t>
                      </a:r>
                    </a:p>
                  </a:txBody>
                  <a:tcPr marL="62484" marR="62484" marT="31242" marB="31242" anchor="ctr"/>
                </a:tc>
                <a:tc>
                  <a:txBody>
                    <a:bodyPr/>
                    <a:lstStyle/>
                    <a:p>
                      <a:r>
                        <a:rPr lang="en-IN" sz="2000">
                          <a:latin typeface="Arial" panose="020B0604020202020204" pitchFamily="34" charset="0"/>
                          <a:cs typeface="Arial" panose="020B0604020202020204" pitchFamily="34" charset="0"/>
                        </a:rPr>
                        <a:t>page.getByAltText('Product Image')</a:t>
                      </a:r>
                    </a:p>
                  </a:txBody>
                  <a:tcPr marL="62484" marR="62484" marT="31242" marB="31242" anchor="ctr"/>
                </a:tc>
                <a:extLst>
                  <a:ext uri="{0D108BD9-81ED-4DB2-BD59-A6C34878D82A}">
                    <a16:rowId xmlns:a16="http://schemas.microsoft.com/office/drawing/2014/main" val="4252990782"/>
                  </a:ext>
                </a:extLst>
              </a:tr>
              <a:tr h="610829">
                <a:tc>
                  <a:txBody>
                    <a:bodyPr/>
                    <a:lstStyle/>
                    <a:p>
                      <a:r>
                        <a:rPr lang="en-IN" sz="2000">
                          <a:latin typeface="Arial" panose="020B0604020202020204" pitchFamily="34" charset="0"/>
                          <a:cs typeface="Arial" panose="020B0604020202020204" pitchFamily="34" charset="0"/>
                        </a:rPr>
                        <a:t>getByTestId()</a:t>
                      </a:r>
                    </a:p>
                  </a:txBody>
                  <a:tcPr marL="62484" marR="62484" marT="31242" marB="31242" anchor="ctr"/>
                </a:tc>
                <a:tc>
                  <a:txBody>
                    <a:bodyPr/>
                    <a:lstStyle/>
                    <a:p>
                      <a:r>
                        <a:rPr lang="en-US" sz="2000">
                          <a:latin typeface="Arial" panose="020B0604020202020204" pitchFamily="34" charset="0"/>
                          <a:cs typeface="Arial" panose="020B0604020202020204" pitchFamily="34" charset="0"/>
                        </a:rPr>
                        <a:t>For custom test IDs (data-testid, etc.)</a:t>
                      </a:r>
                    </a:p>
                  </a:txBody>
                  <a:tcPr marL="62484" marR="62484" marT="31242" marB="31242" anchor="ctr"/>
                </a:tc>
                <a:tc>
                  <a:txBody>
                    <a:bodyPr/>
                    <a:lstStyle/>
                    <a:p>
                      <a:r>
                        <a:rPr lang="en-IN" sz="2000" dirty="0" err="1">
                          <a:latin typeface="Arial" panose="020B0604020202020204" pitchFamily="34" charset="0"/>
                          <a:cs typeface="Arial" panose="020B0604020202020204" pitchFamily="34" charset="0"/>
                        </a:rPr>
                        <a:t>page.getByTestId</a:t>
                      </a:r>
                      <a:r>
                        <a:rPr lang="en-IN" sz="2000" dirty="0">
                          <a:latin typeface="Arial" panose="020B0604020202020204" pitchFamily="34" charset="0"/>
                          <a:cs typeface="Arial" panose="020B0604020202020204" pitchFamily="34" charset="0"/>
                        </a:rPr>
                        <a:t>('login-button')</a:t>
                      </a:r>
                    </a:p>
                  </a:txBody>
                  <a:tcPr marL="62484" marR="62484" marT="31242" marB="31242" anchor="ctr"/>
                </a:tc>
                <a:extLst>
                  <a:ext uri="{0D108BD9-81ED-4DB2-BD59-A6C34878D82A}">
                    <a16:rowId xmlns:a16="http://schemas.microsoft.com/office/drawing/2014/main" val="1664495542"/>
                  </a:ext>
                </a:extLst>
              </a:tr>
            </a:tbl>
          </a:graphicData>
        </a:graphic>
      </p:graphicFrame>
    </p:spTree>
    <p:extLst>
      <p:ext uri="{BB962C8B-B14F-4D97-AF65-F5344CB8AC3E}">
        <p14:creationId xmlns:p14="http://schemas.microsoft.com/office/powerpoint/2010/main" val="396672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B69F-2023-94B2-4D3A-D41B4BE500FB}"/>
              </a:ext>
            </a:extLst>
          </p:cNvPr>
          <p:cNvSpPr>
            <a:spLocks noGrp="1"/>
          </p:cNvSpPr>
          <p:nvPr>
            <p:ph type="title"/>
          </p:nvPr>
        </p:nvSpPr>
        <p:spPr>
          <a:xfrm>
            <a:off x="1484310" y="95866"/>
            <a:ext cx="10018713" cy="464574"/>
          </a:xfrm>
        </p:spPr>
        <p:txBody>
          <a:bodyPr>
            <a:normAutofit fontScale="90000"/>
          </a:bodyPr>
          <a:lstStyle/>
          <a:p>
            <a:r>
              <a:rPr lang="en-IN" b="1" dirty="0"/>
              <a:t>If Error-Solution</a:t>
            </a:r>
          </a:p>
        </p:txBody>
      </p:sp>
      <p:sp>
        <p:nvSpPr>
          <p:cNvPr id="3" name="Content Placeholder 2">
            <a:extLst>
              <a:ext uri="{FF2B5EF4-FFF2-40B4-BE49-F238E27FC236}">
                <a16:creationId xmlns:a16="http://schemas.microsoft.com/office/drawing/2014/main" id="{850F7D07-BE01-C7E2-D35C-D40C97C81CB1}"/>
              </a:ext>
            </a:extLst>
          </p:cNvPr>
          <p:cNvSpPr>
            <a:spLocks noGrp="1"/>
          </p:cNvSpPr>
          <p:nvPr>
            <p:ph idx="1"/>
          </p:nvPr>
        </p:nvSpPr>
        <p:spPr>
          <a:xfrm>
            <a:off x="1572800" y="3429000"/>
            <a:ext cx="10018713" cy="3124201"/>
          </a:xfrm>
        </p:spPr>
        <p:txBody>
          <a:bodyPr>
            <a:normAutofit fontScale="85000" lnSpcReduction="20000"/>
          </a:bodyPr>
          <a:lstStyle/>
          <a:p>
            <a:pPr algn="just"/>
            <a:r>
              <a:rPr lang="en-US" dirty="0">
                <a:latin typeface="Arial" panose="020B0604020202020204" pitchFamily="34" charset="0"/>
                <a:cs typeface="Arial" panose="020B0604020202020204" pitchFamily="34" charset="0"/>
              </a:rPr>
              <a:t>Kill the Process Using Port 9323</a:t>
            </a:r>
          </a:p>
          <a:p>
            <a:pPr algn="just"/>
            <a:r>
              <a:rPr lang="en-US" dirty="0">
                <a:latin typeface="Arial" panose="020B0604020202020204" pitchFamily="34" charset="0"/>
                <a:cs typeface="Arial" panose="020B0604020202020204" pitchFamily="34" charset="0"/>
              </a:rPr>
              <a:t>On Windows, you can find and kill the process using that port:</a:t>
            </a:r>
          </a:p>
          <a:p>
            <a:pPr algn="just"/>
            <a:r>
              <a:rPr lang="en-US" b="1" dirty="0">
                <a:latin typeface="Arial" panose="020B0604020202020204" pitchFamily="34" charset="0"/>
                <a:cs typeface="Arial" panose="020B0604020202020204" pitchFamily="34" charset="0"/>
              </a:rPr>
              <a:t>Find the PID:</a:t>
            </a:r>
          </a:p>
          <a:p>
            <a:pPr algn="just"/>
            <a:r>
              <a:rPr lang="en-US" dirty="0">
                <a:latin typeface="Arial" panose="020B0604020202020204" pitchFamily="34" charset="0"/>
                <a:cs typeface="Arial" panose="020B0604020202020204" pitchFamily="34" charset="0"/>
              </a:rPr>
              <a:t>netstat -</a:t>
            </a:r>
            <a:r>
              <a:rPr lang="en-US" dirty="0" err="1">
                <a:latin typeface="Arial" panose="020B0604020202020204" pitchFamily="34" charset="0"/>
                <a:cs typeface="Arial" panose="020B0604020202020204" pitchFamily="34" charset="0"/>
              </a:rPr>
              <a:t>aon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findstr</a:t>
            </a:r>
            <a:r>
              <a:rPr lang="en-US" dirty="0">
                <a:latin typeface="Arial" panose="020B0604020202020204" pitchFamily="34" charset="0"/>
                <a:cs typeface="Arial" panose="020B0604020202020204" pitchFamily="34" charset="0"/>
              </a:rPr>
              <a:t> :9323</a:t>
            </a:r>
          </a:p>
          <a:p>
            <a:pPr algn="just"/>
            <a:r>
              <a:rPr lang="en-US" dirty="0">
                <a:latin typeface="Arial" panose="020B0604020202020204" pitchFamily="34" charset="0"/>
                <a:cs typeface="Arial" panose="020B0604020202020204" pitchFamily="34" charset="0"/>
              </a:rPr>
              <a:t>Look for the line that ends in LISTENING and note the PID.</a:t>
            </a:r>
          </a:p>
          <a:p>
            <a:pPr algn="just"/>
            <a:r>
              <a:rPr lang="en-US" b="1" dirty="0">
                <a:latin typeface="Arial" panose="020B0604020202020204" pitchFamily="34" charset="0"/>
                <a:cs typeface="Arial" panose="020B0604020202020204" pitchFamily="34" charset="0"/>
              </a:rPr>
              <a:t>Kill the Process:</a:t>
            </a:r>
          </a:p>
          <a:p>
            <a:pPr algn="just"/>
            <a:r>
              <a:rPr lang="en-US" dirty="0" err="1">
                <a:latin typeface="Arial" panose="020B0604020202020204" pitchFamily="34" charset="0"/>
                <a:cs typeface="Arial" panose="020B0604020202020204" pitchFamily="34" charset="0"/>
              </a:rPr>
              <a:t>taskkill</a:t>
            </a:r>
            <a:r>
              <a:rPr lang="en-US" dirty="0">
                <a:latin typeface="Arial" panose="020B0604020202020204" pitchFamily="34" charset="0"/>
                <a:cs typeface="Arial" panose="020B0604020202020204" pitchFamily="34" charset="0"/>
              </a:rPr>
              <a:t> /PID &lt;</a:t>
            </a:r>
            <a:r>
              <a:rPr lang="en-US" dirty="0" err="1">
                <a:latin typeface="Arial" panose="020B0604020202020204" pitchFamily="34" charset="0"/>
                <a:cs typeface="Arial" panose="020B0604020202020204" pitchFamily="34" charset="0"/>
              </a:rPr>
              <a:t>pid_number</a:t>
            </a:r>
            <a:r>
              <a:rPr lang="en-US" dirty="0">
                <a:latin typeface="Arial" panose="020B0604020202020204" pitchFamily="34" charset="0"/>
                <a:cs typeface="Arial" panose="020B0604020202020204" pitchFamily="34" charset="0"/>
              </a:rPr>
              <a:t>&gt; /F</a:t>
            </a:r>
          </a:p>
          <a:p>
            <a:pPr algn="just"/>
            <a:r>
              <a:rPr lang="en-US" dirty="0">
                <a:latin typeface="Arial" panose="020B0604020202020204" pitchFamily="34" charset="0"/>
                <a:cs typeface="Arial" panose="020B0604020202020204" pitchFamily="34" charset="0"/>
              </a:rPr>
              <a:t>Replace &lt;</a:t>
            </a:r>
            <a:r>
              <a:rPr lang="en-US" dirty="0" err="1">
                <a:latin typeface="Arial" panose="020B0604020202020204" pitchFamily="34" charset="0"/>
                <a:cs typeface="Arial" panose="020B0604020202020204" pitchFamily="34" charset="0"/>
              </a:rPr>
              <a:t>pid_number</a:t>
            </a:r>
            <a:r>
              <a:rPr lang="en-US" dirty="0">
                <a:latin typeface="Arial" panose="020B0604020202020204" pitchFamily="34" charset="0"/>
                <a:cs typeface="Arial" panose="020B0604020202020204" pitchFamily="34" charset="0"/>
              </a:rPr>
              <a:t>&gt; with the one you found.</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93AFEFE-816B-00F9-0307-D798DBC11274}"/>
              </a:ext>
            </a:extLst>
          </p:cNvPr>
          <p:cNvPicPr>
            <a:picLocks noChangeAspect="1"/>
          </p:cNvPicPr>
          <p:nvPr/>
        </p:nvPicPr>
        <p:blipFill>
          <a:blip r:embed="rId2"/>
          <a:stretch>
            <a:fillRect/>
          </a:stretch>
        </p:blipFill>
        <p:spPr>
          <a:xfrm>
            <a:off x="1572800" y="712879"/>
            <a:ext cx="10036410" cy="27161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3295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8C39-C1AA-CFC6-59BF-75F1A8070C71}"/>
              </a:ext>
            </a:extLst>
          </p:cNvPr>
          <p:cNvSpPr>
            <a:spLocks noGrp="1"/>
          </p:cNvSpPr>
          <p:nvPr>
            <p:ph type="title"/>
          </p:nvPr>
        </p:nvSpPr>
        <p:spPr>
          <a:xfrm>
            <a:off x="1484310" y="135193"/>
            <a:ext cx="10018713" cy="808703"/>
          </a:xfrm>
        </p:spPr>
        <p:txBody>
          <a:bodyPr/>
          <a:lstStyle/>
          <a:p>
            <a:r>
              <a:rPr lang="en-IN" b="1" dirty="0"/>
              <a:t>Run Test Using Codegen</a:t>
            </a:r>
          </a:p>
        </p:txBody>
      </p:sp>
      <p:sp>
        <p:nvSpPr>
          <p:cNvPr id="3" name="Content Placeholder 2">
            <a:extLst>
              <a:ext uri="{FF2B5EF4-FFF2-40B4-BE49-F238E27FC236}">
                <a16:creationId xmlns:a16="http://schemas.microsoft.com/office/drawing/2014/main" id="{1E4E7800-839A-FAD9-6322-497BC72A3AAB}"/>
              </a:ext>
            </a:extLst>
          </p:cNvPr>
          <p:cNvSpPr>
            <a:spLocks noGrp="1"/>
          </p:cNvSpPr>
          <p:nvPr>
            <p:ph idx="1"/>
          </p:nvPr>
        </p:nvSpPr>
        <p:spPr>
          <a:xfrm>
            <a:off x="1484310" y="1170038"/>
            <a:ext cx="10383225" cy="5687961"/>
          </a:xfrm>
        </p:spPr>
        <p:txBody>
          <a:bodyPr anchor="t">
            <a:normAutofit lnSpcReduction="10000"/>
          </a:bodyPr>
          <a:lstStyle/>
          <a:p>
            <a:pPr algn="just"/>
            <a:r>
              <a:rPr lang="en-US" dirty="0">
                <a:latin typeface="Arial" panose="020B0604020202020204" pitchFamily="34" charset="0"/>
                <a:cs typeface="Arial" panose="020B0604020202020204" pitchFamily="34" charset="0"/>
              </a:rPr>
              <a:t>Playwright comes with the ability to generate tests out of the box and is a great way to quickly get started with testing.</a:t>
            </a:r>
          </a:p>
          <a:p>
            <a:pPr algn="just"/>
            <a:r>
              <a:rPr lang="en-US" dirty="0">
                <a:latin typeface="Arial" panose="020B0604020202020204" pitchFamily="34" charset="0"/>
                <a:cs typeface="Arial" panose="020B0604020202020204" pitchFamily="34" charset="0"/>
              </a:rPr>
              <a:t> It will open two windows, a browser window where you interact with the website you wish to test and the Playwright Inspector window where you can record your tests, copy the tests, clear your tests as well as change the language of your tests.</a:t>
            </a:r>
          </a:p>
          <a:p>
            <a:pPr algn="just"/>
            <a:r>
              <a:rPr lang="en-US" dirty="0">
                <a:latin typeface="Arial" panose="020B0604020202020204" pitchFamily="34" charset="0"/>
                <a:cs typeface="Arial" panose="020B0604020202020204" pitchFamily="34" charset="0"/>
                <a:hlinkClick r:id="rId2"/>
              </a:rPr>
              <a:t>https://playwright.dev/docs/codegen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To run test with Codegen</a:t>
            </a:r>
          </a:p>
          <a:p>
            <a:pPr marL="457200" lvl="1" indent="0" algn="just">
              <a:buNone/>
            </a:pPr>
            <a:r>
              <a:rPr lang="en-US" dirty="0" err="1">
                <a:latin typeface="Arial" panose="020B0604020202020204" pitchFamily="34" charset="0"/>
                <a:cs typeface="Arial" panose="020B0604020202020204" pitchFamily="34" charset="0"/>
              </a:rPr>
              <a:t>npx</a:t>
            </a:r>
            <a:r>
              <a:rPr lang="en-US" dirty="0">
                <a:latin typeface="Arial" panose="020B0604020202020204" pitchFamily="34" charset="0"/>
                <a:cs typeface="Arial" panose="020B0604020202020204" pitchFamily="34" charset="0"/>
              </a:rPr>
              <a:t> playwright </a:t>
            </a:r>
            <a:r>
              <a:rPr lang="en-US" dirty="0" err="1">
                <a:latin typeface="Arial" panose="020B0604020202020204" pitchFamily="34" charset="0"/>
                <a:cs typeface="Arial" panose="020B0604020202020204" pitchFamily="34" charset="0"/>
              </a:rPr>
              <a:t>codegen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To check all supportable options</a:t>
            </a:r>
          </a:p>
          <a:p>
            <a:pPr marL="457200" lvl="1" indent="0" algn="just">
              <a:buNone/>
            </a:pPr>
            <a:r>
              <a:rPr lang="en-US" dirty="0" err="1">
                <a:latin typeface="Arial" panose="020B0604020202020204" pitchFamily="34" charset="0"/>
                <a:cs typeface="Arial" panose="020B0604020202020204" pitchFamily="34" charset="0"/>
              </a:rPr>
              <a:t>npx</a:t>
            </a:r>
            <a:r>
              <a:rPr lang="en-US" dirty="0">
                <a:latin typeface="Arial" panose="020B0604020202020204" pitchFamily="34" charset="0"/>
                <a:cs typeface="Arial" panose="020B0604020202020204" pitchFamily="34" charset="0"/>
              </a:rPr>
              <a:t> playwright </a:t>
            </a:r>
            <a:r>
              <a:rPr lang="en-US" dirty="0" err="1">
                <a:latin typeface="Arial" panose="020B0604020202020204" pitchFamily="34" charset="0"/>
                <a:cs typeface="Arial" panose="020B0604020202020204" pitchFamily="34" charset="0"/>
              </a:rPr>
              <a:t>codegen</a:t>
            </a:r>
            <a:r>
              <a:rPr lang="en-US" dirty="0">
                <a:latin typeface="Arial" panose="020B0604020202020204" pitchFamily="34" charset="0"/>
                <a:cs typeface="Arial" panose="020B0604020202020204" pitchFamily="34" charset="0"/>
              </a:rPr>
              <a:t> --help</a:t>
            </a:r>
          </a:p>
          <a:p>
            <a:pPr lvl="1"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252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13C2-0D8A-C9AE-98B3-ACC1A029A959}"/>
              </a:ext>
            </a:extLst>
          </p:cNvPr>
          <p:cNvSpPr>
            <a:spLocks noGrp="1"/>
          </p:cNvSpPr>
          <p:nvPr>
            <p:ph type="title"/>
          </p:nvPr>
        </p:nvSpPr>
        <p:spPr>
          <a:xfrm>
            <a:off x="1484310" y="223684"/>
            <a:ext cx="10018713" cy="720213"/>
          </a:xfrm>
        </p:spPr>
        <p:txBody>
          <a:bodyPr/>
          <a:lstStyle/>
          <a:p>
            <a:r>
              <a:rPr lang="en-IN" b="1" dirty="0"/>
              <a:t>Codegen Options</a:t>
            </a:r>
          </a:p>
        </p:txBody>
      </p:sp>
      <p:sp>
        <p:nvSpPr>
          <p:cNvPr id="3" name="Content Placeholder 2">
            <a:extLst>
              <a:ext uri="{FF2B5EF4-FFF2-40B4-BE49-F238E27FC236}">
                <a16:creationId xmlns:a16="http://schemas.microsoft.com/office/drawing/2014/main" id="{6210BF6B-2432-A23F-553C-8530938ABE33}"/>
              </a:ext>
            </a:extLst>
          </p:cNvPr>
          <p:cNvSpPr>
            <a:spLocks noGrp="1"/>
          </p:cNvSpPr>
          <p:nvPr>
            <p:ph idx="1"/>
          </p:nvPr>
        </p:nvSpPr>
        <p:spPr>
          <a:xfrm>
            <a:off x="1484310" y="1170039"/>
            <a:ext cx="10018713" cy="4847303"/>
          </a:xfrm>
        </p:spPr>
        <p:txBody>
          <a:bodyPr anchor="t"/>
          <a:lstStyle/>
          <a:p>
            <a:r>
              <a:rPr lang="en-IN" b="1" dirty="0">
                <a:latin typeface="Arial" panose="020B0604020202020204" pitchFamily="34" charset="0"/>
                <a:cs typeface="Arial" panose="020B0604020202020204" pitchFamily="34" charset="0"/>
              </a:rPr>
              <a:t>To Record script directly in file</a:t>
            </a:r>
          </a:p>
          <a:p>
            <a:pPr marL="457200" lvl="1" indent="0">
              <a:buNone/>
            </a:pP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r>
              <a:rPr lang="en-IN" dirty="0">
                <a:latin typeface="Arial" panose="020B0604020202020204" pitchFamily="34" charset="0"/>
                <a:cs typeface="Arial" panose="020B0604020202020204" pitchFamily="34" charset="0"/>
              </a:rPr>
              <a:t> –o tests/MyTest.spec.js</a:t>
            </a:r>
          </a:p>
          <a:p>
            <a:r>
              <a:rPr lang="en-IN" b="1" dirty="0">
                <a:latin typeface="Arial" panose="020B0604020202020204" pitchFamily="34" charset="0"/>
                <a:cs typeface="Arial" panose="020B0604020202020204" pitchFamily="34" charset="0"/>
              </a:rPr>
              <a:t>To Record script in different language</a:t>
            </a:r>
          </a:p>
          <a:p>
            <a:pPr marL="457200" lvl="1" indent="0">
              <a:buNone/>
            </a:pP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r>
              <a:rPr lang="en-IN" dirty="0">
                <a:latin typeface="Arial" panose="020B0604020202020204" pitchFamily="34" charset="0"/>
                <a:cs typeface="Arial" panose="020B0604020202020204" pitchFamily="34" charset="0"/>
              </a:rPr>
              <a:t>  - - target </a:t>
            </a:r>
            <a:r>
              <a:rPr lang="en-IN" dirty="0" err="1">
                <a:latin typeface="Arial" panose="020B0604020202020204" pitchFamily="34" charset="0"/>
                <a:cs typeface="Arial" panose="020B0604020202020204" pitchFamily="34" charset="0"/>
              </a:rPr>
              <a:t>javascript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To Record script on specific browser</a:t>
            </a:r>
          </a:p>
          <a:p>
            <a:pPr marL="457200" lvl="1" indent="0">
              <a:buNone/>
            </a:pP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r>
              <a:rPr lang="en-IN" dirty="0">
                <a:latin typeface="Arial" panose="020B0604020202020204" pitchFamily="34" charset="0"/>
                <a:cs typeface="Arial" panose="020B0604020202020204" pitchFamily="34" charset="0"/>
              </a:rPr>
              <a:t> –b chromium |</a:t>
            </a:r>
            <a:r>
              <a:rPr lang="en-IN" dirty="0" err="1">
                <a:latin typeface="Arial" panose="020B0604020202020204" pitchFamily="34" charset="0"/>
                <a:cs typeface="Arial" panose="020B0604020202020204" pitchFamily="34" charset="0"/>
              </a:rPr>
              <a:t>webkit|firefox</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To Record script on different device</a:t>
            </a:r>
          </a:p>
          <a:p>
            <a:pPr marL="457200" lvl="1" indent="0">
              <a:buNone/>
            </a:pP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r>
              <a:rPr lang="en-IN" dirty="0">
                <a:latin typeface="Arial" panose="020B0604020202020204" pitchFamily="34" charset="0"/>
                <a:cs typeface="Arial" panose="020B0604020202020204" pitchFamily="34" charset="0"/>
              </a:rPr>
              <a:t> - - device “</a:t>
            </a:r>
            <a:r>
              <a:rPr lang="en-IN" dirty="0" err="1">
                <a:latin typeface="Arial" panose="020B0604020202020204" pitchFamily="34" charset="0"/>
                <a:cs typeface="Arial" panose="020B0604020202020204" pitchFamily="34" charset="0"/>
              </a:rPr>
              <a:t>iphone</a:t>
            </a:r>
            <a:r>
              <a:rPr lang="en-IN" dirty="0">
                <a:latin typeface="Arial" panose="020B0604020202020204" pitchFamily="34" charset="0"/>
                <a:cs typeface="Arial" panose="020B0604020202020204" pitchFamily="34" charset="0"/>
              </a:rPr>
              <a:t> 13”</a:t>
            </a:r>
          </a:p>
          <a:p>
            <a:r>
              <a:rPr lang="en-IN" b="1" dirty="0">
                <a:latin typeface="Arial" panose="020B0604020202020204" pitchFamily="34" charset="0"/>
                <a:cs typeface="Arial" panose="020B0604020202020204" pitchFamily="34" charset="0"/>
              </a:rPr>
              <a:t>To check list of device options write wrong command </a:t>
            </a:r>
          </a:p>
          <a:p>
            <a:pPr marL="457200" lvl="1" indent="0">
              <a:buNone/>
            </a:pPr>
            <a:r>
              <a:rPr lang="en-IN" dirty="0" err="1">
                <a:latin typeface="Arial" panose="020B0604020202020204" pitchFamily="34" charset="0"/>
                <a:cs typeface="Arial" panose="020B0604020202020204" pitchFamily="34" charset="0"/>
              </a:rPr>
              <a:t>npx</a:t>
            </a:r>
            <a:r>
              <a:rPr lang="en-IN" dirty="0">
                <a:latin typeface="Arial" panose="020B0604020202020204" pitchFamily="34" charset="0"/>
                <a:cs typeface="Arial" panose="020B0604020202020204" pitchFamily="34" charset="0"/>
              </a:rPr>
              <a:t> playwright </a:t>
            </a:r>
            <a:r>
              <a:rPr lang="en-IN" dirty="0" err="1">
                <a:latin typeface="Arial" panose="020B0604020202020204" pitchFamily="34" charset="0"/>
                <a:cs typeface="Arial" panose="020B0604020202020204" pitchFamily="34" charset="0"/>
              </a:rPr>
              <a:t>codegen</a:t>
            </a:r>
            <a:r>
              <a:rPr lang="en-IN" dirty="0">
                <a:latin typeface="Arial" panose="020B0604020202020204" pitchFamily="34" charset="0"/>
                <a:cs typeface="Arial" panose="020B0604020202020204" pitchFamily="34" charset="0"/>
              </a:rPr>
              <a:t> - - device “iphone12”</a:t>
            </a:r>
          </a:p>
          <a:p>
            <a:pPr lvl="1"/>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8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0F48-8AEC-1C1D-3866-F436352CAD64}"/>
              </a:ext>
            </a:extLst>
          </p:cNvPr>
          <p:cNvSpPr>
            <a:spLocks noGrp="1"/>
          </p:cNvSpPr>
          <p:nvPr>
            <p:ph type="title"/>
          </p:nvPr>
        </p:nvSpPr>
        <p:spPr>
          <a:xfrm>
            <a:off x="1484310" y="95864"/>
            <a:ext cx="10018713" cy="582561"/>
          </a:xfrm>
        </p:spPr>
        <p:txBody>
          <a:bodyPr>
            <a:normAutofit fontScale="90000"/>
          </a:bodyPr>
          <a:lstStyle/>
          <a:p>
            <a:r>
              <a:rPr lang="en-IN" b="1" dirty="0"/>
              <a:t>Hard Assertions</a:t>
            </a:r>
          </a:p>
        </p:txBody>
      </p:sp>
      <p:sp>
        <p:nvSpPr>
          <p:cNvPr id="3" name="Content Placeholder 2">
            <a:extLst>
              <a:ext uri="{FF2B5EF4-FFF2-40B4-BE49-F238E27FC236}">
                <a16:creationId xmlns:a16="http://schemas.microsoft.com/office/drawing/2014/main" id="{0716D905-A129-3358-3EC2-300EEE24480E}"/>
              </a:ext>
            </a:extLst>
          </p:cNvPr>
          <p:cNvSpPr>
            <a:spLocks noGrp="1"/>
          </p:cNvSpPr>
          <p:nvPr>
            <p:ph idx="1"/>
          </p:nvPr>
        </p:nvSpPr>
        <p:spPr>
          <a:xfrm>
            <a:off x="1484310" y="796413"/>
            <a:ext cx="10018713" cy="5456903"/>
          </a:xfrm>
        </p:spPr>
        <p:txBody>
          <a:bodyPr anchor="t">
            <a:normAutofit/>
          </a:bodyPr>
          <a:lstStyle/>
          <a:p>
            <a:r>
              <a:rPr lang="en-IN" dirty="0">
                <a:latin typeface="Arial" panose="020B0604020202020204" pitchFamily="34" charset="0"/>
                <a:cs typeface="Arial" panose="020B0604020202020204" pitchFamily="34" charset="0"/>
                <a:hlinkClick r:id="rId2"/>
              </a:rPr>
              <a:t>https://playwright.dev/docs/test-assertions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Playwright includes test assertions in the form of expect function.</a:t>
            </a:r>
          </a:p>
          <a:p>
            <a:r>
              <a:rPr lang="en-US" b="1" dirty="0">
                <a:latin typeface="Arial" panose="020B0604020202020204" pitchFamily="34" charset="0"/>
                <a:cs typeface="Arial" panose="020B0604020202020204" pitchFamily="34" charset="0"/>
              </a:rPr>
              <a:t>Page Has </a:t>
            </a:r>
            <a:r>
              <a:rPr lang="en-US" b="1" dirty="0" err="1">
                <a:latin typeface="Arial" panose="020B0604020202020204" pitchFamily="34" charset="0"/>
                <a:cs typeface="Arial" panose="020B0604020202020204" pitchFamily="34" charset="0"/>
              </a:rPr>
              <a:t>url</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await expect(page).</a:t>
            </a:r>
            <a:r>
              <a:rPr lang="en-US" dirty="0" err="1">
                <a:latin typeface="Arial" panose="020B0604020202020204" pitchFamily="34" charset="0"/>
                <a:cs typeface="Arial" panose="020B0604020202020204" pitchFamily="34" charset="0"/>
              </a:rPr>
              <a:t>toHaveUrl</a:t>
            </a:r>
            <a:r>
              <a:rPr lang="en-US"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Negative validation on </a:t>
            </a:r>
            <a:r>
              <a:rPr lang="en-US" b="1" dirty="0" err="1">
                <a:latin typeface="Arial" panose="020B0604020202020204" pitchFamily="34" charset="0"/>
                <a:cs typeface="Arial" panose="020B0604020202020204" pitchFamily="34" charset="0"/>
              </a:rPr>
              <a:t>url</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await expect(page).</a:t>
            </a:r>
            <a:r>
              <a:rPr lang="en-US" dirty="0" err="1">
                <a:latin typeface="Arial" panose="020B0604020202020204" pitchFamily="34" charset="0"/>
                <a:cs typeface="Arial" panose="020B0604020202020204" pitchFamily="34" charset="0"/>
              </a:rPr>
              <a:t>not.toHaveUrl</a:t>
            </a:r>
            <a:r>
              <a:rPr lang="en-US"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Page Has title</a:t>
            </a:r>
          </a:p>
          <a:p>
            <a:r>
              <a:rPr lang="en-US" dirty="0">
                <a:latin typeface="Arial" panose="020B0604020202020204" pitchFamily="34" charset="0"/>
                <a:cs typeface="Arial" panose="020B0604020202020204" pitchFamily="34" charset="0"/>
              </a:rPr>
              <a:t>await expect(page).</a:t>
            </a:r>
            <a:r>
              <a:rPr lang="en-US" dirty="0" err="1">
                <a:latin typeface="Arial" panose="020B0604020202020204" pitchFamily="34" charset="0"/>
                <a:cs typeface="Arial" panose="020B0604020202020204" pitchFamily="34" charset="0"/>
              </a:rPr>
              <a:t>toHaveTitle</a:t>
            </a:r>
            <a:r>
              <a:rPr lang="en-US"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Negative validation on title</a:t>
            </a:r>
          </a:p>
          <a:p>
            <a:r>
              <a:rPr lang="en-US" dirty="0">
                <a:latin typeface="Arial" panose="020B0604020202020204" pitchFamily="34" charset="0"/>
                <a:cs typeface="Arial" panose="020B0604020202020204" pitchFamily="34" charset="0"/>
              </a:rPr>
              <a:t>await expect(page).</a:t>
            </a:r>
            <a:r>
              <a:rPr lang="en-US" dirty="0" err="1">
                <a:latin typeface="Arial" panose="020B0604020202020204" pitchFamily="34" charset="0"/>
                <a:cs typeface="Arial" panose="020B0604020202020204" pitchFamily="34" charset="0"/>
              </a:rPr>
              <a:t>not.toHaveUrl</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22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73069-9E0B-4935-BD0C-CB740AC3F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4D40B-A278-C7DC-29D7-7F83A0A93DB4}"/>
              </a:ext>
            </a:extLst>
          </p:cNvPr>
          <p:cNvSpPr>
            <a:spLocks noGrp="1"/>
          </p:cNvSpPr>
          <p:nvPr>
            <p:ph idx="1"/>
          </p:nvPr>
        </p:nvSpPr>
        <p:spPr>
          <a:xfrm>
            <a:off x="1484311" y="1052052"/>
            <a:ext cx="5594916" cy="5211096"/>
          </a:xfrm>
        </p:spPr>
        <p:txBody>
          <a:bodyPr anchor="t">
            <a:noAutofit/>
          </a:bodyPr>
          <a:lstStyle/>
          <a:p>
            <a:r>
              <a:rPr lang="en-US" sz="2000" b="1" dirty="0">
                <a:latin typeface="Arial" panose="020B0604020202020204" pitchFamily="34" charset="0"/>
                <a:cs typeface="Arial" panose="020B0604020202020204" pitchFamily="34" charset="0"/>
              </a:rPr>
              <a:t>To check element visibility</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toBeVisible</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element is enabled</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toBeEnabled</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element is disabled</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toBeDisabled</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a:t>
            </a:r>
            <a:r>
              <a:rPr lang="en-US" sz="2000" b="1" dirty="0" err="1">
                <a:latin typeface="Arial" panose="020B0604020202020204" pitchFamily="34" charset="0"/>
                <a:cs typeface="Arial" panose="020B0604020202020204" pitchFamily="34" charset="0"/>
              </a:rPr>
              <a:t>radiobutton</a:t>
            </a:r>
            <a:r>
              <a:rPr lang="en-US" sz="2000" b="1" dirty="0">
                <a:latin typeface="Arial" panose="020B0604020202020204" pitchFamily="34" charset="0"/>
                <a:cs typeface="Arial" panose="020B0604020202020204" pitchFamily="34" charset="0"/>
              </a:rPr>
              <a:t>/checkbox is checked</a:t>
            </a:r>
          </a:p>
          <a:p>
            <a:r>
              <a:rPr lang="en-US" sz="2000" dirty="0">
                <a:latin typeface="Arial" panose="020B0604020202020204" pitchFamily="34" charset="0"/>
                <a:cs typeface="Arial" panose="020B0604020202020204" pitchFamily="34" charset="0"/>
              </a:rPr>
              <a:t>await expect(locator).</a:t>
            </a:r>
            <a:r>
              <a:rPr lang="en-US" sz="2000">
                <a:latin typeface="Arial" panose="020B0604020202020204" pitchFamily="34" charset="0"/>
                <a:cs typeface="Arial" panose="020B0604020202020204" pitchFamily="34" charset="0"/>
              </a:rPr>
              <a:t>toBeChecked</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element matches text</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toHaveText</a:t>
            </a:r>
            <a:r>
              <a:rPr lang="en-US" sz="2000" dirty="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AC6B0330-4D49-6929-7CA5-0907FFDE1198}"/>
              </a:ext>
            </a:extLst>
          </p:cNvPr>
          <p:cNvSpPr txBox="1">
            <a:spLocks/>
          </p:cNvSpPr>
          <p:nvPr/>
        </p:nvSpPr>
        <p:spPr>
          <a:xfrm>
            <a:off x="6503679" y="1052052"/>
            <a:ext cx="5019727" cy="521109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b="1" dirty="0">
                <a:latin typeface="Arial" panose="020B0604020202020204" pitchFamily="34" charset="0"/>
                <a:cs typeface="Arial" panose="020B0604020202020204" pitchFamily="34" charset="0"/>
              </a:rPr>
              <a:t>To check element contains text</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toContainText</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element have value</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toHaveValue</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To check list of element length</a:t>
            </a:r>
          </a:p>
          <a:p>
            <a:r>
              <a:rPr lang="en-US" sz="2000" dirty="0">
                <a:latin typeface="Arial" panose="020B0604020202020204" pitchFamily="34" charset="0"/>
                <a:cs typeface="Arial" panose="020B0604020202020204" pitchFamily="34" charset="0"/>
              </a:rPr>
              <a:t>await expect(locator).</a:t>
            </a:r>
            <a:r>
              <a:rPr lang="en-US" sz="2000" dirty="0" err="1">
                <a:latin typeface="Arial" panose="020B0604020202020204" pitchFamily="34" charset="0"/>
                <a:cs typeface="Arial" panose="020B0604020202020204" pitchFamily="34" charset="0"/>
              </a:rPr>
              <a:t>toHaveCount</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D67CFF7D-0F97-1103-6225-93D6C252DA19}"/>
              </a:ext>
            </a:extLst>
          </p:cNvPr>
          <p:cNvSpPr>
            <a:spLocks noGrp="1"/>
          </p:cNvSpPr>
          <p:nvPr>
            <p:ph type="title"/>
          </p:nvPr>
        </p:nvSpPr>
        <p:spPr>
          <a:xfrm>
            <a:off x="1484310" y="95864"/>
            <a:ext cx="10018713" cy="582561"/>
          </a:xfrm>
        </p:spPr>
        <p:txBody>
          <a:bodyPr>
            <a:normAutofit fontScale="90000"/>
          </a:bodyPr>
          <a:lstStyle/>
          <a:p>
            <a:r>
              <a:rPr lang="en-IN" b="1" dirty="0"/>
              <a:t>Hard Assertions</a:t>
            </a:r>
          </a:p>
        </p:txBody>
      </p:sp>
    </p:spTree>
    <p:extLst>
      <p:ext uri="{BB962C8B-B14F-4D97-AF65-F5344CB8AC3E}">
        <p14:creationId xmlns:p14="http://schemas.microsoft.com/office/powerpoint/2010/main" val="409750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8F16-65CF-6D63-CEDF-17EF8BAC9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88051-F523-2907-A09C-094C1AB69F19}"/>
              </a:ext>
            </a:extLst>
          </p:cNvPr>
          <p:cNvSpPr>
            <a:spLocks noGrp="1"/>
          </p:cNvSpPr>
          <p:nvPr>
            <p:ph type="title"/>
          </p:nvPr>
        </p:nvSpPr>
        <p:spPr>
          <a:xfrm>
            <a:off x="1484310" y="86032"/>
            <a:ext cx="10018713" cy="857865"/>
          </a:xfrm>
        </p:spPr>
        <p:txBody>
          <a:bodyPr/>
          <a:lstStyle/>
          <a:p>
            <a:r>
              <a:rPr lang="en-IN" b="1" dirty="0"/>
              <a:t>Key Feature</a:t>
            </a:r>
          </a:p>
        </p:txBody>
      </p:sp>
      <p:sp>
        <p:nvSpPr>
          <p:cNvPr id="3" name="Content Placeholder 2">
            <a:extLst>
              <a:ext uri="{FF2B5EF4-FFF2-40B4-BE49-F238E27FC236}">
                <a16:creationId xmlns:a16="http://schemas.microsoft.com/office/drawing/2014/main" id="{1A58641F-0D20-BE54-D802-F946E40C33F2}"/>
              </a:ext>
            </a:extLst>
          </p:cNvPr>
          <p:cNvSpPr>
            <a:spLocks noGrp="1"/>
          </p:cNvSpPr>
          <p:nvPr>
            <p:ph idx="1"/>
          </p:nvPr>
        </p:nvSpPr>
        <p:spPr>
          <a:xfrm>
            <a:off x="1484310" y="1091381"/>
            <a:ext cx="10018713" cy="5161935"/>
          </a:xfrm>
        </p:spPr>
        <p:txBody>
          <a:bodyPr anchor="t">
            <a:normAutofit lnSpcReduction="10000"/>
          </a:bodyPr>
          <a:lstStyle/>
          <a:p>
            <a:pPr algn="just"/>
            <a:r>
              <a:rPr lang="en-US" b="1" dirty="0">
                <a:latin typeface="Arial" panose="020B0604020202020204" pitchFamily="34" charset="0"/>
                <a:cs typeface="Arial" panose="020B0604020202020204" pitchFamily="34" charset="0"/>
              </a:rPr>
              <a:t>Cross-browser: </a:t>
            </a:r>
            <a:r>
              <a:rPr lang="en-US" dirty="0">
                <a:latin typeface="Arial" panose="020B0604020202020204" pitchFamily="34" charset="0"/>
                <a:cs typeface="Arial" panose="020B0604020202020204" pitchFamily="34" charset="0"/>
              </a:rPr>
              <a:t>Playwright supports all modern rendering engines including Chromium, WebKit, and Firefox.</a:t>
            </a:r>
          </a:p>
          <a:p>
            <a:pPr algn="just"/>
            <a:r>
              <a:rPr lang="en-US" b="1" dirty="0">
                <a:latin typeface="Arial" panose="020B0604020202020204" pitchFamily="34" charset="0"/>
                <a:cs typeface="Arial" panose="020B0604020202020204" pitchFamily="34" charset="0"/>
              </a:rPr>
              <a:t>Cross-platform: </a:t>
            </a:r>
            <a:r>
              <a:rPr lang="en-US" dirty="0">
                <a:latin typeface="Arial" panose="020B0604020202020204" pitchFamily="34" charset="0"/>
                <a:cs typeface="Arial" panose="020B0604020202020204" pitchFamily="34" charset="0"/>
              </a:rPr>
              <a:t>Test on Windows, Linux, and macOS, locally or on CI, headless or headed.</a:t>
            </a:r>
          </a:p>
          <a:p>
            <a:pPr algn="just"/>
            <a:r>
              <a:rPr lang="en-US" b="1" dirty="0">
                <a:latin typeface="Arial" panose="020B0604020202020204" pitchFamily="34" charset="0"/>
                <a:cs typeface="Arial" panose="020B0604020202020204" pitchFamily="34" charset="0"/>
              </a:rPr>
              <a:t>Cross-language: </a:t>
            </a:r>
            <a:r>
              <a:rPr lang="en-US" dirty="0">
                <a:latin typeface="Arial" panose="020B0604020202020204" pitchFamily="34" charset="0"/>
                <a:cs typeface="Arial" panose="020B0604020202020204" pitchFamily="34" charset="0"/>
              </a:rPr>
              <a:t>Use the Playwright API in TypeScript, JavaScript, Python, .NET, Java.</a:t>
            </a:r>
          </a:p>
          <a:p>
            <a:pPr algn="just"/>
            <a:r>
              <a:rPr lang="en-US" b="1" dirty="0">
                <a:latin typeface="Arial" panose="020B0604020202020204" pitchFamily="34" charset="0"/>
                <a:cs typeface="Arial" panose="020B0604020202020204" pitchFamily="34" charset="0"/>
              </a:rPr>
              <a:t>Test Mobile Web: </a:t>
            </a:r>
            <a:r>
              <a:rPr lang="en-US" dirty="0">
                <a:latin typeface="Arial" panose="020B0604020202020204" pitchFamily="34" charset="0"/>
                <a:cs typeface="Arial" panose="020B0604020202020204" pitchFamily="34" charset="0"/>
              </a:rPr>
              <a:t>Native mobile emulation of Google Chrome for Android and Mobile Safari. The same rendering engine works on your Desktop and in the Cloud.</a:t>
            </a:r>
          </a:p>
          <a:p>
            <a:pPr algn="just"/>
            <a:r>
              <a:rPr lang="en-US" b="1" dirty="0">
                <a:latin typeface="Arial" panose="020B0604020202020204" pitchFamily="34" charset="0"/>
                <a:cs typeface="Arial" panose="020B0604020202020204" pitchFamily="34" charset="0"/>
              </a:rPr>
              <a:t>Auto-wait: </a:t>
            </a:r>
            <a:r>
              <a:rPr lang="en-US" dirty="0">
                <a:latin typeface="Arial" panose="020B0604020202020204" pitchFamily="34" charset="0"/>
                <a:cs typeface="Arial" panose="020B0604020202020204" pitchFamily="34" charset="0"/>
              </a:rPr>
              <a:t>Playwright waits for elements to be actionable prior to performing actions. It also has a rich set of introspection events. The combination of the two eliminates the need for artificial timeouts - the primary cause of flaky tests.</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81B57-F408-31F6-74A0-65AA801D5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35220-E95A-1EBD-0C57-6133F770B19E}"/>
              </a:ext>
            </a:extLst>
          </p:cNvPr>
          <p:cNvSpPr>
            <a:spLocks noGrp="1"/>
          </p:cNvSpPr>
          <p:nvPr>
            <p:ph type="title"/>
          </p:nvPr>
        </p:nvSpPr>
        <p:spPr>
          <a:xfrm>
            <a:off x="1484310" y="95864"/>
            <a:ext cx="10018713" cy="582561"/>
          </a:xfrm>
        </p:spPr>
        <p:txBody>
          <a:bodyPr>
            <a:normAutofit fontScale="90000"/>
          </a:bodyPr>
          <a:lstStyle/>
          <a:p>
            <a:r>
              <a:rPr lang="en-IN" b="1" dirty="0"/>
              <a:t>Soft Assertions</a:t>
            </a:r>
          </a:p>
        </p:txBody>
      </p:sp>
      <p:sp>
        <p:nvSpPr>
          <p:cNvPr id="3" name="Content Placeholder 2">
            <a:extLst>
              <a:ext uri="{FF2B5EF4-FFF2-40B4-BE49-F238E27FC236}">
                <a16:creationId xmlns:a16="http://schemas.microsoft.com/office/drawing/2014/main" id="{86A224E3-AC9B-CE9E-C79A-E61FF3D29D48}"/>
              </a:ext>
            </a:extLst>
          </p:cNvPr>
          <p:cNvSpPr>
            <a:spLocks noGrp="1"/>
          </p:cNvSpPr>
          <p:nvPr>
            <p:ph idx="1"/>
          </p:nvPr>
        </p:nvSpPr>
        <p:spPr>
          <a:xfrm>
            <a:off x="1484310" y="796413"/>
            <a:ext cx="10018713" cy="5456903"/>
          </a:xfrm>
        </p:spPr>
        <p:txBody>
          <a:bodyPr anchor="t">
            <a:normAutofit/>
          </a:bodyPr>
          <a:lstStyle/>
          <a:p>
            <a:pPr algn="just"/>
            <a:r>
              <a:rPr lang="en-US" b="1" dirty="0">
                <a:latin typeface="Arial" panose="020B0604020202020204" pitchFamily="34" charset="0"/>
                <a:cs typeface="Arial" panose="020B0604020202020204" pitchFamily="34" charset="0"/>
              </a:rPr>
              <a:t>By default, failed hard assertion will terminate test execution. Playwright also supports soft assertions when soft assertions fail it do not terminate test execution, but mark the test as failed.</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expect.soft</a:t>
            </a:r>
            <a:r>
              <a:rPr lang="en-US" dirty="0">
                <a:latin typeface="Arial" panose="020B0604020202020204" pitchFamily="34" charset="0"/>
                <a:cs typeface="Arial" panose="020B0604020202020204" pitchFamily="34" charset="0"/>
              </a:rPr>
              <a:t>(page).</a:t>
            </a:r>
            <a:r>
              <a:rPr lang="en-US" dirty="0" err="1">
                <a:latin typeface="Arial" panose="020B0604020202020204" pitchFamily="34" charset="0"/>
                <a:cs typeface="Arial" panose="020B0604020202020204" pitchFamily="34" charset="0"/>
              </a:rPr>
              <a:t>toHaveTitle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xyz</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expect.soft</a:t>
            </a:r>
            <a:r>
              <a:rPr lang="en-US" dirty="0">
                <a:latin typeface="Arial" panose="020B0604020202020204" pitchFamily="34" charset="0"/>
                <a:cs typeface="Arial" panose="020B0604020202020204" pitchFamily="34" charset="0"/>
              </a:rPr>
              <a:t>(page).</a:t>
            </a:r>
            <a:r>
              <a:rPr lang="en-US" dirty="0" err="1">
                <a:latin typeface="Arial" panose="020B0604020202020204" pitchFamily="34" charset="0"/>
                <a:cs typeface="Arial" panose="020B0604020202020204" pitchFamily="34" charset="0"/>
              </a:rPr>
              <a:t>toHaveUrl</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xyz</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expect.soft</a:t>
            </a:r>
            <a:r>
              <a:rPr lang="en-US" dirty="0">
                <a:latin typeface="Arial" panose="020B0604020202020204" pitchFamily="34" charset="0"/>
                <a:cs typeface="Arial" panose="020B0604020202020204" pitchFamily="34" charset="0"/>
              </a:rPr>
              <a:t>(locator).</a:t>
            </a:r>
            <a:r>
              <a:rPr lang="en-US" dirty="0" err="1">
                <a:latin typeface="Arial" panose="020B0604020202020204" pitchFamily="34" charset="0"/>
                <a:cs typeface="Arial" panose="020B0604020202020204" pitchFamily="34" charset="0"/>
              </a:rPr>
              <a:t>toHaveText</a:t>
            </a:r>
            <a:r>
              <a:rPr lang="en-US" dirty="0">
                <a:latin typeface="Arial" panose="020B0604020202020204" pitchFamily="34" charset="0"/>
                <a:cs typeface="Arial" panose="020B0604020202020204" pitchFamily="34" charset="0"/>
              </a:rPr>
              <a:t>('Success');</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expect.soft</a:t>
            </a:r>
            <a:r>
              <a:rPr lang="en-US" dirty="0">
                <a:latin typeface="Arial" panose="020B0604020202020204" pitchFamily="34" charset="0"/>
                <a:cs typeface="Arial" panose="020B0604020202020204" pitchFamily="34" charset="0"/>
              </a:rPr>
              <a:t>(locator).</a:t>
            </a:r>
            <a:r>
              <a:rPr lang="en-US" dirty="0" err="1">
                <a:latin typeface="Arial" panose="020B0604020202020204" pitchFamily="34" charset="0"/>
                <a:cs typeface="Arial" panose="020B0604020202020204" pitchFamily="34" charset="0"/>
              </a:rPr>
              <a:t>toHaveText</a:t>
            </a:r>
            <a:r>
              <a:rPr lang="en-US" dirty="0">
                <a:latin typeface="Arial" panose="020B0604020202020204" pitchFamily="34" charset="0"/>
                <a:cs typeface="Arial" panose="020B0604020202020204" pitchFamily="34" charset="0"/>
              </a:rPr>
              <a:t>('Test');</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43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B7C9-0170-FE2A-BE39-5C8F4C1FE53B}"/>
              </a:ext>
            </a:extLst>
          </p:cNvPr>
          <p:cNvSpPr>
            <a:spLocks noGrp="1"/>
          </p:cNvSpPr>
          <p:nvPr>
            <p:ph type="title"/>
          </p:nvPr>
        </p:nvSpPr>
        <p:spPr>
          <a:xfrm>
            <a:off x="1484309" y="190501"/>
            <a:ext cx="10018713" cy="876300"/>
          </a:xfrm>
        </p:spPr>
        <p:txBody>
          <a:bodyPr/>
          <a:lstStyle/>
          <a:p>
            <a:r>
              <a:rPr lang="en-IN" b="1" dirty="0"/>
              <a:t>Handling  Web Elements</a:t>
            </a:r>
          </a:p>
        </p:txBody>
      </p:sp>
      <p:sp>
        <p:nvSpPr>
          <p:cNvPr id="3" name="Content Placeholder 2">
            <a:extLst>
              <a:ext uri="{FF2B5EF4-FFF2-40B4-BE49-F238E27FC236}">
                <a16:creationId xmlns:a16="http://schemas.microsoft.com/office/drawing/2014/main" id="{5A37FC4F-C7F4-131C-2568-08792C93987D}"/>
              </a:ext>
            </a:extLst>
          </p:cNvPr>
          <p:cNvSpPr>
            <a:spLocks noGrp="1"/>
          </p:cNvSpPr>
          <p:nvPr>
            <p:ph idx="1"/>
          </p:nvPr>
        </p:nvSpPr>
        <p:spPr>
          <a:xfrm>
            <a:off x="1484310" y="1066801"/>
            <a:ext cx="10284903" cy="5600698"/>
          </a:xfrm>
        </p:spPr>
        <p:txBody>
          <a:bodyPr anchor="t">
            <a:normAutofit lnSpcReduction="10000"/>
          </a:bodyPr>
          <a:lstStyle/>
          <a:p>
            <a:r>
              <a:rPr lang="en-IN" dirty="0">
                <a:latin typeface="Arial" panose="020B0604020202020204" pitchFamily="34" charset="0"/>
                <a:cs typeface="Arial" panose="020B0604020202020204" pitchFamily="34" charset="0"/>
                <a:hlinkClick r:id="rId2"/>
              </a:rPr>
              <a:t>https://playwright.dev/docs/actionability#introduction</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Fill():</a:t>
            </a:r>
            <a:r>
              <a:rPr lang="en-IN" dirty="0">
                <a:latin typeface="Arial" panose="020B0604020202020204" pitchFamily="34" charset="0"/>
                <a:cs typeface="Arial" panose="020B0604020202020204" pitchFamily="34" charset="0"/>
              </a:rPr>
              <a:t>Set a value to the input field.</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page.getByRole</a:t>
            </a:r>
            <a:r>
              <a:rPr lang="en-IN" dirty="0">
                <a:latin typeface="Arial" panose="020B0604020202020204" pitchFamily="34" charset="0"/>
                <a:cs typeface="Arial" panose="020B0604020202020204" pitchFamily="34" charset="0"/>
              </a:rPr>
              <a:t>('textbox').fill('example value');</a:t>
            </a:r>
          </a:p>
          <a:p>
            <a:r>
              <a:rPr lang="en-IN" b="1" dirty="0">
                <a:latin typeface="Arial" panose="020B0604020202020204" pitchFamily="34" charset="0"/>
                <a:cs typeface="Arial" panose="020B0604020202020204" pitchFamily="34" charset="0"/>
              </a:rPr>
              <a:t>Clear():</a:t>
            </a:r>
            <a:r>
              <a:rPr lang="en-IN" dirty="0">
                <a:latin typeface="Arial" panose="020B0604020202020204" pitchFamily="34" charset="0"/>
                <a:cs typeface="Arial" panose="020B0604020202020204" pitchFamily="34" charset="0"/>
              </a:rPr>
              <a:t>Clear the input field.</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page.getByRole</a:t>
            </a:r>
            <a:r>
              <a:rPr lang="en-IN" dirty="0">
                <a:latin typeface="Arial" panose="020B0604020202020204" pitchFamily="34" charset="0"/>
                <a:cs typeface="Arial" panose="020B0604020202020204" pitchFamily="34" charset="0"/>
              </a:rPr>
              <a:t>('textbox').clear();</a:t>
            </a:r>
          </a:p>
          <a:p>
            <a:r>
              <a:rPr lang="en-IN" b="1" dirty="0">
                <a:latin typeface="Arial" panose="020B0604020202020204" pitchFamily="34" charset="0"/>
                <a:cs typeface="Arial" panose="020B0604020202020204" pitchFamily="34" charset="0"/>
              </a:rPr>
              <a:t>Click():</a:t>
            </a:r>
            <a:r>
              <a:rPr lang="en-IN" dirty="0">
                <a:latin typeface="Arial" panose="020B0604020202020204" pitchFamily="34" charset="0"/>
                <a:cs typeface="Arial" panose="020B0604020202020204" pitchFamily="34" charset="0"/>
              </a:rPr>
              <a:t>Click an element.</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page.getByRole</a:t>
            </a:r>
            <a:r>
              <a:rPr lang="en-IN" dirty="0">
                <a:latin typeface="Arial" panose="020B0604020202020204" pitchFamily="34" charset="0"/>
                <a:cs typeface="Arial" panose="020B0604020202020204" pitchFamily="34" charset="0"/>
              </a:rPr>
              <a:t>('button').click();</a:t>
            </a:r>
          </a:p>
          <a:p>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Ensure that checkbox or radio element is checked.</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page.getByRole</a:t>
            </a:r>
            <a:r>
              <a:rPr lang="en-IN" dirty="0">
                <a:latin typeface="Arial" panose="020B0604020202020204" pitchFamily="34" charset="0"/>
                <a:cs typeface="Arial" panose="020B0604020202020204" pitchFamily="34" charset="0"/>
              </a:rPr>
              <a:t>('checkbox').check();</a:t>
            </a:r>
          </a:p>
          <a:p>
            <a:r>
              <a:rPr lang="en-IN" b="1" dirty="0">
                <a:latin typeface="Arial" panose="020B0604020202020204" pitchFamily="34" charset="0"/>
                <a:cs typeface="Arial" panose="020B0604020202020204" pitchFamily="34" charset="0"/>
              </a:rPr>
              <a:t>Uncheck():</a:t>
            </a:r>
            <a:r>
              <a:rPr lang="en-IN" dirty="0">
                <a:latin typeface="Arial" panose="020B0604020202020204" pitchFamily="34" charset="0"/>
                <a:cs typeface="Arial" panose="020B0604020202020204" pitchFamily="34" charset="0"/>
              </a:rPr>
              <a:t>Ensure that checkbox or radio element is unchecked.</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page.getByRole</a:t>
            </a:r>
            <a:r>
              <a:rPr lang="en-IN" dirty="0">
                <a:latin typeface="Arial" panose="020B0604020202020204" pitchFamily="34" charset="0"/>
                <a:cs typeface="Arial" panose="020B0604020202020204" pitchFamily="34" charset="0"/>
              </a:rPr>
              <a:t>('checkbox').uncheck();</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642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9C7A-EB91-2649-ED26-FF2F442D12A2}"/>
              </a:ext>
            </a:extLst>
          </p:cNvPr>
          <p:cNvSpPr>
            <a:spLocks noGrp="1"/>
          </p:cNvSpPr>
          <p:nvPr>
            <p:ph type="title"/>
          </p:nvPr>
        </p:nvSpPr>
        <p:spPr>
          <a:xfrm>
            <a:off x="1484310" y="0"/>
            <a:ext cx="10018713" cy="739877"/>
          </a:xfrm>
        </p:spPr>
        <p:txBody>
          <a:bodyPr/>
          <a:lstStyle/>
          <a:p>
            <a:r>
              <a:rPr lang="en-IN" b="1" dirty="0"/>
              <a:t>Handling Multiple Web Elements </a:t>
            </a:r>
          </a:p>
        </p:txBody>
      </p:sp>
      <p:sp>
        <p:nvSpPr>
          <p:cNvPr id="3" name="Content Placeholder 2">
            <a:extLst>
              <a:ext uri="{FF2B5EF4-FFF2-40B4-BE49-F238E27FC236}">
                <a16:creationId xmlns:a16="http://schemas.microsoft.com/office/drawing/2014/main" id="{08F4CE14-1E89-2BF8-DBEB-14E02599FA99}"/>
              </a:ext>
            </a:extLst>
          </p:cNvPr>
          <p:cNvSpPr>
            <a:spLocks noGrp="1"/>
          </p:cNvSpPr>
          <p:nvPr>
            <p:ph idx="1"/>
          </p:nvPr>
        </p:nvSpPr>
        <p:spPr>
          <a:xfrm>
            <a:off x="1484310" y="739877"/>
            <a:ext cx="10452051" cy="5778910"/>
          </a:xfrm>
        </p:spPr>
        <p:txBody>
          <a:bodyPr anchor="t">
            <a:normAutofit fontScale="85000" lnSpcReduction="10000"/>
          </a:bodyPr>
          <a:lstStyle/>
          <a:p>
            <a:pPr algn="just"/>
            <a:r>
              <a:rPr lang="en-US" b="1" dirty="0">
                <a:latin typeface="Arial" panose="020B0604020202020204" pitchFamily="34" charset="0"/>
                <a:cs typeface="Arial" panose="020B0604020202020204" pitchFamily="34" charset="0"/>
              </a:rPr>
              <a:t> Handling Elements with </a:t>
            </a:r>
            <a:r>
              <a:rPr lang="en-US" b="1" dirty="0" err="1">
                <a:latin typeface="Arial" panose="020B0604020202020204" pitchFamily="34" charset="0"/>
                <a:cs typeface="Arial" panose="020B0604020202020204" pitchFamily="34" charset="0"/>
              </a:rPr>
              <a:t>locator.all</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If you need to get an array of web elements (as opposed to interacting with them one-by-one), you can use </a:t>
            </a:r>
            <a:r>
              <a:rPr lang="en-US" dirty="0" err="1">
                <a:latin typeface="Arial" panose="020B0604020202020204" pitchFamily="34" charset="0"/>
                <a:cs typeface="Arial" panose="020B0604020202020204" pitchFamily="34" charset="0"/>
              </a:rPr>
              <a:t>locator.all</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Selecting a Specific Element from a List</a:t>
            </a:r>
          </a:p>
          <a:p>
            <a:pPr algn="just"/>
            <a:r>
              <a:rPr lang="en-US" dirty="0">
                <a:latin typeface="Arial" panose="020B0604020202020204" pitchFamily="34" charset="0"/>
                <a:cs typeface="Arial" panose="020B0604020202020204" pitchFamily="34" charset="0"/>
              </a:rPr>
              <a:t>If you need to select a specific element from a list based on dynamic content, you can use the nth() method on the locator.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Playwright, the $$ (double dollar sign) is a shorthand function that you can use to query multiple elements on the page, just like </a:t>
            </a:r>
            <a:r>
              <a:rPr lang="en-US" dirty="0" err="1">
                <a:latin typeface="Arial" panose="020B0604020202020204" pitchFamily="34" charset="0"/>
                <a:cs typeface="Arial" panose="020B0604020202020204" pitchFamily="34" charset="0"/>
              </a:rPr>
              <a:t>document.querySelectorAll</a:t>
            </a:r>
            <a:r>
              <a:rPr lang="en-US" dirty="0">
                <a:latin typeface="Arial" panose="020B0604020202020204" pitchFamily="34" charset="0"/>
                <a:cs typeface="Arial" panose="020B0604020202020204" pitchFamily="34" charset="0"/>
              </a:rPr>
              <a:t>() in vanilla JavaScript. It returns an array of elements that match the selector.</a:t>
            </a:r>
          </a:p>
          <a:p>
            <a:pPr algn="just"/>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shorthand for querying multiple elements. It's essentially </a:t>
            </a:r>
            <a:r>
              <a:rPr lang="en-US" dirty="0" err="1">
                <a:latin typeface="Arial" panose="020B0604020202020204" pitchFamily="34" charset="0"/>
                <a:cs typeface="Arial" panose="020B0604020202020204" pitchFamily="34" charset="0"/>
              </a:rPr>
              <a:t>querySelectorAll</a:t>
            </a:r>
            <a:r>
              <a:rPr lang="en-US" dirty="0">
                <a:latin typeface="Arial" panose="020B0604020202020204" pitchFamily="34" charset="0"/>
                <a:cs typeface="Arial" panose="020B0604020202020204" pitchFamily="34" charset="0"/>
              </a:rPr>
              <a:t> in Playwright but more convenient when working directly with the Playwright API.</a:t>
            </a:r>
          </a:p>
          <a:p>
            <a:pPr algn="just"/>
            <a:r>
              <a:rPr lang="en-US" b="1" dirty="0">
                <a:latin typeface="Arial" panose="020B0604020202020204" pitchFamily="34" charset="0"/>
                <a:cs typeface="Arial" panose="020B0604020202020204" pitchFamily="34" charset="0"/>
              </a:rPr>
              <a:t>locator: </a:t>
            </a:r>
            <a:r>
              <a:rPr lang="en-US" dirty="0">
                <a:latin typeface="Arial" panose="020B0604020202020204" pitchFamily="34" charset="0"/>
                <a:cs typeface="Arial" panose="020B0604020202020204" pitchFamily="34" charset="0"/>
              </a:rPr>
              <a:t>The recommended way in Playwright for querying elements, as it provides more flexibility and supports Playwright-specific actions like waiting for elements, clicking, etc.</a:t>
            </a:r>
          </a:p>
          <a:p>
            <a:pPr algn="just"/>
            <a:r>
              <a:rPr lang="en-US" dirty="0">
                <a:latin typeface="Arial" panose="020B0604020202020204" pitchFamily="34" charset="0"/>
                <a:cs typeface="Arial" panose="020B0604020202020204" pitchFamily="34" charset="0"/>
              </a:rPr>
              <a:t>While $$ is fine for basic usage, locator is generally more robust for handling dynamic elements and more complex test interactions.</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152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E082-C3BA-B93C-E0FA-DD9A0FEECBA7}"/>
              </a:ext>
            </a:extLst>
          </p:cNvPr>
          <p:cNvSpPr>
            <a:spLocks noGrp="1"/>
          </p:cNvSpPr>
          <p:nvPr>
            <p:ph type="title"/>
          </p:nvPr>
        </p:nvSpPr>
        <p:spPr>
          <a:xfrm>
            <a:off x="1484310" y="0"/>
            <a:ext cx="10018713" cy="818535"/>
          </a:xfrm>
        </p:spPr>
        <p:txBody>
          <a:bodyPr/>
          <a:lstStyle/>
          <a:p>
            <a:r>
              <a:rPr lang="en-IN" b="1" dirty="0"/>
              <a:t>Dropdown</a:t>
            </a:r>
          </a:p>
        </p:txBody>
      </p:sp>
      <p:sp>
        <p:nvSpPr>
          <p:cNvPr id="3" name="Content Placeholder 2">
            <a:extLst>
              <a:ext uri="{FF2B5EF4-FFF2-40B4-BE49-F238E27FC236}">
                <a16:creationId xmlns:a16="http://schemas.microsoft.com/office/drawing/2014/main" id="{5A5DC100-4751-2D3B-F2C3-E985A7D443E2}"/>
              </a:ext>
            </a:extLst>
          </p:cNvPr>
          <p:cNvSpPr>
            <a:spLocks noGrp="1"/>
          </p:cNvSpPr>
          <p:nvPr>
            <p:ph idx="1"/>
          </p:nvPr>
        </p:nvSpPr>
        <p:spPr>
          <a:xfrm>
            <a:off x="1484310" y="934065"/>
            <a:ext cx="10393058" cy="5663380"/>
          </a:xfrm>
        </p:spPr>
        <p:txBody>
          <a:bodyPr anchor="t">
            <a:normAutofit/>
          </a:bodyPr>
          <a:lstStyle/>
          <a:p>
            <a:pPr algn="just"/>
            <a:r>
              <a:rPr lang="en-US" dirty="0">
                <a:latin typeface="Arial" panose="020B0604020202020204" pitchFamily="34" charset="0"/>
                <a:cs typeface="Arial" panose="020B0604020202020204" pitchFamily="34" charset="0"/>
              </a:rPr>
              <a:t>To select an option in a &lt;select&gt; dropdown, you can use the </a:t>
            </a:r>
            <a:r>
              <a:rPr lang="en-US" dirty="0" err="1">
                <a:latin typeface="Arial" panose="020B0604020202020204" pitchFamily="34" charset="0"/>
                <a:cs typeface="Arial" panose="020B0604020202020204" pitchFamily="34" charset="0"/>
              </a:rPr>
              <a:t>selectOption</a:t>
            </a:r>
            <a:r>
              <a:rPr lang="en-US" dirty="0">
                <a:latin typeface="Arial" panose="020B0604020202020204" pitchFamily="34" charset="0"/>
                <a:cs typeface="Arial" panose="020B0604020202020204" pitchFamily="34" charset="0"/>
              </a:rPr>
              <a:t>() method. You can pass either the value, label, visible text or index of the option you want to select.</a:t>
            </a:r>
          </a:p>
          <a:p>
            <a:pPr algn="just"/>
            <a:r>
              <a:rPr lang="en-US" b="1" dirty="0">
                <a:latin typeface="Arial" panose="020B0604020202020204" pitchFamily="34" charset="0"/>
                <a:cs typeface="Arial" panose="020B0604020202020204" pitchFamily="34" charset="0"/>
              </a:rPr>
              <a:t>Select by label</a:t>
            </a:r>
          </a:p>
          <a:p>
            <a:pPr algn="just"/>
            <a:r>
              <a:rPr lang="en-US" dirty="0">
                <a:latin typeface="Arial" panose="020B0604020202020204" pitchFamily="34" charset="0"/>
                <a:cs typeface="Arial" panose="020B0604020202020204" pitchFamily="34" charset="0"/>
              </a:rPr>
              <a:t> await </a:t>
            </a:r>
            <a:r>
              <a:rPr lang="en-US" dirty="0" err="1">
                <a:latin typeface="Arial" panose="020B0604020202020204" pitchFamily="34" charset="0"/>
                <a:cs typeface="Arial" panose="020B0604020202020204" pitchFamily="34" charset="0"/>
              </a:rPr>
              <a:t>page.locator</a:t>
            </a:r>
            <a:r>
              <a:rPr lang="en-US" dirty="0">
                <a:latin typeface="Arial" panose="020B0604020202020204" pitchFamily="34" charset="0"/>
                <a:cs typeface="Arial" panose="020B0604020202020204" pitchFamily="34" charset="0"/>
              </a:rPr>
              <a:t>('#country').</a:t>
            </a:r>
            <a:r>
              <a:rPr lang="en-US" dirty="0" err="1">
                <a:latin typeface="Arial" panose="020B0604020202020204" pitchFamily="34" charset="0"/>
                <a:cs typeface="Arial" panose="020B0604020202020204" pitchFamily="34" charset="0"/>
              </a:rPr>
              <a:t>selectOption</a:t>
            </a:r>
            <a:r>
              <a:rPr lang="en-US" dirty="0">
                <a:latin typeface="Arial" panose="020B0604020202020204" pitchFamily="34" charset="0"/>
                <a:cs typeface="Arial" panose="020B0604020202020204" pitchFamily="34" charset="0"/>
              </a:rPr>
              <a:t>({label: 'India’})</a:t>
            </a:r>
          </a:p>
          <a:p>
            <a:pPr algn="just"/>
            <a:r>
              <a:rPr lang="en-US" b="1" dirty="0">
                <a:latin typeface="Arial" panose="020B0604020202020204" pitchFamily="34" charset="0"/>
                <a:cs typeface="Arial" panose="020B0604020202020204" pitchFamily="34" charset="0"/>
              </a:rPr>
              <a:t>Select By visible text</a:t>
            </a:r>
          </a:p>
          <a:p>
            <a:pPr algn="just"/>
            <a:r>
              <a:rPr lang="en-US" dirty="0">
                <a:latin typeface="Arial" panose="020B0604020202020204" pitchFamily="34" charset="0"/>
                <a:cs typeface="Arial" panose="020B0604020202020204" pitchFamily="34" charset="0"/>
              </a:rPr>
              <a:t>  await </a:t>
            </a:r>
            <a:r>
              <a:rPr lang="en-US" dirty="0" err="1">
                <a:latin typeface="Arial" panose="020B0604020202020204" pitchFamily="34" charset="0"/>
                <a:cs typeface="Arial" panose="020B0604020202020204" pitchFamily="34" charset="0"/>
              </a:rPr>
              <a:t>page.locator</a:t>
            </a:r>
            <a:r>
              <a:rPr lang="en-US" dirty="0">
                <a:latin typeface="Arial" panose="020B0604020202020204" pitchFamily="34" charset="0"/>
                <a:cs typeface="Arial" panose="020B0604020202020204" pitchFamily="34" charset="0"/>
              </a:rPr>
              <a:t>('#country').</a:t>
            </a:r>
            <a:r>
              <a:rPr lang="en-US" dirty="0" err="1">
                <a:latin typeface="Arial" panose="020B0604020202020204" pitchFamily="34" charset="0"/>
                <a:cs typeface="Arial" panose="020B0604020202020204" pitchFamily="34" charset="0"/>
              </a:rPr>
              <a:t>selectOption</a:t>
            </a:r>
            <a:r>
              <a:rPr lang="en-US" dirty="0">
                <a:latin typeface="Arial" panose="020B0604020202020204" pitchFamily="34" charset="0"/>
                <a:cs typeface="Arial" panose="020B0604020202020204" pitchFamily="34" charset="0"/>
              </a:rPr>
              <a:t>('India') </a:t>
            </a:r>
          </a:p>
          <a:p>
            <a:pPr algn="just"/>
            <a:r>
              <a:rPr lang="en-US" b="1" dirty="0">
                <a:latin typeface="Arial" panose="020B0604020202020204" pitchFamily="34" charset="0"/>
                <a:cs typeface="Arial" panose="020B0604020202020204" pitchFamily="34" charset="0"/>
              </a:rPr>
              <a:t>Select by Value</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page.locator</a:t>
            </a:r>
            <a:r>
              <a:rPr lang="en-US" dirty="0">
                <a:latin typeface="Arial" panose="020B0604020202020204" pitchFamily="34" charset="0"/>
                <a:cs typeface="Arial" panose="020B0604020202020204" pitchFamily="34" charset="0"/>
              </a:rPr>
              <a:t>('#country').</a:t>
            </a:r>
            <a:r>
              <a:rPr lang="en-US" dirty="0" err="1">
                <a:latin typeface="Arial" panose="020B0604020202020204" pitchFamily="34" charset="0"/>
                <a:cs typeface="Arial" panose="020B0604020202020204" pitchFamily="34" charset="0"/>
              </a:rPr>
              <a:t>selectOption</a:t>
            </a:r>
            <a:r>
              <a:rPr lang="en-US" dirty="0">
                <a:latin typeface="Arial" panose="020B0604020202020204" pitchFamily="34" charset="0"/>
                <a:cs typeface="Arial" panose="020B0604020202020204" pitchFamily="34" charset="0"/>
              </a:rPr>
              <a:t>({value: '</a:t>
            </a:r>
            <a:r>
              <a:rPr lang="en-US" dirty="0" err="1">
                <a:latin typeface="Arial" panose="020B0604020202020204" pitchFamily="34" charset="0"/>
                <a:cs typeface="Arial" panose="020B0604020202020204" pitchFamily="34" charset="0"/>
              </a:rPr>
              <a:t>uk</a:t>
            </a:r>
            <a:r>
              <a:rPr lang="en-US" dirty="0">
                <a:latin typeface="Arial" panose="020B0604020202020204" pitchFamily="34" charset="0"/>
                <a:cs typeface="Arial" panose="020B0604020202020204" pitchFamily="34" charset="0"/>
              </a:rPr>
              <a:t>'}) </a:t>
            </a:r>
          </a:p>
          <a:p>
            <a:pPr algn="just"/>
            <a:r>
              <a:rPr lang="en-US" b="1" dirty="0">
                <a:latin typeface="Arial" panose="020B0604020202020204" pitchFamily="34" charset="0"/>
                <a:cs typeface="Arial" panose="020B0604020202020204" pitchFamily="34" charset="0"/>
              </a:rPr>
              <a:t>Select by index</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page.locator</a:t>
            </a:r>
            <a:r>
              <a:rPr lang="en-US" dirty="0">
                <a:latin typeface="Arial" panose="020B0604020202020204" pitchFamily="34" charset="0"/>
                <a:cs typeface="Arial" panose="020B0604020202020204" pitchFamily="34" charset="0"/>
              </a:rPr>
              <a:t>('#country').</a:t>
            </a:r>
            <a:r>
              <a:rPr lang="en-US" dirty="0" err="1">
                <a:latin typeface="Arial" panose="020B0604020202020204" pitchFamily="34" charset="0"/>
                <a:cs typeface="Arial" panose="020B0604020202020204" pitchFamily="34" charset="0"/>
              </a:rPr>
              <a:t>selectOption</a:t>
            </a:r>
            <a:r>
              <a:rPr lang="en-US" dirty="0">
                <a:latin typeface="Arial" panose="020B0604020202020204" pitchFamily="34" charset="0"/>
                <a:cs typeface="Arial" panose="020B0604020202020204" pitchFamily="34" charset="0"/>
              </a:rPr>
              <a:t>({index: 3}) </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183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EFD4-09DE-E279-1C57-38647B7B6A17}"/>
              </a:ext>
            </a:extLst>
          </p:cNvPr>
          <p:cNvSpPr>
            <a:spLocks noGrp="1"/>
          </p:cNvSpPr>
          <p:nvPr>
            <p:ph type="title"/>
          </p:nvPr>
        </p:nvSpPr>
        <p:spPr>
          <a:xfrm>
            <a:off x="1651459" y="204019"/>
            <a:ext cx="10018713" cy="730045"/>
          </a:xfrm>
        </p:spPr>
        <p:txBody>
          <a:bodyPr/>
          <a:lstStyle/>
          <a:p>
            <a:r>
              <a:rPr lang="en-IN" b="1" dirty="0"/>
              <a:t>Alert Dialog</a:t>
            </a:r>
            <a:endParaRPr lang="en-IN" dirty="0"/>
          </a:p>
        </p:txBody>
      </p:sp>
      <p:sp>
        <p:nvSpPr>
          <p:cNvPr id="3" name="Content Placeholder 2">
            <a:extLst>
              <a:ext uri="{FF2B5EF4-FFF2-40B4-BE49-F238E27FC236}">
                <a16:creationId xmlns:a16="http://schemas.microsoft.com/office/drawing/2014/main" id="{FBD12EA8-E093-0C4A-DE69-20DCB28A10FD}"/>
              </a:ext>
            </a:extLst>
          </p:cNvPr>
          <p:cNvSpPr>
            <a:spLocks noGrp="1"/>
          </p:cNvSpPr>
          <p:nvPr>
            <p:ph idx="1"/>
          </p:nvPr>
        </p:nvSpPr>
        <p:spPr>
          <a:xfrm>
            <a:off x="1278194" y="934065"/>
            <a:ext cx="10707329" cy="5719916"/>
          </a:xfrm>
        </p:spPr>
        <p:txBody>
          <a:bodyPr anchor="t">
            <a:normAutofit fontScale="92500"/>
          </a:bodyPr>
          <a:lstStyle/>
          <a:p>
            <a:pPr algn="just"/>
            <a:r>
              <a:rPr lang="en-IN" dirty="0">
                <a:latin typeface="Arial" panose="020B0604020202020204" pitchFamily="34" charset="0"/>
                <a:cs typeface="Arial" panose="020B0604020202020204" pitchFamily="34" charset="0"/>
                <a:hlinkClick r:id="rId2"/>
              </a:rPr>
              <a:t>https://playwright.dev/docs/dialogs</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Playwright runs your tests </a:t>
            </a:r>
            <a:r>
              <a:rPr lang="en-US" dirty="0" err="1">
                <a:latin typeface="Arial" panose="020B0604020202020204" pitchFamily="34" charset="0"/>
                <a:cs typeface="Arial" panose="020B0604020202020204" pitchFamily="34" charset="0"/>
              </a:rPr>
              <a:t>headlessly</a:t>
            </a:r>
            <a:r>
              <a:rPr lang="en-US" dirty="0">
                <a:latin typeface="Arial" panose="020B0604020202020204" pitchFamily="34" charset="0"/>
                <a:cs typeface="Arial" panose="020B0604020202020204" pitchFamily="34" charset="0"/>
              </a:rPr>
              <a:t> (without a UI), or in an automated browser. </a:t>
            </a:r>
          </a:p>
          <a:p>
            <a:pPr algn="just"/>
            <a:r>
              <a:rPr lang="en-US" dirty="0">
                <a:latin typeface="Arial" panose="020B0604020202020204" pitchFamily="34" charset="0"/>
                <a:cs typeface="Arial" panose="020B0604020202020204" pitchFamily="34" charset="0"/>
              </a:rPr>
              <a:t>When a JavaScript alert appears:</a:t>
            </a:r>
          </a:p>
          <a:p>
            <a:pPr algn="just"/>
            <a:r>
              <a:rPr lang="en-US" dirty="0">
                <a:latin typeface="Arial" panose="020B0604020202020204" pitchFamily="34" charset="0"/>
                <a:cs typeface="Arial" panose="020B0604020202020204" pitchFamily="34" charset="0"/>
              </a:rPr>
              <a:t>You won’t see it , The script waits for you to handle it , If unhandled, the test will  fail.</a:t>
            </a:r>
          </a:p>
          <a:p>
            <a:pPr algn="just"/>
            <a:r>
              <a:rPr lang="en-US" dirty="0">
                <a:latin typeface="Arial" panose="020B0604020202020204" pitchFamily="34" charset="0"/>
                <a:cs typeface="Arial" panose="020B0604020202020204" pitchFamily="34" charset="0"/>
              </a:rPr>
              <a:t>By listening for the dialog event and responding (accept() or dismiss()), you allow your test to keep running smoothly.</a:t>
            </a:r>
          </a:p>
          <a:p>
            <a:pPr algn="just"/>
            <a:endParaRPr lang="en-US"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page.on</a:t>
            </a:r>
            <a:r>
              <a:rPr lang="en-US" b="1" dirty="0">
                <a:latin typeface="Arial" panose="020B0604020202020204" pitchFamily="34" charset="0"/>
                <a:cs typeface="Arial" panose="020B0604020202020204" pitchFamily="34" charset="0"/>
              </a:rPr>
              <a:t>('dialog', async dialog =&gt; {</a:t>
            </a:r>
          </a:p>
          <a:p>
            <a:pPr algn="just"/>
            <a:r>
              <a:rPr lang="en-US" b="1" dirty="0">
                <a:latin typeface="Arial" panose="020B0604020202020204" pitchFamily="34" charset="0"/>
                <a:cs typeface="Arial" panose="020B0604020202020204" pitchFamily="34" charset="0"/>
              </a:rPr>
              <a:t>  console.log('Dialog message:', </a:t>
            </a:r>
            <a:r>
              <a:rPr lang="en-US" b="1" dirty="0" err="1">
                <a:latin typeface="Arial" panose="020B0604020202020204" pitchFamily="34" charset="0"/>
                <a:cs typeface="Arial" panose="020B0604020202020204" pitchFamily="34" charset="0"/>
              </a:rPr>
              <a:t>dialog.message</a:t>
            </a:r>
            <a:r>
              <a:rPr lang="en-US" b="1" dirty="0">
                <a:latin typeface="Arial" panose="020B0604020202020204" pitchFamily="34" charset="0"/>
                <a:cs typeface="Arial" panose="020B0604020202020204" pitchFamily="34" charset="0"/>
              </a:rPr>
              <a:t>());</a:t>
            </a:r>
          </a:p>
          <a:p>
            <a:pPr algn="just"/>
            <a:r>
              <a:rPr lang="en-US" b="1" dirty="0">
                <a:latin typeface="Arial" panose="020B0604020202020204" pitchFamily="34" charset="0"/>
                <a:cs typeface="Arial" panose="020B0604020202020204" pitchFamily="34" charset="0"/>
              </a:rPr>
              <a:t>  await </a:t>
            </a:r>
            <a:r>
              <a:rPr lang="en-US" b="1" dirty="0" err="1">
                <a:latin typeface="Arial" panose="020B0604020202020204" pitchFamily="34" charset="0"/>
                <a:cs typeface="Arial" panose="020B0604020202020204" pitchFamily="34" charset="0"/>
              </a:rPr>
              <a:t>dialog.accept</a:t>
            </a:r>
            <a:r>
              <a:rPr lang="en-US" b="1" dirty="0">
                <a:latin typeface="Arial" panose="020B0604020202020204" pitchFamily="34" charset="0"/>
                <a:cs typeface="Arial" panose="020B0604020202020204" pitchFamily="34" charset="0"/>
              </a:rPr>
              <a:t>(); // or </a:t>
            </a:r>
            <a:r>
              <a:rPr lang="en-US" b="1" dirty="0" err="1">
                <a:latin typeface="Arial" panose="020B0604020202020204" pitchFamily="34" charset="0"/>
                <a:cs typeface="Arial" panose="020B0604020202020204" pitchFamily="34" charset="0"/>
              </a:rPr>
              <a:t>dialog.dismiss</a:t>
            </a:r>
            <a:r>
              <a:rPr lang="en-US" b="1" dirty="0">
                <a:latin typeface="Arial" panose="020B0604020202020204" pitchFamily="34" charset="0"/>
                <a:cs typeface="Arial" panose="020B0604020202020204" pitchFamily="34" charset="0"/>
              </a:rPr>
              <a:t>()</a:t>
            </a:r>
          </a:p>
          <a:p>
            <a:pPr algn="just"/>
            <a:r>
              <a:rPr lang="en-US" b="1"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44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C1C9-D7D0-612E-532D-8F12729AA800}"/>
              </a:ext>
            </a:extLst>
          </p:cNvPr>
          <p:cNvSpPr>
            <a:spLocks noGrp="1"/>
          </p:cNvSpPr>
          <p:nvPr>
            <p:ph type="title"/>
          </p:nvPr>
        </p:nvSpPr>
        <p:spPr>
          <a:xfrm>
            <a:off x="1582633" y="164692"/>
            <a:ext cx="10018713" cy="454742"/>
          </a:xfrm>
        </p:spPr>
        <p:txBody>
          <a:bodyPr>
            <a:normAutofit fontScale="90000"/>
          </a:bodyPr>
          <a:lstStyle/>
          <a:p>
            <a:r>
              <a:rPr lang="en-IN" b="1" dirty="0"/>
              <a:t>Alert Dialog</a:t>
            </a:r>
          </a:p>
        </p:txBody>
      </p:sp>
      <p:sp>
        <p:nvSpPr>
          <p:cNvPr id="3" name="Content Placeholder 2">
            <a:extLst>
              <a:ext uri="{FF2B5EF4-FFF2-40B4-BE49-F238E27FC236}">
                <a16:creationId xmlns:a16="http://schemas.microsoft.com/office/drawing/2014/main" id="{230CDC9C-5A5F-62FD-C1C1-C665D55AEF03}"/>
              </a:ext>
            </a:extLst>
          </p:cNvPr>
          <p:cNvSpPr>
            <a:spLocks noGrp="1"/>
          </p:cNvSpPr>
          <p:nvPr>
            <p:ph idx="1"/>
          </p:nvPr>
        </p:nvSpPr>
        <p:spPr>
          <a:xfrm>
            <a:off x="1484310" y="806245"/>
            <a:ext cx="10018713" cy="5663381"/>
          </a:xfrm>
        </p:spPr>
        <p:txBody>
          <a:bodyPr anchor="t">
            <a:normAutofit fontScale="92500" lnSpcReduction="20000"/>
          </a:bodyPr>
          <a:lstStyle/>
          <a:p>
            <a:r>
              <a:rPr lang="en-IN" dirty="0">
                <a:latin typeface="Arial" panose="020B0604020202020204" pitchFamily="34" charset="0"/>
                <a:cs typeface="Arial" panose="020B0604020202020204" pitchFamily="34" charset="0"/>
              </a:rPr>
              <a:t>The callback receives a dialog object, which gives access to:</a:t>
            </a:r>
          </a:p>
          <a:p>
            <a:r>
              <a:rPr lang="en-IN" dirty="0" err="1">
                <a:latin typeface="Arial" panose="020B0604020202020204" pitchFamily="34" charset="0"/>
                <a:cs typeface="Arial" panose="020B0604020202020204" pitchFamily="34" charset="0"/>
              </a:rPr>
              <a:t>dialog.message</a:t>
            </a:r>
            <a:r>
              <a:rPr lang="en-IN" dirty="0">
                <a:latin typeface="Arial" panose="020B0604020202020204" pitchFamily="34" charset="0"/>
                <a:cs typeface="Arial" panose="020B0604020202020204" pitchFamily="34" charset="0"/>
              </a:rPr>
              <a:t>() → the text in the alert.</a:t>
            </a:r>
          </a:p>
          <a:p>
            <a:r>
              <a:rPr lang="en-IN" dirty="0" err="1">
                <a:latin typeface="Arial" panose="020B0604020202020204" pitchFamily="34" charset="0"/>
                <a:cs typeface="Arial" panose="020B0604020202020204" pitchFamily="34" charset="0"/>
              </a:rPr>
              <a:t>dialog.type</a:t>
            </a:r>
            <a:r>
              <a:rPr lang="en-IN" dirty="0">
                <a:latin typeface="Arial" panose="020B0604020202020204" pitchFamily="34" charset="0"/>
                <a:cs typeface="Arial" panose="020B0604020202020204" pitchFamily="34" charset="0"/>
              </a:rPr>
              <a:t>() → the type (alert, confirm, prompt, etc.).</a:t>
            </a:r>
          </a:p>
          <a:p>
            <a:r>
              <a:rPr lang="en-IN" dirty="0" err="1">
                <a:latin typeface="Arial" panose="020B0604020202020204" pitchFamily="34" charset="0"/>
                <a:cs typeface="Arial" panose="020B0604020202020204" pitchFamily="34" charset="0"/>
              </a:rPr>
              <a:t>dialog.accept</a:t>
            </a:r>
            <a:r>
              <a:rPr lang="en-IN" dirty="0">
                <a:latin typeface="Arial" panose="020B0604020202020204" pitchFamily="34" charset="0"/>
                <a:cs typeface="Arial" panose="020B0604020202020204" pitchFamily="34" charset="0"/>
              </a:rPr>
              <a:t>([input]) → accepts it (with optional text input).</a:t>
            </a:r>
          </a:p>
          <a:p>
            <a:r>
              <a:rPr lang="en-IN" dirty="0" err="1">
                <a:latin typeface="Arial" panose="020B0604020202020204" pitchFamily="34" charset="0"/>
                <a:cs typeface="Arial" panose="020B0604020202020204" pitchFamily="34" charset="0"/>
              </a:rPr>
              <a:t>dialog.dismiss</a:t>
            </a:r>
            <a:r>
              <a:rPr lang="en-IN" dirty="0">
                <a:latin typeface="Arial" panose="020B0604020202020204" pitchFamily="34" charset="0"/>
                <a:cs typeface="Arial" panose="020B0604020202020204" pitchFamily="34" charset="0"/>
              </a:rPr>
              <a:t>() → dismisses it (like pressing "Cancel").</a:t>
            </a:r>
          </a:p>
          <a:p>
            <a:r>
              <a:rPr lang="en-IN" b="1" dirty="0">
                <a:latin typeface="Arial" panose="020B0604020202020204" pitchFamily="34" charset="0"/>
                <a:cs typeface="Arial" panose="020B0604020202020204" pitchFamily="34" charset="0"/>
              </a:rPr>
              <a:t>Prints the dialog message</a:t>
            </a:r>
          </a:p>
          <a:p>
            <a:r>
              <a:rPr lang="en-IN" dirty="0">
                <a:latin typeface="Arial" panose="020B0604020202020204" pitchFamily="34" charset="0"/>
                <a:cs typeface="Arial" panose="020B0604020202020204" pitchFamily="34" charset="0"/>
              </a:rPr>
              <a:t>console.log('Dialog message:', </a:t>
            </a:r>
            <a:r>
              <a:rPr lang="en-IN" dirty="0" err="1">
                <a:latin typeface="Arial" panose="020B0604020202020204" pitchFamily="34" charset="0"/>
                <a:cs typeface="Arial" panose="020B0604020202020204" pitchFamily="34" charset="0"/>
              </a:rPr>
              <a:t>dialog.message</a:t>
            </a:r>
            <a:r>
              <a:rPr lang="en-IN" dirty="0">
                <a:latin typeface="Arial" panose="020B0604020202020204" pitchFamily="34" charset="0"/>
                <a:cs typeface="Arial" panose="020B0604020202020204" pitchFamily="34" charset="0"/>
              </a:rPr>
              <a:t>());</a:t>
            </a:r>
          </a:p>
          <a:p>
            <a:r>
              <a:rPr lang="en-IN" b="1" dirty="0">
                <a:latin typeface="Arial" panose="020B0604020202020204" pitchFamily="34" charset="0"/>
                <a:cs typeface="Arial" panose="020B0604020202020204" pitchFamily="34" charset="0"/>
              </a:rPr>
              <a:t>To accept alert</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dialog.accept</a:t>
            </a:r>
            <a:r>
              <a:rPr lang="en-IN" dirty="0">
                <a:latin typeface="Arial" panose="020B0604020202020204" pitchFamily="34" charset="0"/>
                <a:cs typeface="Arial" panose="020B0604020202020204" pitchFamily="34" charset="0"/>
              </a:rPr>
              <a:t>();</a:t>
            </a:r>
          </a:p>
          <a:p>
            <a:r>
              <a:rPr lang="en-IN" b="1" dirty="0">
                <a:latin typeface="Arial" panose="020B0604020202020204" pitchFamily="34" charset="0"/>
                <a:cs typeface="Arial" panose="020B0604020202020204" pitchFamily="34" charset="0"/>
              </a:rPr>
              <a:t>To prompt alert</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dialog.accept</a:t>
            </a:r>
            <a:r>
              <a:rPr lang="en-IN" dirty="0">
                <a:latin typeface="Arial" panose="020B0604020202020204" pitchFamily="34" charset="0"/>
                <a:cs typeface="Arial" panose="020B0604020202020204" pitchFamily="34" charset="0"/>
              </a:rPr>
              <a:t>('My input');</a:t>
            </a:r>
          </a:p>
          <a:p>
            <a:r>
              <a:rPr lang="en-IN" b="1" dirty="0">
                <a:latin typeface="Arial" panose="020B0604020202020204" pitchFamily="34" charset="0"/>
                <a:cs typeface="Arial" panose="020B0604020202020204" pitchFamily="34" charset="0"/>
              </a:rPr>
              <a:t>To cancel alert</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dialog.dismiss</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35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9652-F6FA-1A78-D750-C3655F29540E}"/>
              </a:ext>
            </a:extLst>
          </p:cNvPr>
          <p:cNvSpPr>
            <a:spLocks noGrp="1"/>
          </p:cNvSpPr>
          <p:nvPr>
            <p:ph type="title"/>
          </p:nvPr>
        </p:nvSpPr>
        <p:spPr>
          <a:xfrm>
            <a:off x="1484310" y="-1"/>
            <a:ext cx="10018713" cy="806245"/>
          </a:xfrm>
        </p:spPr>
        <p:txBody>
          <a:bodyPr>
            <a:normAutofit/>
          </a:bodyPr>
          <a:lstStyle/>
          <a:p>
            <a:r>
              <a:rPr lang="en-IN" b="1" dirty="0"/>
              <a:t>File Upload In Playwright</a:t>
            </a:r>
          </a:p>
        </p:txBody>
      </p:sp>
      <p:sp>
        <p:nvSpPr>
          <p:cNvPr id="5" name="Content Placeholder 4">
            <a:extLst>
              <a:ext uri="{FF2B5EF4-FFF2-40B4-BE49-F238E27FC236}">
                <a16:creationId xmlns:a16="http://schemas.microsoft.com/office/drawing/2014/main" id="{B4B2DF38-606A-D350-4C15-688937055793}"/>
              </a:ext>
            </a:extLst>
          </p:cNvPr>
          <p:cNvSpPr>
            <a:spLocks noGrp="1"/>
          </p:cNvSpPr>
          <p:nvPr>
            <p:ph idx="1"/>
          </p:nvPr>
        </p:nvSpPr>
        <p:spPr>
          <a:xfrm>
            <a:off x="1484310" y="1091381"/>
            <a:ext cx="10560206" cy="4984956"/>
          </a:xfrm>
        </p:spPr>
        <p:txBody>
          <a:bodyPr anchor="t">
            <a:normAutofit/>
          </a:bodyPr>
          <a:lstStyle/>
          <a:p>
            <a:pPr algn="just"/>
            <a:r>
              <a:rPr lang="en-US" b="1" dirty="0" err="1">
                <a:latin typeface="Arial" panose="020B0604020202020204" pitchFamily="34" charset="0"/>
                <a:cs typeface="Arial" panose="020B0604020202020204" pitchFamily="34" charset="0"/>
              </a:rPr>
              <a:t>setInputFiles</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Upload file or multiple files into &lt;input type=file&gt;.</a:t>
            </a:r>
          </a:p>
          <a:p>
            <a:pPr algn="just"/>
            <a:r>
              <a:rPr lang="en-US" dirty="0">
                <a:latin typeface="Arial" panose="020B0604020202020204" pitchFamily="34" charset="0"/>
                <a:cs typeface="Arial" panose="020B0604020202020204" pitchFamily="34" charset="0"/>
              </a:rPr>
              <a:t> For inputs with a [</a:t>
            </a:r>
            <a:r>
              <a:rPr lang="en-US" dirty="0" err="1">
                <a:latin typeface="Arial" panose="020B0604020202020204" pitchFamily="34" charset="0"/>
                <a:cs typeface="Arial" panose="020B0604020202020204" pitchFamily="34" charset="0"/>
              </a:rPr>
              <a:t>webkitdirectory</a:t>
            </a:r>
            <a:r>
              <a:rPr lang="en-US" dirty="0">
                <a:latin typeface="Arial" panose="020B0604020202020204" pitchFamily="34" charset="0"/>
                <a:cs typeface="Arial" panose="020B0604020202020204" pitchFamily="34" charset="0"/>
              </a:rPr>
              <a:t>] attribute, only a single directory path is supported.</a:t>
            </a:r>
          </a:p>
          <a:p>
            <a:pPr algn="just"/>
            <a:endParaRPr lang="en-US"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Select one file</a:t>
            </a:r>
          </a:p>
          <a:p>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page.getByLabel</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Uploadfile</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setInputFiles</a:t>
            </a:r>
            <a:r>
              <a:rPr lang="en-IN" dirty="0">
                <a:latin typeface="Arial" panose="020B0604020202020204" pitchFamily="34" charset="0"/>
                <a:cs typeface="Arial" panose="020B0604020202020204" pitchFamily="34" charset="0"/>
              </a:rPr>
              <a:t>(relative path'myfile.pdf'));</a:t>
            </a:r>
          </a:p>
          <a:p>
            <a:pPr algn="just"/>
            <a:r>
              <a:rPr lang="en-IN" b="1" dirty="0">
                <a:latin typeface="Arial" panose="020B0604020202020204" pitchFamily="34" charset="0"/>
                <a:cs typeface="Arial" panose="020B0604020202020204" pitchFamily="34" charset="0"/>
              </a:rPr>
              <a:t>Select multiple files</a:t>
            </a:r>
          </a:p>
          <a:p>
            <a:pPr algn="just"/>
            <a:r>
              <a:rPr lang="en-IN" dirty="0">
                <a:latin typeface="Arial" panose="020B0604020202020204" pitchFamily="34" charset="0"/>
                <a:cs typeface="Arial" panose="020B0604020202020204" pitchFamily="34" charset="0"/>
              </a:rPr>
              <a:t>await </a:t>
            </a:r>
            <a:r>
              <a:rPr lang="en-IN" dirty="0" err="1">
                <a:latin typeface="Arial" panose="020B0604020202020204" pitchFamily="34" charset="0"/>
                <a:cs typeface="Arial" panose="020B0604020202020204" pitchFamily="34" charset="0"/>
              </a:rPr>
              <a:t>page.getByLabel</a:t>
            </a:r>
            <a:r>
              <a:rPr lang="en-IN" dirty="0">
                <a:latin typeface="Arial" panose="020B0604020202020204" pitchFamily="34" charset="0"/>
                <a:cs typeface="Arial" panose="020B0604020202020204" pitchFamily="34" charset="0"/>
              </a:rPr>
              <a:t>('Upload files').</a:t>
            </a:r>
            <a:r>
              <a:rPr lang="en-IN" dirty="0" err="1">
                <a:latin typeface="Arial" panose="020B0604020202020204" pitchFamily="34" charset="0"/>
                <a:cs typeface="Arial" panose="020B0604020202020204" pitchFamily="34" charset="0"/>
              </a:rPr>
              <a:t>setInputFiles</a:t>
            </a:r>
            <a:r>
              <a:rPr lang="en-IN" dirty="0">
                <a:latin typeface="Arial" panose="020B0604020202020204" pitchFamily="34" charset="0"/>
                <a:cs typeface="Arial" panose="020B0604020202020204" pitchFamily="34" charset="0"/>
              </a:rPr>
              <a:t>(['file1.txt’, 'file2.txt’</a:t>
            </a:r>
            <a:r>
              <a:rPr lang="en-IN" sz="2400" dirty="0">
                <a:latin typeface="Arial" panose="020B0604020202020204" pitchFamily="34" charset="0"/>
                <a:cs typeface="Arial" panose="020B0604020202020204" pitchFamily="34" charset="0"/>
              </a:rPr>
              <a:t>]);</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526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25BB-F452-854A-34D9-4A74B0286EFD}"/>
              </a:ext>
            </a:extLst>
          </p:cNvPr>
          <p:cNvSpPr>
            <a:spLocks noGrp="1"/>
          </p:cNvSpPr>
          <p:nvPr>
            <p:ph type="title"/>
          </p:nvPr>
        </p:nvSpPr>
        <p:spPr>
          <a:xfrm>
            <a:off x="1572801" y="135194"/>
            <a:ext cx="10018713" cy="641555"/>
          </a:xfrm>
        </p:spPr>
        <p:txBody>
          <a:bodyPr>
            <a:normAutofit fontScale="90000"/>
          </a:bodyPr>
          <a:lstStyle/>
          <a:p>
            <a:r>
              <a:rPr lang="en-IN" b="1" dirty="0"/>
              <a:t>Hooks</a:t>
            </a:r>
          </a:p>
        </p:txBody>
      </p:sp>
      <p:sp>
        <p:nvSpPr>
          <p:cNvPr id="3" name="Content Placeholder 2">
            <a:extLst>
              <a:ext uri="{FF2B5EF4-FFF2-40B4-BE49-F238E27FC236}">
                <a16:creationId xmlns:a16="http://schemas.microsoft.com/office/drawing/2014/main" id="{D90105DC-252E-F532-02F4-B55A2EAD891D}"/>
              </a:ext>
            </a:extLst>
          </p:cNvPr>
          <p:cNvSpPr>
            <a:spLocks noGrp="1"/>
          </p:cNvSpPr>
          <p:nvPr>
            <p:ph idx="1"/>
          </p:nvPr>
        </p:nvSpPr>
        <p:spPr>
          <a:xfrm>
            <a:off x="1484310" y="1012723"/>
            <a:ext cx="10018713" cy="4778477"/>
          </a:xfrm>
        </p:spPr>
        <p:txBody>
          <a:bodyPr anchor="t"/>
          <a:lstStyle/>
          <a:p>
            <a:pPr algn="just"/>
            <a:r>
              <a:rPr lang="en-US" dirty="0">
                <a:latin typeface="Arial" panose="020B0604020202020204" pitchFamily="34" charset="0"/>
                <a:cs typeface="Arial" panose="020B0604020202020204" pitchFamily="34" charset="0"/>
              </a:rPr>
              <a:t>Playwright provides hooks to manage setup and teardown logic for your tests. </a:t>
            </a:r>
          </a:p>
          <a:p>
            <a:pPr algn="just"/>
            <a:r>
              <a:rPr lang="en-US" dirty="0">
                <a:latin typeface="Arial" panose="020B0604020202020204" pitchFamily="34" charset="0"/>
                <a:cs typeface="Arial" panose="020B0604020202020204" pitchFamily="34" charset="0"/>
              </a:rPr>
              <a:t>These hooks are part of the @playwright/test test runner and are very similar to those in testing frameworks like Jest or Mocha.</a:t>
            </a:r>
          </a:p>
          <a:p>
            <a:pPr algn="just"/>
            <a:r>
              <a:rPr lang="en-US" dirty="0">
                <a:latin typeface="Arial" panose="020B0604020202020204" pitchFamily="34" charset="0"/>
                <a:cs typeface="Arial" panose="020B0604020202020204" pitchFamily="34" charset="0"/>
              </a:rPr>
              <a:t>Use </a:t>
            </a:r>
            <a:r>
              <a:rPr lang="en-US" dirty="0" err="1">
                <a:latin typeface="Arial" panose="020B0604020202020204" pitchFamily="34" charset="0"/>
                <a:cs typeface="Arial" panose="020B0604020202020204" pitchFamily="34" charset="0"/>
              </a:rPr>
              <a:t>test.beforeEach</a:t>
            </a:r>
            <a:r>
              <a:rPr lang="en-US" dirty="0">
                <a:latin typeface="Arial" panose="020B0604020202020204" pitchFamily="34" charset="0"/>
                <a:cs typeface="Arial" panose="020B0604020202020204" pitchFamily="34" charset="0"/>
              </a:rPr>
              <a:t>(async()=&gt;{})</a:t>
            </a: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67DEEF1-E635-D075-8681-C9BCF7D2A0D5}"/>
              </a:ext>
            </a:extLst>
          </p:cNvPr>
          <p:cNvGraphicFramePr>
            <a:graphicFrameLocks noGrp="1"/>
          </p:cNvGraphicFramePr>
          <p:nvPr>
            <p:extLst>
              <p:ext uri="{D42A27DB-BD31-4B8C-83A1-F6EECF244321}">
                <p14:modId xmlns:p14="http://schemas.microsoft.com/office/powerpoint/2010/main" val="1933010967"/>
              </p:ext>
            </p:extLst>
          </p:nvPr>
        </p:nvGraphicFramePr>
        <p:xfrm>
          <a:off x="2635045" y="3401961"/>
          <a:ext cx="6921910" cy="3200400"/>
        </p:xfrm>
        <a:graphic>
          <a:graphicData uri="http://schemas.openxmlformats.org/drawingml/2006/table">
            <a:tbl>
              <a:tblPr/>
              <a:tblGrid>
                <a:gridCol w="3460955">
                  <a:extLst>
                    <a:ext uri="{9D8B030D-6E8A-4147-A177-3AD203B41FA5}">
                      <a16:colId xmlns:a16="http://schemas.microsoft.com/office/drawing/2014/main" val="1554340298"/>
                    </a:ext>
                  </a:extLst>
                </a:gridCol>
                <a:gridCol w="3460955">
                  <a:extLst>
                    <a:ext uri="{9D8B030D-6E8A-4147-A177-3AD203B41FA5}">
                      <a16:colId xmlns:a16="http://schemas.microsoft.com/office/drawing/2014/main" val="1544545682"/>
                    </a:ext>
                  </a:extLst>
                </a:gridCol>
              </a:tblGrid>
              <a:tr h="0">
                <a:tc>
                  <a:txBody>
                    <a:bodyPr/>
                    <a:lstStyle/>
                    <a:p>
                      <a:r>
                        <a:rPr lang="en-IN" sz="2000" b="1">
                          <a:latin typeface="Arial" panose="020B0604020202020204" pitchFamily="34" charset="0"/>
                          <a:cs typeface="Arial" panose="020B0604020202020204" pitchFamily="34" charset="0"/>
                        </a:rPr>
                        <a:t>Hook</a:t>
                      </a:r>
                    </a:p>
                  </a:txBody>
                  <a:tcPr anchor="ctr">
                    <a:lnL>
                      <a:noFill/>
                    </a:lnL>
                    <a:lnR>
                      <a:noFill/>
                    </a:lnR>
                    <a:lnT>
                      <a:noFill/>
                    </a:lnT>
                    <a:lnB>
                      <a:noFill/>
                    </a:lnB>
                    <a:noFill/>
                  </a:tcPr>
                </a:tc>
                <a:tc>
                  <a:txBody>
                    <a:bodyPr/>
                    <a:lstStyle/>
                    <a:p>
                      <a:r>
                        <a:rPr lang="en-IN" sz="2000" b="1" dirty="0">
                          <a:latin typeface="Arial" panose="020B0604020202020204" pitchFamily="34" charset="0"/>
                          <a:cs typeface="Arial" panose="020B0604020202020204" pitchFamily="34" charset="0"/>
                        </a:rPr>
                        <a:t>Runs</a:t>
                      </a:r>
                    </a:p>
                  </a:txBody>
                  <a:tcPr anchor="ctr">
                    <a:lnL>
                      <a:noFill/>
                    </a:lnL>
                    <a:lnR>
                      <a:noFill/>
                    </a:lnR>
                    <a:lnT>
                      <a:noFill/>
                    </a:lnT>
                    <a:lnB>
                      <a:noFill/>
                    </a:lnB>
                    <a:noFill/>
                  </a:tcPr>
                </a:tc>
                <a:extLst>
                  <a:ext uri="{0D108BD9-81ED-4DB2-BD59-A6C34878D82A}">
                    <a16:rowId xmlns:a16="http://schemas.microsoft.com/office/drawing/2014/main" val="3585922340"/>
                  </a:ext>
                </a:extLst>
              </a:tr>
              <a:tr h="0">
                <a:tc>
                  <a:txBody>
                    <a:bodyPr/>
                    <a:lstStyle/>
                    <a:p>
                      <a:r>
                        <a:rPr lang="en-IN" sz="2000">
                          <a:latin typeface="Arial" panose="020B0604020202020204" pitchFamily="34" charset="0"/>
                          <a:cs typeface="Arial" panose="020B0604020202020204" pitchFamily="34" charset="0"/>
                        </a:rPr>
                        <a:t>beforeAll</a:t>
                      </a:r>
                    </a:p>
                  </a:txBody>
                  <a:tcPr anchor="ctr">
                    <a:lnL>
                      <a:noFill/>
                    </a:lnL>
                    <a:lnR>
                      <a:noFill/>
                    </a:lnR>
                    <a:lnT>
                      <a:noFill/>
                    </a:lnT>
                    <a:lnB>
                      <a:noFill/>
                    </a:lnB>
                    <a:noFill/>
                  </a:tcPr>
                </a:tc>
                <a:tc>
                  <a:txBody>
                    <a:bodyPr/>
                    <a:lstStyle/>
                    <a:p>
                      <a:r>
                        <a:rPr lang="en-US" sz="2000">
                          <a:latin typeface="Arial" panose="020B0604020202020204" pitchFamily="34" charset="0"/>
                          <a:cs typeface="Arial" panose="020B0604020202020204" pitchFamily="34" charset="0"/>
                        </a:rPr>
                        <a:t>Once before all tests in a describe block</a:t>
                      </a:r>
                    </a:p>
                  </a:txBody>
                  <a:tcPr anchor="ctr">
                    <a:lnL>
                      <a:noFill/>
                    </a:lnL>
                    <a:lnR>
                      <a:noFill/>
                    </a:lnR>
                    <a:lnT>
                      <a:noFill/>
                    </a:lnT>
                    <a:lnB>
                      <a:noFill/>
                    </a:lnB>
                    <a:noFill/>
                  </a:tcPr>
                </a:tc>
                <a:extLst>
                  <a:ext uri="{0D108BD9-81ED-4DB2-BD59-A6C34878D82A}">
                    <a16:rowId xmlns:a16="http://schemas.microsoft.com/office/drawing/2014/main" val="3694001402"/>
                  </a:ext>
                </a:extLst>
              </a:tr>
              <a:tr h="0">
                <a:tc>
                  <a:txBody>
                    <a:bodyPr/>
                    <a:lstStyle/>
                    <a:p>
                      <a:r>
                        <a:rPr lang="en-IN" sz="2000" dirty="0" err="1">
                          <a:latin typeface="Arial" panose="020B0604020202020204" pitchFamily="34" charset="0"/>
                          <a:cs typeface="Arial" panose="020B0604020202020204" pitchFamily="34" charset="0"/>
                        </a:rPr>
                        <a:t>afterAll</a:t>
                      </a:r>
                      <a:endParaRPr lang="en-IN" sz="2000"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r>
                        <a:rPr lang="en-US" sz="2000" dirty="0">
                          <a:latin typeface="Arial" panose="020B0604020202020204" pitchFamily="34" charset="0"/>
                          <a:cs typeface="Arial" panose="020B0604020202020204" pitchFamily="34" charset="0"/>
                        </a:rPr>
                        <a:t>Once after all tests in a describe block</a:t>
                      </a:r>
                    </a:p>
                  </a:txBody>
                  <a:tcPr anchor="ctr">
                    <a:lnL>
                      <a:noFill/>
                    </a:lnL>
                    <a:lnR>
                      <a:noFill/>
                    </a:lnR>
                    <a:lnT>
                      <a:noFill/>
                    </a:lnT>
                    <a:lnB>
                      <a:noFill/>
                    </a:lnB>
                    <a:noFill/>
                  </a:tcPr>
                </a:tc>
                <a:extLst>
                  <a:ext uri="{0D108BD9-81ED-4DB2-BD59-A6C34878D82A}">
                    <a16:rowId xmlns:a16="http://schemas.microsoft.com/office/drawing/2014/main" val="3526570922"/>
                  </a:ext>
                </a:extLst>
              </a:tr>
              <a:tr h="0">
                <a:tc>
                  <a:txBody>
                    <a:bodyPr/>
                    <a:lstStyle/>
                    <a:p>
                      <a:r>
                        <a:rPr lang="en-IN" sz="2000" dirty="0" err="1">
                          <a:latin typeface="Arial" panose="020B0604020202020204" pitchFamily="34" charset="0"/>
                          <a:cs typeface="Arial" panose="020B0604020202020204" pitchFamily="34" charset="0"/>
                        </a:rPr>
                        <a:t>beforeEach</a:t>
                      </a:r>
                      <a:endParaRPr lang="en-IN" sz="2000"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r>
                        <a:rPr lang="en-US" sz="2000">
                          <a:latin typeface="Arial" panose="020B0604020202020204" pitchFamily="34" charset="0"/>
                          <a:cs typeface="Arial" panose="020B0604020202020204" pitchFamily="34" charset="0"/>
                        </a:rPr>
                        <a:t>Before </a:t>
                      </a:r>
                      <a:r>
                        <a:rPr lang="en-US" sz="2000" b="1">
                          <a:latin typeface="Arial" panose="020B0604020202020204" pitchFamily="34" charset="0"/>
                          <a:cs typeface="Arial" panose="020B0604020202020204" pitchFamily="34" charset="0"/>
                        </a:rPr>
                        <a:t>each</a:t>
                      </a:r>
                      <a:r>
                        <a:rPr lang="en-US" sz="2000">
                          <a:latin typeface="Arial" panose="020B0604020202020204" pitchFamily="34" charset="0"/>
                          <a:cs typeface="Arial" panose="020B0604020202020204" pitchFamily="34" charset="0"/>
                        </a:rPr>
                        <a:t> test in the file or group</a:t>
                      </a:r>
                    </a:p>
                  </a:txBody>
                  <a:tcPr anchor="ctr">
                    <a:lnL>
                      <a:noFill/>
                    </a:lnL>
                    <a:lnR>
                      <a:noFill/>
                    </a:lnR>
                    <a:lnT>
                      <a:noFill/>
                    </a:lnT>
                    <a:lnB>
                      <a:noFill/>
                    </a:lnB>
                    <a:noFill/>
                  </a:tcPr>
                </a:tc>
                <a:extLst>
                  <a:ext uri="{0D108BD9-81ED-4DB2-BD59-A6C34878D82A}">
                    <a16:rowId xmlns:a16="http://schemas.microsoft.com/office/drawing/2014/main" val="2827218794"/>
                  </a:ext>
                </a:extLst>
              </a:tr>
              <a:tr h="0">
                <a:tc>
                  <a:txBody>
                    <a:bodyPr/>
                    <a:lstStyle/>
                    <a:p>
                      <a:r>
                        <a:rPr lang="en-IN" sz="2000">
                          <a:latin typeface="Arial" panose="020B0604020202020204" pitchFamily="34" charset="0"/>
                          <a:cs typeface="Arial" panose="020B0604020202020204" pitchFamily="34" charset="0"/>
                        </a:rPr>
                        <a:t>afterEach</a:t>
                      </a:r>
                    </a:p>
                  </a:txBody>
                  <a:tcPr anchor="ctr">
                    <a:lnL>
                      <a:noFill/>
                    </a:lnL>
                    <a:lnR>
                      <a:noFill/>
                    </a:lnR>
                    <a:lnT>
                      <a:noFill/>
                    </a:lnT>
                    <a:lnB>
                      <a:noFill/>
                    </a:lnB>
                    <a:noFill/>
                  </a:tcPr>
                </a:tc>
                <a:tc>
                  <a:txBody>
                    <a:bodyPr/>
                    <a:lstStyle/>
                    <a:p>
                      <a:r>
                        <a:rPr lang="en-US" sz="2000" dirty="0">
                          <a:latin typeface="Arial" panose="020B0604020202020204" pitchFamily="34" charset="0"/>
                          <a:cs typeface="Arial" panose="020B0604020202020204" pitchFamily="34" charset="0"/>
                        </a:rPr>
                        <a:t>After </a:t>
                      </a:r>
                      <a:r>
                        <a:rPr lang="en-US" sz="2000" b="1" dirty="0">
                          <a:latin typeface="Arial" panose="020B0604020202020204" pitchFamily="34" charset="0"/>
                          <a:cs typeface="Arial" panose="020B0604020202020204" pitchFamily="34" charset="0"/>
                        </a:rPr>
                        <a:t>each</a:t>
                      </a:r>
                      <a:r>
                        <a:rPr lang="en-US" sz="2000" dirty="0">
                          <a:latin typeface="Arial" panose="020B0604020202020204" pitchFamily="34" charset="0"/>
                          <a:cs typeface="Arial" panose="020B0604020202020204" pitchFamily="34" charset="0"/>
                        </a:rPr>
                        <a:t> test in the file or group</a:t>
                      </a:r>
                    </a:p>
                  </a:txBody>
                  <a:tcPr anchor="ctr">
                    <a:lnL>
                      <a:noFill/>
                    </a:lnL>
                    <a:lnR>
                      <a:noFill/>
                    </a:lnR>
                    <a:lnT>
                      <a:noFill/>
                    </a:lnT>
                    <a:lnB>
                      <a:noFill/>
                    </a:lnB>
                    <a:noFill/>
                  </a:tcPr>
                </a:tc>
                <a:extLst>
                  <a:ext uri="{0D108BD9-81ED-4DB2-BD59-A6C34878D82A}">
                    <a16:rowId xmlns:a16="http://schemas.microsoft.com/office/drawing/2014/main" val="2029919699"/>
                  </a:ext>
                </a:extLst>
              </a:tr>
            </a:tbl>
          </a:graphicData>
        </a:graphic>
      </p:graphicFrame>
    </p:spTree>
    <p:extLst>
      <p:ext uri="{BB962C8B-B14F-4D97-AF65-F5344CB8AC3E}">
        <p14:creationId xmlns:p14="http://schemas.microsoft.com/office/powerpoint/2010/main" val="2233211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F7A3-821A-7A90-064D-3E3DAAECF302}"/>
              </a:ext>
            </a:extLst>
          </p:cNvPr>
          <p:cNvSpPr>
            <a:spLocks noGrp="1"/>
          </p:cNvSpPr>
          <p:nvPr>
            <p:ph type="title"/>
          </p:nvPr>
        </p:nvSpPr>
        <p:spPr>
          <a:xfrm>
            <a:off x="1484310" y="190501"/>
            <a:ext cx="10018713" cy="876300"/>
          </a:xfrm>
        </p:spPr>
        <p:txBody>
          <a:bodyPr/>
          <a:lstStyle/>
          <a:p>
            <a:r>
              <a:rPr lang="en-IN" b="1" dirty="0"/>
              <a:t>Grouping</a:t>
            </a:r>
            <a:r>
              <a:rPr lang="en-IN" dirty="0"/>
              <a:t> </a:t>
            </a:r>
            <a:r>
              <a:rPr lang="en-IN" b="1" dirty="0"/>
              <a:t>Test</a:t>
            </a:r>
          </a:p>
        </p:txBody>
      </p:sp>
      <p:sp>
        <p:nvSpPr>
          <p:cNvPr id="3" name="Content Placeholder 2">
            <a:extLst>
              <a:ext uri="{FF2B5EF4-FFF2-40B4-BE49-F238E27FC236}">
                <a16:creationId xmlns:a16="http://schemas.microsoft.com/office/drawing/2014/main" id="{13524E2E-8867-3E93-EEE5-A90F07BCE8FF}"/>
              </a:ext>
            </a:extLst>
          </p:cNvPr>
          <p:cNvSpPr>
            <a:spLocks noGrp="1"/>
          </p:cNvSpPr>
          <p:nvPr>
            <p:ph idx="1"/>
          </p:nvPr>
        </p:nvSpPr>
        <p:spPr>
          <a:xfrm>
            <a:off x="1484310" y="1317523"/>
            <a:ext cx="10018713" cy="4473677"/>
          </a:xfrm>
        </p:spPr>
        <p:txBody>
          <a:bodyPr anchor="t"/>
          <a:lstStyle/>
          <a:p>
            <a:r>
              <a:rPr lang="en-IN" dirty="0">
                <a:latin typeface="Arial" panose="020B0604020202020204" pitchFamily="34" charset="0"/>
                <a:cs typeface="Arial" panose="020B0604020202020204" pitchFamily="34" charset="0"/>
              </a:rPr>
              <a:t>To run groups in playwright we use describe block</a:t>
            </a:r>
          </a:p>
          <a:p>
            <a:endParaRPr lang="en-IN" dirty="0"/>
          </a:p>
        </p:txBody>
      </p:sp>
      <p:graphicFrame>
        <p:nvGraphicFramePr>
          <p:cNvPr id="4" name="Table 3">
            <a:extLst>
              <a:ext uri="{FF2B5EF4-FFF2-40B4-BE49-F238E27FC236}">
                <a16:creationId xmlns:a16="http://schemas.microsoft.com/office/drawing/2014/main" id="{AD2B60DB-6BBF-FCA8-EC2E-F4E6C565DDD0}"/>
              </a:ext>
            </a:extLst>
          </p:cNvPr>
          <p:cNvGraphicFramePr>
            <a:graphicFrameLocks noGrp="1"/>
          </p:cNvGraphicFramePr>
          <p:nvPr>
            <p:extLst>
              <p:ext uri="{D42A27DB-BD31-4B8C-83A1-F6EECF244321}">
                <p14:modId xmlns:p14="http://schemas.microsoft.com/office/powerpoint/2010/main" val="3935873013"/>
              </p:ext>
            </p:extLst>
          </p:nvPr>
        </p:nvGraphicFramePr>
        <p:xfrm>
          <a:off x="1858297" y="2202426"/>
          <a:ext cx="8052620" cy="2758196"/>
        </p:xfrm>
        <a:graphic>
          <a:graphicData uri="http://schemas.openxmlformats.org/drawingml/2006/table">
            <a:tbl>
              <a:tblPr/>
              <a:tblGrid>
                <a:gridCol w="3563572">
                  <a:extLst>
                    <a:ext uri="{9D8B030D-6E8A-4147-A177-3AD203B41FA5}">
                      <a16:colId xmlns:a16="http://schemas.microsoft.com/office/drawing/2014/main" val="2833940634"/>
                    </a:ext>
                  </a:extLst>
                </a:gridCol>
                <a:gridCol w="4489048">
                  <a:extLst>
                    <a:ext uri="{9D8B030D-6E8A-4147-A177-3AD203B41FA5}">
                      <a16:colId xmlns:a16="http://schemas.microsoft.com/office/drawing/2014/main" val="2221553954"/>
                    </a:ext>
                  </a:extLst>
                </a:gridCol>
              </a:tblGrid>
              <a:tr h="689549">
                <a:tc>
                  <a:txBody>
                    <a:bodyPr/>
                    <a:lstStyle/>
                    <a:p>
                      <a:r>
                        <a:rPr lang="en-IN" sz="2400" b="1">
                          <a:latin typeface="Arial" panose="020B0604020202020204" pitchFamily="34" charset="0"/>
                          <a:cs typeface="Arial" panose="020B0604020202020204" pitchFamily="34" charset="0"/>
                        </a:rPr>
                        <a:t>Feature</a:t>
                      </a:r>
                    </a:p>
                  </a:txBody>
                  <a:tcPr anchor="ctr">
                    <a:lnL>
                      <a:noFill/>
                    </a:lnL>
                    <a:lnR>
                      <a:noFill/>
                    </a:lnR>
                    <a:lnT>
                      <a:noFill/>
                    </a:lnT>
                    <a:lnB>
                      <a:noFill/>
                    </a:lnB>
                    <a:noFill/>
                  </a:tcPr>
                </a:tc>
                <a:tc>
                  <a:txBody>
                    <a:bodyPr/>
                    <a:lstStyle/>
                    <a:p>
                      <a:r>
                        <a:rPr lang="en-IN" sz="2400" b="1" dirty="0">
                          <a:latin typeface="Arial" panose="020B0604020202020204" pitchFamily="34" charset="0"/>
                          <a:cs typeface="Arial" panose="020B0604020202020204" pitchFamily="34" charset="0"/>
                        </a:rPr>
                        <a:t>Syntax</a:t>
                      </a:r>
                    </a:p>
                  </a:txBody>
                  <a:tcPr anchor="ctr">
                    <a:lnL>
                      <a:noFill/>
                    </a:lnL>
                    <a:lnR>
                      <a:noFill/>
                    </a:lnR>
                    <a:lnT>
                      <a:noFill/>
                    </a:lnT>
                    <a:lnB>
                      <a:noFill/>
                    </a:lnB>
                    <a:noFill/>
                  </a:tcPr>
                </a:tc>
                <a:extLst>
                  <a:ext uri="{0D108BD9-81ED-4DB2-BD59-A6C34878D82A}">
                    <a16:rowId xmlns:a16="http://schemas.microsoft.com/office/drawing/2014/main" val="3423108724"/>
                  </a:ext>
                </a:extLst>
              </a:tr>
              <a:tr h="689549">
                <a:tc>
                  <a:txBody>
                    <a:bodyPr/>
                    <a:lstStyle/>
                    <a:p>
                      <a:r>
                        <a:rPr lang="en-IN" sz="2400">
                          <a:latin typeface="Arial" panose="020B0604020202020204" pitchFamily="34" charset="0"/>
                          <a:cs typeface="Arial" panose="020B0604020202020204" pitchFamily="34" charset="0"/>
                        </a:rPr>
                        <a:t>Group tests</a:t>
                      </a:r>
                    </a:p>
                  </a:txBody>
                  <a:tcPr anchor="ctr">
                    <a:lnL>
                      <a:noFill/>
                    </a:lnL>
                    <a:lnR>
                      <a:noFill/>
                    </a:lnR>
                    <a:lnT>
                      <a:noFill/>
                    </a:lnT>
                    <a:lnB>
                      <a:noFill/>
                    </a:lnB>
                    <a:noFill/>
                  </a:tcPr>
                </a:tc>
                <a:tc>
                  <a:txBody>
                    <a:bodyPr/>
                    <a:lstStyle/>
                    <a:p>
                      <a:r>
                        <a:rPr lang="en-IN" sz="2400">
                          <a:latin typeface="Arial" panose="020B0604020202020204" pitchFamily="34" charset="0"/>
                          <a:cs typeface="Arial" panose="020B0604020202020204" pitchFamily="34" charset="0"/>
                        </a:rPr>
                        <a:t>test.describe('group', () =&gt; {})</a:t>
                      </a:r>
                    </a:p>
                  </a:txBody>
                  <a:tcPr anchor="ctr">
                    <a:lnL>
                      <a:noFill/>
                    </a:lnL>
                    <a:lnR>
                      <a:noFill/>
                    </a:lnR>
                    <a:lnT>
                      <a:noFill/>
                    </a:lnT>
                    <a:lnB>
                      <a:noFill/>
                    </a:lnB>
                    <a:noFill/>
                  </a:tcPr>
                </a:tc>
                <a:extLst>
                  <a:ext uri="{0D108BD9-81ED-4DB2-BD59-A6C34878D82A}">
                    <a16:rowId xmlns:a16="http://schemas.microsoft.com/office/drawing/2014/main" val="963758337"/>
                  </a:ext>
                </a:extLst>
              </a:tr>
              <a:tr h="689549">
                <a:tc>
                  <a:txBody>
                    <a:bodyPr/>
                    <a:lstStyle/>
                    <a:p>
                      <a:r>
                        <a:rPr lang="en-IN" sz="2400">
                          <a:latin typeface="Arial" panose="020B0604020202020204" pitchFamily="34" charset="0"/>
                          <a:cs typeface="Arial" panose="020B0604020202020204" pitchFamily="34" charset="0"/>
                        </a:rPr>
                        <a:t>Skip a group</a:t>
                      </a:r>
                    </a:p>
                  </a:txBody>
                  <a:tcPr anchor="ctr">
                    <a:lnL>
                      <a:noFill/>
                    </a:lnL>
                    <a:lnR>
                      <a:noFill/>
                    </a:lnR>
                    <a:lnT>
                      <a:noFill/>
                    </a:lnT>
                    <a:lnB>
                      <a:noFill/>
                    </a:lnB>
                    <a:noFill/>
                  </a:tcPr>
                </a:tc>
                <a:tc>
                  <a:txBody>
                    <a:bodyPr/>
                    <a:lstStyle/>
                    <a:p>
                      <a:r>
                        <a:rPr lang="en-IN" sz="2400" dirty="0" err="1">
                          <a:latin typeface="Arial" panose="020B0604020202020204" pitchFamily="34" charset="0"/>
                          <a:cs typeface="Arial" panose="020B0604020202020204" pitchFamily="34" charset="0"/>
                        </a:rPr>
                        <a:t>test.describe.skip</a:t>
                      </a:r>
                      <a:r>
                        <a:rPr lang="en-IN" sz="2400" dirty="0">
                          <a:latin typeface="Arial" panose="020B0604020202020204" pitchFamily="34" charset="0"/>
                          <a:cs typeface="Arial" panose="020B0604020202020204" pitchFamily="34" charset="0"/>
                        </a:rPr>
                        <a:t>()</a:t>
                      </a:r>
                    </a:p>
                  </a:txBody>
                  <a:tcPr anchor="ctr">
                    <a:lnL>
                      <a:noFill/>
                    </a:lnL>
                    <a:lnR>
                      <a:noFill/>
                    </a:lnR>
                    <a:lnT>
                      <a:noFill/>
                    </a:lnT>
                    <a:lnB>
                      <a:noFill/>
                    </a:lnB>
                    <a:noFill/>
                  </a:tcPr>
                </a:tc>
                <a:extLst>
                  <a:ext uri="{0D108BD9-81ED-4DB2-BD59-A6C34878D82A}">
                    <a16:rowId xmlns:a16="http://schemas.microsoft.com/office/drawing/2014/main" val="3109786942"/>
                  </a:ext>
                </a:extLst>
              </a:tr>
              <a:tr h="689549">
                <a:tc>
                  <a:txBody>
                    <a:bodyPr/>
                    <a:lstStyle/>
                    <a:p>
                      <a:r>
                        <a:rPr lang="en-IN" sz="2400">
                          <a:latin typeface="Arial" panose="020B0604020202020204" pitchFamily="34" charset="0"/>
                          <a:cs typeface="Arial" panose="020B0604020202020204" pitchFamily="34" charset="0"/>
                        </a:rPr>
                        <a:t>Run only a group</a:t>
                      </a:r>
                    </a:p>
                  </a:txBody>
                  <a:tcPr anchor="ctr">
                    <a:lnL>
                      <a:noFill/>
                    </a:lnL>
                    <a:lnR>
                      <a:noFill/>
                    </a:lnR>
                    <a:lnT>
                      <a:noFill/>
                    </a:lnT>
                    <a:lnB>
                      <a:noFill/>
                    </a:lnB>
                    <a:noFill/>
                  </a:tcPr>
                </a:tc>
                <a:tc>
                  <a:txBody>
                    <a:bodyPr/>
                    <a:lstStyle/>
                    <a:p>
                      <a:r>
                        <a:rPr lang="en-IN" sz="2400" dirty="0" err="1">
                          <a:latin typeface="Arial" panose="020B0604020202020204" pitchFamily="34" charset="0"/>
                          <a:cs typeface="Arial" panose="020B0604020202020204" pitchFamily="34" charset="0"/>
                        </a:rPr>
                        <a:t>test.describe.only</a:t>
                      </a:r>
                      <a:r>
                        <a:rPr lang="en-IN" sz="2400" dirty="0">
                          <a:latin typeface="Arial" panose="020B0604020202020204" pitchFamily="34" charset="0"/>
                          <a:cs typeface="Arial" panose="020B0604020202020204" pitchFamily="34" charset="0"/>
                        </a:rPr>
                        <a:t>()</a:t>
                      </a:r>
                    </a:p>
                  </a:txBody>
                  <a:tcPr anchor="ctr">
                    <a:lnL>
                      <a:noFill/>
                    </a:lnL>
                    <a:lnR>
                      <a:noFill/>
                    </a:lnR>
                    <a:lnT>
                      <a:noFill/>
                    </a:lnT>
                    <a:lnB>
                      <a:noFill/>
                    </a:lnB>
                    <a:noFill/>
                  </a:tcPr>
                </a:tc>
                <a:extLst>
                  <a:ext uri="{0D108BD9-81ED-4DB2-BD59-A6C34878D82A}">
                    <a16:rowId xmlns:a16="http://schemas.microsoft.com/office/drawing/2014/main" val="3703461805"/>
                  </a:ext>
                </a:extLst>
              </a:tr>
            </a:tbl>
          </a:graphicData>
        </a:graphic>
      </p:graphicFrame>
    </p:spTree>
    <p:extLst>
      <p:ext uri="{BB962C8B-B14F-4D97-AF65-F5344CB8AC3E}">
        <p14:creationId xmlns:p14="http://schemas.microsoft.com/office/powerpoint/2010/main" val="2770999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B5A6-F722-FB7C-31DE-77A5586B31A7}"/>
              </a:ext>
            </a:extLst>
          </p:cNvPr>
          <p:cNvSpPr>
            <a:spLocks noGrp="1"/>
          </p:cNvSpPr>
          <p:nvPr>
            <p:ph type="title"/>
          </p:nvPr>
        </p:nvSpPr>
        <p:spPr>
          <a:xfrm>
            <a:off x="1484310" y="72514"/>
            <a:ext cx="10018713" cy="950042"/>
          </a:xfrm>
        </p:spPr>
        <p:txBody>
          <a:bodyPr/>
          <a:lstStyle/>
          <a:p>
            <a:r>
              <a:rPr lang="en-IN" b="1" dirty="0"/>
              <a:t>Screenshots</a:t>
            </a:r>
          </a:p>
        </p:txBody>
      </p:sp>
      <p:sp>
        <p:nvSpPr>
          <p:cNvPr id="3" name="Content Placeholder 2">
            <a:extLst>
              <a:ext uri="{FF2B5EF4-FFF2-40B4-BE49-F238E27FC236}">
                <a16:creationId xmlns:a16="http://schemas.microsoft.com/office/drawing/2014/main" id="{34880F98-2FB6-DF1F-38B4-85E285AAA11D}"/>
              </a:ext>
            </a:extLst>
          </p:cNvPr>
          <p:cNvSpPr>
            <a:spLocks noGrp="1"/>
          </p:cNvSpPr>
          <p:nvPr>
            <p:ph idx="1"/>
          </p:nvPr>
        </p:nvSpPr>
        <p:spPr>
          <a:xfrm>
            <a:off x="1484310" y="1140542"/>
            <a:ext cx="10471716" cy="5526958"/>
          </a:xfrm>
        </p:spPr>
        <p:txBody>
          <a:bodyPr anchor="t">
            <a:normAutofit fontScale="92500" lnSpcReduction="10000"/>
          </a:bodyPr>
          <a:lstStyle/>
          <a:p>
            <a:pPr algn="just"/>
            <a:r>
              <a:rPr lang="en-IN" dirty="0">
                <a:latin typeface="Arial" panose="020B0604020202020204" pitchFamily="34" charset="0"/>
                <a:cs typeface="Arial" panose="020B0604020202020204" pitchFamily="34" charset="0"/>
                <a:hlinkClick r:id="rId2"/>
              </a:rPr>
              <a:t>https://playwright.dev/docs/screenshots</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Here is a quick way to capture a screenshot and save it into a file:</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page.screenshot</a:t>
            </a:r>
            <a:r>
              <a:rPr lang="en-US" dirty="0">
                <a:latin typeface="Arial" panose="020B0604020202020204" pitchFamily="34" charset="0"/>
                <a:cs typeface="Arial" panose="020B0604020202020204" pitchFamily="34" charset="0"/>
              </a:rPr>
              <a:t>({ path: 'screenshot.png' });</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page.screenshot</a:t>
            </a:r>
            <a:r>
              <a:rPr lang="en-US" dirty="0">
                <a:latin typeface="Arial" panose="020B0604020202020204" pitchFamily="34" charset="0"/>
                <a:cs typeface="Arial" panose="020B0604020202020204" pitchFamily="34" charset="0"/>
              </a:rPr>
              <a:t>({path: "tests/Screenshots/“+</a:t>
            </a:r>
            <a:r>
              <a:rPr lang="en-US" dirty="0" err="1">
                <a:latin typeface="Arial" panose="020B0604020202020204" pitchFamily="34" charset="0"/>
                <a:cs typeface="Arial" panose="020B0604020202020204" pitchFamily="34" charset="0"/>
              </a:rPr>
              <a:t>Date.now</a:t>
            </a:r>
            <a:r>
              <a:rPr lang="en-US" dirty="0">
                <a:latin typeface="Arial" panose="020B0604020202020204" pitchFamily="34" charset="0"/>
                <a:cs typeface="Arial" panose="020B0604020202020204" pitchFamily="34" charset="0"/>
              </a:rPr>
              <a:t>()+“filename.png"});</a:t>
            </a:r>
          </a:p>
          <a:p>
            <a:pPr algn="just"/>
            <a:r>
              <a:rPr lang="en-US" dirty="0">
                <a:latin typeface="Arial" panose="020B0604020202020204" pitchFamily="34" charset="0"/>
                <a:cs typeface="Arial" panose="020B0604020202020204" pitchFamily="34" charset="0"/>
              </a:rPr>
              <a:t>Screenshots API accepts many parameters for image format, clip area, quality, etc. </a:t>
            </a:r>
          </a:p>
          <a:p>
            <a:pPr algn="just"/>
            <a:r>
              <a:rPr lang="en-US" b="1" dirty="0">
                <a:latin typeface="Arial" panose="020B0604020202020204" pitchFamily="34" charset="0"/>
                <a:cs typeface="Arial" panose="020B0604020202020204" pitchFamily="34" charset="0"/>
              </a:rPr>
              <a:t>Full page screenshots</a:t>
            </a:r>
          </a:p>
          <a:p>
            <a:pPr algn="just"/>
            <a:r>
              <a:rPr lang="en-US" dirty="0">
                <a:latin typeface="Arial" panose="020B0604020202020204" pitchFamily="34" charset="0"/>
                <a:cs typeface="Arial" panose="020B0604020202020204" pitchFamily="34" charset="0"/>
              </a:rPr>
              <a:t>Full page screenshot is a screenshot of a full scrollable page, as if you had a very tall screen and the page could fit it entirely.</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page.screenshot</a:t>
            </a:r>
            <a:r>
              <a:rPr lang="en-US" dirty="0">
                <a:latin typeface="Arial" panose="020B0604020202020204" pitchFamily="34" charset="0"/>
                <a:cs typeface="Arial" panose="020B0604020202020204" pitchFamily="34" charset="0"/>
              </a:rPr>
              <a:t>({ path: 'screenshot.png', </a:t>
            </a:r>
            <a:r>
              <a:rPr lang="en-US" dirty="0" err="1">
                <a:latin typeface="Arial" panose="020B0604020202020204" pitchFamily="34" charset="0"/>
                <a:cs typeface="Arial" panose="020B0604020202020204" pitchFamily="34" charset="0"/>
              </a:rPr>
              <a:t>fullPage</a:t>
            </a:r>
            <a:r>
              <a:rPr lang="en-US" dirty="0">
                <a:latin typeface="Arial" panose="020B0604020202020204" pitchFamily="34" charset="0"/>
                <a:cs typeface="Arial" panose="020B0604020202020204" pitchFamily="34" charset="0"/>
              </a:rPr>
              <a:t>: true });</a:t>
            </a:r>
          </a:p>
          <a:p>
            <a:pPr algn="just"/>
            <a:r>
              <a:rPr lang="en-US" b="1" dirty="0">
                <a:latin typeface="Arial" panose="020B0604020202020204" pitchFamily="34" charset="0"/>
                <a:cs typeface="Arial" panose="020B0604020202020204" pitchFamily="34" charset="0"/>
              </a:rPr>
              <a:t>Element screenshot</a:t>
            </a:r>
          </a:p>
          <a:p>
            <a:pPr algn="just"/>
            <a:r>
              <a:rPr lang="en-US" dirty="0">
                <a:latin typeface="Arial" panose="020B0604020202020204" pitchFamily="34" charset="0"/>
                <a:cs typeface="Arial" panose="020B0604020202020204" pitchFamily="34" charset="0"/>
              </a:rPr>
              <a:t>Sometimes it is useful to take a screenshot of a single element.</a:t>
            </a:r>
          </a:p>
          <a:p>
            <a:pPr algn="just"/>
            <a:r>
              <a:rPr lang="en-US" dirty="0">
                <a:latin typeface="Arial" panose="020B0604020202020204" pitchFamily="34" charset="0"/>
                <a:cs typeface="Arial" panose="020B0604020202020204" pitchFamily="34" charset="0"/>
              </a:rPr>
              <a:t>await </a:t>
            </a:r>
            <a:r>
              <a:rPr lang="en-US" dirty="0" err="1">
                <a:latin typeface="Arial" panose="020B0604020202020204" pitchFamily="34" charset="0"/>
                <a:cs typeface="Arial" panose="020B0604020202020204" pitchFamily="34" charset="0"/>
              </a:rPr>
              <a:t>page.locator</a:t>
            </a:r>
            <a:r>
              <a:rPr lang="en-US" dirty="0">
                <a:latin typeface="Arial" panose="020B0604020202020204" pitchFamily="34" charset="0"/>
                <a:cs typeface="Arial" panose="020B0604020202020204" pitchFamily="34" charset="0"/>
              </a:rPr>
              <a:t>('.header').screenshot({ path: 'screenshot.png'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4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9B8C8-77BA-1FFD-BB1E-887D93C8B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A666D-D405-5E7C-B57D-64B8AA14807C}"/>
              </a:ext>
            </a:extLst>
          </p:cNvPr>
          <p:cNvSpPr>
            <a:spLocks noGrp="1"/>
          </p:cNvSpPr>
          <p:nvPr>
            <p:ph type="title"/>
          </p:nvPr>
        </p:nvSpPr>
        <p:spPr>
          <a:xfrm>
            <a:off x="1484310" y="86032"/>
            <a:ext cx="10018713" cy="857865"/>
          </a:xfrm>
        </p:spPr>
        <p:txBody>
          <a:bodyPr/>
          <a:lstStyle/>
          <a:p>
            <a:r>
              <a:rPr lang="en-IN" b="1" dirty="0"/>
              <a:t>Key Feature</a:t>
            </a:r>
          </a:p>
        </p:txBody>
      </p:sp>
      <p:sp>
        <p:nvSpPr>
          <p:cNvPr id="3" name="Content Placeholder 2">
            <a:extLst>
              <a:ext uri="{FF2B5EF4-FFF2-40B4-BE49-F238E27FC236}">
                <a16:creationId xmlns:a16="http://schemas.microsoft.com/office/drawing/2014/main" id="{A9E16098-5A13-D0A4-F7A8-7EE488057605}"/>
              </a:ext>
            </a:extLst>
          </p:cNvPr>
          <p:cNvSpPr>
            <a:spLocks noGrp="1"/>
          </p:cNvSpPr>
          <p:nvPr>
            <p:ph idx="1"/>
          </p:nvPr>
        </p:nvSpPr>
        <p:spPr>
          <a:xfrm>
            <a:off x="1484310" y="1091381"/>
            <a:ext cx="10018713" cy="5161935"/>
          </a:xfrm>
        </p:spPr>
        <p:txBody>
          <a:bodyPr anchor="t">
            <a:normAutofit lnSpcReduction="10000"/>
          </a:bodyPr>
          <a:lstStyle/>
          <a:p>
            <a:pPr algn="just"/>
            <a:r>
              <a:rPr lang="en-US" b="1" dirty="0">
                <a:latin typeface="Arial" panose="020B0604020202020204" pitchFamily="34" charset="0"/>
                <a:cs typeface="Arial" panose="020B0604020202020204" pitchFamily="34" charset="0"/>
              </a:rPr>
              <a:t>Web-first assertions: </a:t>
            </a:r>
            <a:r>
              <a:rPr lang="en-US" dirty="0">
                <a:latin typeface="Arial" panose="020B0604020202020204" pitchFamily="34" charset="0"/>
                <a:cs typeface="Arial" panose="020B0604020202020204" pitchFamily="34" charset="0"/>
              </a:rPr>
              <a:t>Playwright assertions are created specifically for the dynamic web. Checks are automatically retried until the necessary conditions are met.</a:t>
            </a:r>
          </a:p>
          <a:p>
            <a:pPr algn="just"/>
            <a:r>
              <a:rPr lang="en-US" b="1" dirty="0">
                <a:latin typeface="Arial" panose="020B0604020202020204" pitchFamily="34" charset="0"/>
                <a:cs typeface="Arial" panose="020B0604020202020204" pitchFamily="34" charset="0"/>
              </a:rPr>
              <a:t>Tracing:</a:t>
            </a:r>
            <a:r>
              <a:rPr lang="en-US" dirty="0">
                <a:latin typeface="Arial" panose="020B0604020202020204" pitchFamily="34" charset="0"/>
                <a:cs typeface="Arial" panose="020B0604020202020204" pitchFamily="34" charset="0"/>
              </a:rPr>
              <a:t> Configure test retry strategy, capture execution trace, videos, screenshots to eliminate flakes.</a:t>
            </a:r>
          </a:p>
          <a:p>
            <a:pPr algn="just"/>
            <a:r>
              <a:rPr lang="en-US" b="1" dirty="0">
                <a:latin typeface="Arial" panose="020B0604020202020204" pitchFamily="34" charset="0"/>
                <a:cs typeface="Arial" panose="020B0604020202020204" pitchFamily="34" charset="0"/>
              </a:rPr>
              <a:t>Multiple </a:t>
            </a:r>
            <a:r>
              <a:rPr lang="en-US" b="1" dirty="0" err="1">
                <a:latin typeface="Arial" panose="020B0604020202020204" pitchFamily="34" charset="0"/>
                <a:cs typeface="Arial" panose="020B0604020202020204" pitchFamily="34" charset="0"/>
              </a:rPr>
              <a:t>everything:</a:t>
            </a:r>
            <a:r>
              <a:rPr lang="en-US" dirty="0" err="1">
                <a:latin typeface="Arial" panose="020B0604020202020204" pitchFamily="34" charset="0"/>
                <a:cs typeface="Arial" panose="020B0604020202020204" pitchFamily="34" charset="0"/>
              </a:rPr>
              <a:t>Test</a:t>
            </a:r>
            <a:r>
              <a:rPr lang="en-US" dirty="0">
                <a:latin typeface="Arial" panose="020B0604020202020204" pitchFamily="34" charset="0"/>
                <a:cs typeface="Arial" panose="020B0604020202020204" pitchFamily="34" charset="0"/>
              </a:rPr>
              <a:t> scenarios that span multiple tabs, multiple origins and multiple users. Create scenarios with different contexts for different users and run them against your server, all in one test.</a:t>
            </a:r>
          </a:p>
          <a:p>
            <a:pPr algn="just"/>
            <a:r>
              <a:rPr lang="en-US" b="1" dirty="0">
                <a:latin typeface="Arial" panose="020B0604020202020204" pitchFamily="34" charset="0"/>
                <a:cs typeface="Arial" panose="020B0604020202020204" pitchFamily="34" charset="0"/>
              </a:rPr>
              <a:t>Trusted events: </a:t>
            </a:r>
            <a:r>
              <a:rPr lang="en-US" dirty="0">
                <a:latin typeface="Arial" panose="020B0604020202020204" pitchFamily="34" charset="0"/>
                <a:cs typeface="Arial" panose="020B0604020202020204" pitchFamily="34" charset="0"/>
              </a:rPr>
              <a:t>Hover elements, interact with dynamic controls, produce trusted events. Playwright uses real browser input pipeline indistinguishable from the real user.</a:t>
            </a:r>
          </a:p>
          <a:p>
            <a:pPr algn="just"/>
            <a:r>
              <a:rPr lang="en-US" b="1" dirty="0">
                <a:latin typeface="Arial" panose="020B0604020202020204" pitchFamily="34" charset="0"/>
                <a:cs typeface="Arial" panose="020B0604020202020204" pitchFamily="34" charset="0"/>
              </a:rPr>
              <a:t>Test frames, pierce Shadow DOM: </a:t>
            </a:r>
            <a:r>
              <a:rPr lang="en-US" dirty="0">
                <a:latin typeface="Arial" panose="020B0604020202020204" pitchFamily="34" charset="0"/>
                <a:cs typeface="Arial" panose="020B0604020202020204" pitchFamily="34" charset="0"/>
              </a:rPr>
              <a:t>Playwright selectors pierce shadow DOM and allow entering frames seamlessly.</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691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00D6-4C5A-3C75-7AA9-0C666249C11A}"/>
              </a:ext>
            </a:extLst>
          </p:cNvPr>
          <p:cNvSpPr>
            <a:spLocks noGrp="1"/>
          </p:cNvSpPr>
          <p:nvPr>
            <p:ph type="title"/>
          </p:nvPr>
        </p:nvSpPr>
        <p:spPr>
          <a:xfrm>
            <a:off x="1484310" y="310858"/>
            <a:ext cx="10018713" cy="818535"/>
          </a:xfrm>
        </p:spPr>
        <p:txBody>
          <a:bodyPr/>
          <a:lstStyle/>
          <a:p>
            <a:r>
              <a:rPr lang="en-IN" b="1" dirty="0"/>
              <a:t>Note</a:t>
            </a:r>
          </a:p>
        </p:txBody>
      </p:sp>
      <p:sp>
        <p:nvSpPr>
          <p:cNvPr id="3" name="Content Placeholder 2">
            <a:extLst>
              <a:ext uri="{FF2B5EF4-FFF2-40B4-BE49-F238E27FC236}">
                <a16:creationId xmlns:a16="http://schemas.microsoft.com/office/drawing/2014/main" id="{9D6A20DD-F425-95B8-EE48-E12F2306BE06}"/>
              </a:ext>
            </a:extLst>
          </p:cNvPr>
          <p:cNvSpPr>
            <a:spLocks noGrp="1"/>
          </p:cNvSpPr>
          <p:nvPr>
            <p:ph idx="1"/>
          </p:nvPr>
        </p:nvSpPr>
        <p:spPr>
          <a:xfrm>
            <a:off x="1484310" y="1347019"/>
            <a:ext cx="10018713" cy="4444181"/>
          </a:xfrm>
        </p:spPr>
        <p:txBody>
          <a:bodyPr anchor="t"/>
          <a:lstStyle/>
          <a:p>
            <a:pPr algn="just"/>
            <a:r>
              <a:rPr lang="en-IN" dirty="0">
                <a:latin typeface="Arial" panose="020B0604020202020204" pitchFamily="34" charset="0"/>
                <a:cs typeface="Arial" panose="020B0604020202020204" pitchFamily="34" charset="0"/>
              </a:rPr>
              <a:t>To capture screenshot for every test by default do the configuration in playwright.config.js file and screenshot will be store in test-result folder and attached in report also.</a:t>
            </a: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8514116-1638-752E-ECB3-3646FD9884A6}"/>
              </a:ext>
            </a:extLst>
          </p:cNvPr>
          <p:cNvPicPr>
            <a:picLocks noChangeAspect="1"/>
          </p:cNvPicPr>
          <p:nvPr/>
        </p:nvPicPr>
        <p:blipFill>
          <a:blip r:embed="rId2"/>
          <a:stretch>
            <a:fillRect/>
          </a:stretch>
        </p:blipFill>
        <p:spPr>
          <a:xfrm>
            <a:off x="2220253" y="3339093"/>
            <a:ext cx="8321761" cy="21718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7609D18B-5FE7-4BBA-C14D-F2DF6DAB573F}"/>
              </a:ext>
            </a:extLst>
          </p:cNvPr>
          <p:cNvPicPr>
            <a:picLocks noChangeAspect="1"/>
          </p:cNvPicPr>
          <p:nvPr/>
        </p:nvPicPr>
        <p:blipFill>
          <a:blip r:embed="rId3"/>
          <a:stretch>
            <a:fillRect/>
          </a:stretch>
        </p:blipFill>
        <p:spPr>
          <a:xfrm>
            <a:off x="5223300" y="2736693"/>
            <a:ext cx="1981372" cy="510584"/>
          </a:xfrm>
          <a:prstGeom prst="rect">
            <a:avLst/>
          </a:prstGeom>
        </p:spPr>
      </p:pic>
    </p:spTree>
    <p:extLst>
      <p:ext uri="{BB962C8B-B14F-4D97-AF65-F5344CB8AC3E}">
        <p14:creationId xmlns:p14="http://schemas.microsoft.com/office/powerpoint/2010/main" val="4065458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6BC8-87E0-1A29-522F-8CA0A0E87BAD}"/>
              </a:ext>
            </a:extLst>
          </p:cNvPr>
          <p:cNvSpPr>
            <a:spLocks noGrp="1"/>
          </p:cNvSpPr>
          <p:nvPr>
            <p:ph type="title"/>
          </p:nvPr>
        </p:nvSpPr>
        <p:spPr>
          <a:xfrm>
            <a:off x="1484310" y="169606"/>
            <a:ext cx="10018713" cy="897194"/>
          </a:xfrm>
        </p:spPr>
        <p:txBody>
          <a:bodyPr/>
          <a:lstStyle/>
          <a:p>
            <a:r>
              <a:rPr lang="en-IN" b="1" dirty="0"/>
              <a:t>Video</a:t>
            </a:r>
          </a:p>
        </p:txBody>
      </p:sp>
      <p:sp>
        <p:nvSpPr>
          <p:cNvPr id="3" name="Content Placeholder 2">
            <a:extLst>
              <a:ext uri="{FF2B5EF4-FFF2-40B4-BE49-F238E27FC236}">
                <a16:creationId xmlns:a16="http://schemas.microsoft.com/office/drawing/2014/main" id="{771991B9-4848-B537-3043-D19936972EA7}"/>
              </a:ext>
            </a:extLst>
          </p:cNvPr>
          <p:cNvSpPr>
            <a:spLocks noGrp="1"/>
          </p:cNvSpPr>
          <p:nvPr>
            <p:ph idx="1"/>
          </p:nvPr>
        </p:nvSpPr>
        <p:spPr>
          <a:xfrm>
            <a:off x="1484310" y="1066801"/>
            <a:ext cx="10018713" cy="4724400"/>
          </a:xfrm>
        </p:spPr>
        <p:txBody>
          <a:bodyPr anchor="t">
            <a:normAutofit lnSpcReduction="10000"/>
          </a:bodyPr>
          <a:lstStyle/>
          <a:p>
            <a:pPr algn="just"/>
            <a:r>
              <a:rPr lang="en-IN" dirty="0">
                <a:latin typeface="Arial" panose="020B0604020202020204" pitchFamily="34" charset="0"/>
                <a:cs typeface="Arial" panose="020B0604020202020204" pitchFamily="34" charset="0"/>
                <a:hlinkClick r:id="rId2"/>
              </a:rPr>
              <a:t>https://playwright.dev/docs/videos</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Playwright Test can record videos for your tests, controlled by the video option in your Playwright config. </a:t>
            </a:r>
          </a:p>
          <a:p>
            <a:pPr algn="just"/>
            <a:r>
              <a:rPr lang="en-US" dirty="0">
                <a:latin typeface="Arial" panose="020B0604020202020204" pitchFamily="34" charset="0"/>
                <a:cs typeface="Arial" panose="020B0604020202020204" pitchFamily="34" charset="0"/>
              </a:rPr>
              <a:t>By default videos are off.</a:t>
            </a:r>
          </a:p>
          <a:p>
            <a:pPr algn="just"/>
            <a:r>
              <a:rPr lang="en-US" dirty="0">
                <a:latin typeface="Arial" panose="020B0604020202020204" pitchFamily="34" charset="0"/>
                <a:cs typeface="Arial" panose="020B0604020202020204" pitchFamily="34" charset="0"/>
              </a:rPr>
              <a:t>'off' - Do not record video.</a:t>
            </a:r>
          </a:p>
          <a:p>
            <a:pPr algn="just"/>
            <a:r>
              <a:rPr lang="en-US" dirty="0">
                <a:latin typeface="Arial" panose="020B0604020202020204" pitchFamily="34" charset="0"/>
                <a:cs typeface="Arial" panose="020B0604020202020204" pitchFamily="34" charset="0"/>
              </a:rPr>
              <a:t>'on' - Record video for each test.</a:t>
            </a:r>
          </a:p>
          <a:p>
            <a:pPr algn="just"/>
            <a:r>
              <a:rPr lang="en-US" dirty="0">
                <a:latin typeface="Arial" panose="020B0604020202020204" pitchFamily="34" charset="0"/>
                <a:cs typeface="Arial" panose="020B0604020202020204" pitchFamily="34" charset="0"/>
              </a:rPr>
              <a:t>'retain-on-failure' - Record video for each test, but remove all videos from successful test runs.</a:t>
            </a:r>
          </a:p>
          <a:p>
            <a:pPr algn="just"/>
            <a:r>
              <a:rPr lang="en-US" dirty="0">
                <a:latin typeface="Arial" panose="020B0604020202020204" pitchFamily="34" charset="0"/>
                <a:cs typeface="Arial" panose="020B0604020202020204" pitchFamily="34" charset="0"/>
              </a:rPr>
              <a:t>'on-first-retry' - Record video only when retrying a test for the first time.</a:t>
            </a:r>
          </a:p>
          <a:p>
            <a:pPr algn="just"/>
            <a:r>
              <a:rPr lang="en-US" dirty="0">
                <a:latin typeface="Arial" panose="020B0604020202020204" pitchFamily="34" charset="0"/>
                <a:cs typeface="Arial" panose="020B0604020202020204" pitchFamily="34" charset="0"/>
              </a:rPr>
              <a:t>Video files will appear in the test output directory, typically test-results.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954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C582-1D34-1671-6852-D76E46805ACD}"/>
              </a:ext>
            </a:extLst>
          </p:cNvPr>
          <p:cNvSpPr>
            <a:spLocks noGrp="1"/>
          </p:cNvSpPr>
          <p:nvPr>
            <p:ph type="title"/>
          </p:nvPr>
        </p:nvSpPr>
        <p:spPr>
          <a:xfrm>
            <a:off x="1395821" y="76201"/>
            <a:ext cx="10018713" cy="759542"/>
          </a:xfrm>
        </p:spPr>
        <p:txBody>
          <a:bodyPr/>
          <a:lstStyle/>
          <a:p>
            <a:r>
              <a:rPr lang="en-IN" b="1" dirty="0"/>
              <a:t>Reporters</a:t>
            </a:r>
          </a:p>
        </p:txBody>
      </p:sp>
      <p:sp>
        <p:nvSpPr>
          <p:cNvPr id="3" name="Content Placeholder 2">
            <a:extLst>
              <a:ext uri="{FF2B5EF4-FFF2-40B4-BE49-F238E27FC236}">
                <a16:creationId xmlns:a16="http://schemas.microsoft.com/office/drawing/2014/main" id="{85DE1930-3BF4-BC8A-10B3-13F7C9DB075F}"/>
              </a:ext>
            </a:extLst>
          </p:cNvPr>
          <p:cNvSpPr>
            <a:spLocks noGrp="1"/>
          </p:cNvSpPr>
          <p:nvPr>
            <p:ph idx="1"/>
          </p:nvPr>
        </p:nvSpPr>
        <p:spPr>
          <a:xfrm>
            <a:off x="1484310" y="943897"/>
            <a:ext cx="10018713" cy="4847303"/>
          </a:xfrm>
        </p:spPr>
        <p:txBody>
          <a:bodyPr anchor="t"/>
          <a:lstStyle/>
          <a:p>
            <a:pPr algn="just"/>
            <a:r>
              <a:rPr lang="en-IN" dirty="0">
                <a:latin typeface="Arial" panose="020B0604020202020204" pitchFamily="34" charset="0"/>
                <a:cs typeface="Arial" panose="020B0604020202020204" pitchFamily="34" charset="0"/>
                <a:hlinkClick r:id="rId2"/>
              </a:rPr>
              <a:t>https://playwright.dev/docs/test-reporters</a:t>
            </a:r>
            <a:endParaRPr lang="en-I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Playwright Test comes with a few built-in reporters for different needs and ability to provide custom reporters. </a:t>
            </a:r>
          </a:p>
          <a:p>
            <a:pPr algn="just"/>
            <a:r>
              <a:rPr lang="en-US" dirty="0">
                <a:latin typeface="Arial" panose="020B0604020202020204" pitchFamily="34" charset="0"/>
                <a:cs typeface="Arial" panose="020B0604020202020204" pitchFamily="34" charset="0"/>
              </a:rPr>
              <a:t>The easiest way to try out built-in reporters is to pass --reporter command line option.</a:t>
            </a:r>
          </a:p>
          <a:p>
            <a:pPr algn="just"/>
            <a:r>
              <a:rPr lang="en-US" dirty="0" err="1">
                <a:latin typeface="Arial" panose="020B0604020202020204" pitchFamily="34" charset="0"/>
                <a:cs typeface="Arial" panose="020B0604020202020204" pitchFamily="34" charset="0"/>
              </a:rPr>
              <a:t>npx</a:t>
            </a:r>
            <a:r>
              <a:rPr lang="en-US" dirty="0">
                <a:latin typeface="Arial" panose="020B0604020202020204" pitchFamily="34" charset="0"/>
                <a:cs typeface="Arial" panose="020B0604020202020204" pitchFamily="34" charset="0"/>
              </a:rPr>
              <a:t> playwright test --reporter=line</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1686F5-19AE-E194-E9FE-D036E13CE5CA}"/>
              </a:ext>
            </a:extLst>
          </p:cNvPr>
          <p:cNvPicPr>
            <a:picLocks noChangeAspect="1"/>
          </p:cNvPicPr>
          <p:nvPr/>
        </p:nvPicPr>
        <p:blipFill>
          <a:blip r:embed="rId3"/>
          <a:stretch>
            <a:fillRect/>
          </a:stretch>
        </p:blipFill>
        <p:spPr>
          <a:xfrm>
            <a:off x="1395821" y="4242300"/>
            <a:ext cx="4968671" cy="20306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B2564521-31E9-1D90-CA51-735017B693E8}"/>
              </a:ext>
            </a:extLst>
          </p:cNvPr>
          <p:cNvPicPr>
            <a:picLocks noChangeAspect="1"/>
          </p:cNvPicPr>
          <p:nvPr/>
        </p:nvPicPr>
        <p:blipFill>
          <a:blip r:embed="rId4"/>
          <a:stretch>
            <a:fillRect/>
          </a:stretch>
        </p:blipFill>
        <p:spPr>
          <a:xfrm>
            <a:off x="6796892" y="3676465"/>
            <a:ext cx="4968672" cy="25965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044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9EC9D-91E1-9973-D186-A6406D05F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35A42-84DE-8BCC-24EC-02408BEDAD85}"/>
              </a:ext>
            </a:extLst>
          </p:cNvPr>
          <p:cNvSpPr>
            <a:spLocks noGrp="1"/>
          </p:cNvSpPr>
          <p:nvPr>
            <p:ph type="title"/>
          </p:nvPr>
        </p:nvSpPr>
        <p:spPr>
          <a:xfrm>
            <a:off x="1484310" y="86032"/>
            <a:ext cx="10018713" cy="857865"/>
          </a:xfrm>
        </p:spPr>
        <p:txBody>
          <a:bodyPr/>
          <a:lstStyle/>
          <a:p>
            <a:r>
              <a:rPr lang="en-IN" b="1" dirty="0"/>
              <a:t>Powerful Tooling</a:t>
            </a:r>
          </a:p>
        </p:txBody>
      </p:sp>
      <p:sp>
        <p:nvSpPr>
          <p:cNvPr id="3" name="Content Placeholder 2">
            <a:extLst>
              <a:ext uri="{FF2B5EF4-FFF2-40B4-BE49-F238E27FC236}">
                <a16:creationId xmlns:a16="http://schemas.microsoft.com/office/drawing/2014/main" id="{491A0B3A-C371-849B-FEAF-7A9D6A079934}"/>
              </a:ext>
            </a:extLst>
          </p:cNvPr>
          <p:cNvSpPr>
            <a:spLocks noGrp="1"/>
          </p:cNvSpPr>
          <p:nvPr>
            <p:ph idx="1"/>
          </p:nvPr>
        </p:nvSpPr>
        <p:spPr>
          <a:xfrm>
            <a:off x="1484310" y="1091381"/>
            <a:ext cx="10402890" cy="5161935"/>
          </a:xfrm>
        </p:spPr>
        <p:txBody>
          <a:bodyPr anchor="t">
            <a:noAutofit/>
          </a:bodyPr>
          <a:lstStyle/>
          <a:p>
            <a:pPr algn="just"/>
            <a:r>
              <a:rPr lang="en-US" sz="1800" b="1" dirty="0">
                <a:latin typeface="Arial" panose="020B0604020202020204" pitchFamily="34" charset="0"/>
                <a:cs typeface="Arial" panose="020B0604020202020204" pitchFamily="34" charset="0"/>
              </a:rPr>
              <a:t>Codegen: </a:t>
            </a:r>
            <a:r>
              <a:rPr lang="en-US" sz="1800" dirty="0">
                <a:latin typeface="Arial" panose="020B0604020202020204" pitchFamily="34" charset="0"/>
                <a:cs typeface="Arial" panose="020B0604020202020204" pitchFamily="34" charset="0"/>
              </a:rPr>
              <a:t>Generate tests by recording your actions. Save them into any language.</a:t>
            </a:r>
          </a:p>
          <a:p>
            <a:pPr algn="just"/>
            <a:r>
              <a:rPr lang="en-US" sz="1800" b="1" dirty="0">
                <a:latin typeface="Arial" panose="020B0604020202020204" pitchFamily="34" charset="0"/>
                <a:cs typeface="Arial" panose="020B0604020202020204" pitchFamily="34" charset="0"/>
              </a:rPr>
              <a:t>Playwright inspector: </a:t>
            </a:r>
            <a:r>
              <a:rPr lang="en-US" sz="1800" dirty="0">
                <a:latin typeface="Arial" panose="020B0604020202020204" pitchFamily="34" charset="0"/>
                <a:cs typeface="Arial" panose="020B0604020202020204" pitchFamily="34" charset="0"/>
              </a:rPr>
              <a:t>Inspect page, generate selectors, step through the test execution, see click points, explore execution logs.</a:t>
            </a:r>
          </a:p>
          <a:p>
            <a:pPr algn="just"/>
            <a:r>
              <a:rPr lang="en-US" sz="1800" b="1" dirty="0">
                <a:latin typeface="Arial" panose="020B0604020202020204" pitchFamily="34" charset="0"/>
                <a:cs typeface="Arial" panose="020B0604020202020204" pitchFamily="34" charset="0"/>
              </a:rPr>
              <a:t>Trace Viewer: </a:t>
            </a:r>
            <a:r>
              <a:rPr lang="en-US" sz="1800" dirty="0">
                <a:latin typeface="Arial" panose="020B0604020202020204" pitchFamily="34" charset="0"/>
                <a:cs typeface="Arial" panose="020B0604020202020204" pitchFamily="34" charset="0"/>
              </a:rPr>
              <a:t>Capture all the information to investigate the test failure. Playwright trace contains test execution screencast, live DOM snapshots, action explorer, test source, and many more.</a:t>
            </a:r>
          </a:p>
          <a:p>
            <a:pPr algn="just"/>
            <a:r>
              <a:rPr lang="en-US" sz="1800" b="1" dirty="0">
                <a:latin typeface="Arial" panose="020B0604020202020204" pitchFamily="34" charset="0"/>
                <a:cs typeface="Arial" panose="020B0604020202020204" pitchFamily="34" charset="0"/>
              </a:rPr>
              <a:t>Built-in Reports: </a:t>
            </a:r>
            <a:r>
              <a:rPr lang="en-US" sz="1800" dirty="0">
                <a:latin typeface="Arial" panose="020B0604020202020204" pitchFamily="34" charset="0"/>
                <a:cs typeface="Arial" panose="020B0604020202020204" pitchFamily="34" charset="0"/>
              </a:rPr>
              <a:t>Reporting on test results plays a crucial role in the QA process. Playwright comes with various default reporters, including List, Line, Dot, HTML, JSON, and JUnit. Additionally, the framework allows the creation of custom reports and supports integration with third-party reporters such as Allure, </a:t>
            </a:r>
            <a:r>
              <a:rPr lang="en-US" sz="1800" dirty="0" err="1">
                <a:latin typeface="Arial" panose="020B0604020202020204" pitchFamily="34" charset="0"/>
                <a:cs typeface="Arial" panose="020B0604020202020204" pitchFamily="34" charset="0"/>
              </a:rPr>
              <a:t>Monocart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Tesults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ReportPortal</a:t>
            </a:r>
            <a:r>
              <a:rPr lang="en-US" sz="1800" dirty="0">
                <a:latin typeface="Arial" panose="020B0604020202020204" pitchFamily="34" charset="0"/>
                <a:cs typeface="Arial" panose="020B0604020202020204" pitchFamily="34" charset="0"/>
              </a:rPr>
              <a:t>, Currents, and Serenity/JS.</a:t>
            </a:r>
          </a:p>
          <a:p>
            <a:pPr algn="just"/>
            <a:r>
              <a:rPr lang="en-US" sz="1800" b="1" dirty="0">
                <a:latin typeface="Arial" panose="020B0604020202020204" pitchFamily="34" charset="0"/>
                <a:cs typeface="Arial" panose="020B0604020202020204" pitchFamily="34" charset="0"/>
              </a:rPr>
              <a:t>Video and Screenshot Support: </a:t>
            </a:r>
            <a:r>
              <a:rPr lang="en-US" sz="1800" dirty="0">
                <a:latin typeface="Arial" panose="020B0604020202020204" pitchFamily="34" charset="0"/>
                <a:cs typeface="Arial" panose="020B0604020202020204" pitchFamily="34" charset="0"/>
              </a:rPr>
              <a:t>The framework provides the capability to use photos and video recordings of test results, enabling QA automation engineers to quickly identify issues through Playwright automation.</a:t>
            </a:r>
          </a:p>
          <a:p>
            <a:pPr algn="just"/>
            <a:r>
              <a:rPr lang="en-US" sz="1800" b="1" dirty="0">
                <a:latin typeface="Arial" panose="020B0604020202020204" pitchFamily="34" charset="0"/>
                <a:cs typeface="Arial" panose="020B0604020202020204" pitchFamily="34" charset="0"/>
              </a:rPr>
              <a:t>Test Retries: </a:t>
            </a:r>
            <a:r>
              <a:rPr lang="en-US" sz="1800" dirty="0">
                <a:latin typeface="Arial" panose="020B0604020202020204" pitchFamily="34" charset="0"/>
                <a:cs typeface="Arial" panose="020B0604020202020204" pitchFamily="34" charset="0"/>
              </a:rPr>
              <a:t>This feature automatically retries failed tests, which is especially useful for tests prone to occasional failures.</a:t>
            </a:r>
          </a:p>
          <a:p>
            <a:pPr algn="just"/>
            <a:r>
              <a:rPr lang="en-US" sz="1800" b="1" dirty="0">
                <a:latin typeface="Arial" panose="020B0604020202020204" pitchFamily="34" charset="0"/>
                <a:cs typeface="Arial" panose="020B0604020202020204" pitchFamily="34" charset="0"/>
              </a:rPr>
              <a:t>Parallel Test Execution: </a:t>
            </a:r>
            <a:r>
              <a:rPr lang="en-US" sz="1800" dirty="0">
                <a:latin typeface="Arial" panose="020B0604020202020204" pitchFamily="34" charset="0"/>
                <a:cs typeface="Arial" panose="020B0604020202020204" pitchFamily="34" charset="0"/>
              </a:rPr>
              <a:t>The tool supports parallel test execution by running multiple worker processes simultaneously. Moreover, Playwright can achieve even greater test parallelization by running tests on different machines.</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628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74FDB-76BE-BD77-4585-55E1454F5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E0E2B-3A10-8FE8-D128-F91BB3617646}"/>
              </a:ext>
            </a:extLst>
          </p:cNvPr>
          <p:cNvSpPr>
            <a:spLocks noGrp="1"/>
          </p:cNvSpPr>
          <p:nvPr>
            <p:ph type="title"/>
          </p:nvPr>
        </p:nvSpPr>
        <p:spPr>
          <a:xfrm>
            <a:off x="1484310" y="86032"/>
            <a:ext cx="10018713" cy="857865"/>
          </a:xfrm>
        </p:spPr>
        <p:txBody>
          <a:bodyPr/>
          <a:lstStyle/>
          <a:p>
            <a:r>
              <a:rPr lang="en-IN" b="1" dirty="0"/>
              <a:t>Playwright Architecture</a:t>
            </a:r>
          </a:p>
        </p:txBody>
      </p:sp>
      <p:sp>
        <p:nvSpPr>
          <p:cNvPr id="3" name="Content Placeholder 2">
            <a:extLst>
              <a:ext uri="{FF2B5EF4-FFF2-40B4-BE49-F238E27FC236}">
                <a16:creationId xmlns:a16="http://schemas.microsoft.com/office/drawing/2014/main" id="{FD0C585B-F71E-E88A-F952-0CE442C8CDC6}"/>
              </a:ext>
            </a:extLst>
          </p:cNvPr>
          <p:cNvSpPr>
            <a:spLocks noGrp="1"/>
          </p:cNvSpPr>
          <p:nvPr>
            <p:ph idx="1"/>
          </p:nvPr>
        </p:nvSpPr>
        <p:spPr>
          <a:xfrm>
            <a:off x="1091019" y="943897"/>
            <a:ext cx="5004981" cy="5584722"/>
          </a:xfrm>
        </p:spPr>
        <p:txBody>
          <a:bodyPr anchor="t">
            <a:noAutofit/>
          </a:bodyPr>
          <a:lstStyle/>
          <a:p>
            <a:pPr algn="just"/>
            <a:r>
              <a:rPr lang="en-US" sz="1800" b="1" dirty="0" err="1">
                <a:latin typeface="Arial" panose="020B0604020202020204" pitchFamily="34" charset="0"/>
                <a:cs typeface="Arial" panose="020B0604020202020204" pitchFamily="34" charset="0"/>
              </a:rPr>
              <a:t>Client:</a:t>
            </a:r>
            <a:r>
              <a:rPr lang="en-US" sz="1800" dirty="0" err="1">
                <a:latin typeface="Arial" panose="020B0604020202020204" pitchFamily="34" charset="0"/>
                <a:cs typeface="Arial" panose="020B0604020202020204" pitchFamily="34" charset="0"/>
              </a:rPr>
              <a:t>Playwright</a:t>
            </a:r>
            <a:r>
              <a:rPr lang="en-US" sz="1800" dirty="0">
                <a:latin typeface="Arial" panose="020B0604020202020204" pitchFamily="34" charset="0"/>
                <a:cs typeface="Arial" panose="020B0604020202020204" pitchFamily="34" charset="0"/>
              </a:rPr>
              <a:t> provides API bindings in various languages (JavaScript, Python, Java, etc.) that developers use to write test scripts. </a:t>
            </a:r>
          </a:p>
          <a:p>
            <a:pPr algn="just"/>
            <a:r>
              <a:rPr lang="en-US" sz="1800" b="1" dirty="0">
                <a:latin typeface="Arial" panose="020B0604020202020204" pitchFamily="34" charset="0"/>
                <a:cs typeface="Arial" panose="020B0604020202020204" pitchFamily="34" charset="0"/>
              </a:rPr>
              <a:t>Playwright </a:t>
            </a:r>
            <a:r>
              <a:rPr lang="en-US" sz="1800" b="1" dirty="0" err="1">
                <a:latin typeface="Arial" panose="020B0604020202020204" pitchFamily="34" charset="0"/>
                <a:cs typeface="Arial" panose="020B0604020202020204" pitchFamily="34" charset="0"/>
              </a:rPr>
              <a:t>Server:</a:t>
            </a:r>
            <a:r>
              <a:rPr lang="en-US" sz="1800" dirty="0" err="1">
                <a:latin typeface="Arial" panose="020B0604020202020204" pitchFamily="34" charset="0"/>
                <a:cs typeface="Arial" panose="020B0604020202020204" pitchFamily="34" charset="0"/>
              </a:rPr>
              <a:t>This</a:t>
            </a:r>
            <a:r>
              <a:rPr lang="en-US" sz="1800" dirty="0">
                <a:latin typeface="Arial" panose="020B0604020202020204" pitchFamily="34" charset="0"/>
                <a:cs typeface="Arial" panose="020B0604020202020204" pitchFamily="34" charset="0"/>
              </a:rPr>
              <a:t> server acts as an intermediary, translating the client's commands into browser-understandable instructions and manages browser instances. It's powered by Node.js. </a:t>
            </a:r>
          </a:p>
          <a:p>
            <a:pPr algn="just"/>
            <a:r>
              <a:rPr lang="en-US" sz="1800" b="1" dirty="0" err="1">
                <a:latin typeface="Arial" panose="020B0604020202020204" pitchFamily="34" charset="0"/>
                <a:cs typeface="Arial" panose="020B0604020202020204" pitchFamily="34" charset="0"/>
              </a:rPr>
              <a:t>WebSockets</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Playwright utilizes </a:t>
            </a:r>
            <a:r>
              <a:rPr lang="en-US" sz="1800" dirty="0" err="1">
                <a:latin typeface="Arial" panose="020B0604020202020204" pitchFamily="34" charset="0"/>
                <a:cs typeface="Arial" panose="020B0604020202020204" pitchFamily="34" charset="0"/>
              </a:rPr>
              <a:t>WebSockets</a:t>
            </a:r>
            <a:r>
              <a:rPr lang="en-US" sz="1800" dirty="0">
                <a:latin typeface="Arial" panose="020B0604020202020204" pitchFamily="34" charset="0"/>
                <a:cs typeface="Arial" panose="020B0604020202020204" pitchFamily="34" charset="0"/>
              </a:rPr>
              <a:t> for efficient, bidirectional communication between the client and the server. </a:t>
            </a:r>
            <a:r>
              <a:rPr lang="en-US" sz="1800" dirty="0" err="1">
                <a:latin typeface="Arial" panose="020B0604020202020204" pitchFamily="34" charset="0"/>
                <a:cs typeface="Arial" panose="020B0604020202020204" pitchFamily="34" charset="0"/>
              </a:rPr>
              <a:t>WebSockets</a:t>
            </a:r>
            <a:r>
              <a:rPr lang="en-US" sz="1800" dirty="0">
                <a:latin typeface="Arial" panose="020B0604020202020204" pitchFamily="34" charset="0"/>
                <a:cs typeface="Arial" panose="020B0604020202020204" pitchFamily="34" charset="0"/>
              </a:rPr>
              <a:t>, unlike HTTP, allow for persistent, full-duplex communication, meaning the connection remains open throughout the test and allows for simultaneous sending of multiple messages.</a:t>
            </a:r>
          </a:p>
          <a:p>
            <a:pPr algn="just"/>
            <a:r>
              <a:rPr lang="en-US" sz="1800" b="1" dirty="0" err="1">
                <a:latin typeface="Arial" panose="020B0604020202020204" pitchFamily="34" charset="0"/>
                <a:cs typeface="Arial" panose="020B0604020202020204" pitchFamily="34" charset="0"/>
              </a:rPr>
              <a:t>Browsers:</a:t>
            </a:r>
            <a:r>
              <a:rPr lang="en-US" sz="1800" dirty="0" err="1">
                <a:latin typeface="Arial" panose="020B0604020202020204" pitchFamily="34" charset="0"/>
                <a:cs typeface="Arial" panose="020B0604020202020204" pitchFamily="34" charset="0"/>
              </a:rPr>
              <a:t>Playwright</a:t>
            </a:r>
            <a:r>
              <a:rPr lang="en-US" sz="1800" dirty="0">
                <a:latin typeface="Arial" panose="020B0604020202020204" pitchFamily="34" charset="0"/>
                <a:cs typeface="Arial" panose="020B0604020202020204" pitchFamily="34" charset="0"/>
              </a:rPr>
              <a:t> supports various browsers, including Chromium, Firefox, and Safari. </a:t>
            </a:r>
            <a:endParaRPr lang="en-IN"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6CB0F6DA-89A7-4931-EC39-7E30E8240E31}"/>
              </a:ext>
            </a:extLst>
          </p:cNvPr>
          <p:cNvPicPr>
            <a:picLocks noChangeAspect="1"/>
          </p:cNvPicPr>
          <p:nvPr/>
        </p:nvPicPr>
        <p:blipFill>
          <a:blip r:embed="rId2"/>
          <a:stretch>
            <a:fillRect/>
          </a:stretch>
        </p:blipFill>
        <p:spPr>
          <a:xfrm>
            <a:off x="6223819" y="1988695"/>
            <a:ext cx="5869858" cy="28806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Content Placeholder 2">
            <a:extLst>
              <a:ext uri="{FF2B5EF4-FFF2-40B4-BE49-F238E27FC236}">
                <a16:creationId xmlns:a16="http://schemas.microsoft.com/office/drawing/2014/main" id="{2B3A8C68-3A22-3F6B-C2F4-818AD10467B0}"/>
              </a:ext>
            </a:extLst>
          </p:cNvPr>
          <p:cNvSpPr txBox="1">
            <a:spLocks/>
          </p:cNvSpPr>
          <p:nvPr/>
        </p:nvSpPr>
        <p:spPr>
          <a:xfrm>
            <a:off x="6623228" y="5083278"/>
            <a:ext cx="5240955" cy="136668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72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E4306-6E97-20FC-26EA-976FE007E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0EFF4-6569-11AE-E2B2-CC4CA8443E87}"/>
              </a:ext>
            </a:extLst>
          </p:cNvPr>
          <p:cNvSpPr>
            <a:spLocks noGrp="1"/>
          </p:cNvSpPr>
          <p:nvPr>
            <p:ph type="title"/>
          </p:nvPr>
        </p:nvSpPr>
        <p:spPr>
          <a:xfrm>
            <a:off x="1484310" y="86033"/>
            <a:ext cx="10018713" cy="592394"/>
          </a:xfrm>
        </p:spPr>
        <p:txBody>
          <a:bodyPr>
            <a:normAutofit fontScale="90000"/>
          </a:bodyPr>
          <a:lstStyle/>
          <a:p>
            <a:r>
              <a:rPr lang="en-IN" b="1" dirty="0"/>
              <a:t>Selenium Vs  Cypress Vs Playwright</a:t>
            </a:r>
          </a:p>
        </p:txBody>
      </p:sp>
      <p:graphicFrame>
        <p:nvGraphicFramePr>
          <p:cNvPr id="8" name="Content Placeholder 7">
            <a:extLst>
              <a:ext uri="{FF2B5EF4-FFF2-40B4-BE49-F238E27FC236}">
                <a16:creationId xmlns:a16="http://schemas.microsoft.com/office/drawing/2014/main" id="{55595BE1-673A-C5F3-2DDA-E94BBF158F3A}"/>
              </a:ext>
            </a:extLst>
          </p:cNvPr>
          <p:cNvGraphicFramePr>
            <a:graphicFrameLocks noGrp="1"/>
          </p:cNvGraphicFramePr>
          <p:nvPr>
            <p:ph idx="1"/>
            <p:extLst>
              <p:ext uri="{D42A27DB-BD31-4B8C-83A1-F6EECF244321}">
                <p14:modId xmlns:p14="http://schemas.microsoft.com/office/powerpoint/2010/main" val="1781709778"/>
              </p:ext>
            </p:extLst>
          </p:nvPr>
        </p:nvGraphicFramePr>
        <p:xfrm>
          <a:off x="1691149" y="815904"/>
          <a:ext cx="9729052" cy="5876649"/>
        </p:xfrm>
        <a:graphic>
          <a:graphicData uri="http://schemas.openxmlformats.org/drawingml/2006/table">
            <a:tbl>
              <a:tblPr>
                <a:tableStyleId>{16D9F66E-5EB9-4882-86FB-DCBF35E3C3E4}</a:tableStyleId>
              </a:tblPr>
              <a:tblGrid>
                <a:gridCol w="2480218">
                  <a:extLst>
                    <a:ext uri="{9D8B030D-6E8A-4147-A177-3AD203B41FA5}">
                      <a16:colId xmlns:a16="http://schemas.microsoft.com/office/drawing/2014/main" val="3844661874"/>
                    </a:ext>
                  </a:extLst>
                </a:gridCol>
                <a:gridCol w="2416278">
                  <a:extLst>
                    <a:ext uri="{9D8B030D-6E8A-4147-A177-3AD203B41FA5}">
                      <a16:colId xmlns:a16="http://schemas.microsoft.com/office/drawing/2014/main" val="1237158197"/>
                    </a:ext>
                  </a:extLst>
                </a:gridCol>
                <a:gridCol w="2416278">
                  <a:extLst>
                    <a:ext uri="{9D8B030D-6E8A-4147-A177-3AD203B41FA5}">
                      <a16:colId xmlns:a16="http://schemas.microsoft.com/office/drawing/2014/main" val="1879217932"/>
                    </a:ext>
                  </a:extLst>
                </a:gridCol>
                <a:gridCol w="2416278">
                  <a:extLst>
                    <a:ext uri="{9D8B030D-6E8A-4147-A177-3AD203B41FA5}">
                      <a16:colId xmlns:a16="http://schemas.microsoft.com/office/drawing/2014/main" val="2345708194"/>
                    </a:ext>
                  </a:extLst>
                </a:gridCol>
              </a:tblGrid>
              <a:tr h="278442">
                <a:tc>
                  <a:txBody>
                    <a:bodyPr/>
                    <a:lstStyle/>
                    <a:p>
                      <a:r>
                        <a:rPr lang="en-IN" sz="1800" b="1" dirty="0"/>
                        <a:t>Feature</a:t>
                      </a:r>
                      <a:endParaRPr lang="en-IN" sz="1800" b="1"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800" b="1"/>
                        <a:t>Playwright</a:t>
                      </a:r>
                      <a:endParaRPr lang="en-IN" sz="1800" b="1">
                        <a:latin typeface="Arial" panose="020B0604020202020204" pitchFamily="34" charset="0"/>
                        <a:cs typeface="Arial" panose="020B0604020202020204" pitchFamily="34" charset="0"/>
                      </a:endParaRPr>
                    </a:p>
                  </a:txBody>
                  <a:tcPr marL="40054" marR="40054" marT="20027" marB="20027" anchor="ctr"/>
                </a:tc>
                <a:tc>
                  <a:txBody>
                    <a:bodyPr/>
                    <a:lstStyle/>
                    <a:p>
                      <a:r>
                        <a:rPr lang="en-IN" sz="1800" b="1"/>
                        <a:t>Selenium</a:t>
                      </a:r>
                      <a:endParaRPr lang="en-IN" sz="1800" b="1">
                        <a:latin typeface="Arial" panose="020B0604020202020204" pitchFamily="34" charset="0"/>
                        <a:cs typeface="Arial" panose="020B0604020202020204" pitchFamily="34" charset="0"/>
                      </a:endParaRPr>
                    </a:p>
                  </a:txBody>
                  <a:tcPr marL="40054" marR="40054" marT="20027" marB="20027" anchor="ctr"/>
                </a:tc>
                <a:tc>
                  <a:txBody>
                    <a:bodyPr/>
                    <a:lstStyle/>
                    <a:p>
                      <a:r>
                        <a:rPr lang="en-IN" sz="1800" b="1" dirty="0"/>
                        <a:t>Cypress</a:t>
                      </a:r>
                      <a:endParaRPr lang="en-IN" sz="1800" b="1" dirty="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649351868"/>
                  </a:ext>
                </a:extLst>
              </a:tr>
              <a:tr h="488027">
                <a:tc>
                  <a:txBody>
                    <a:bodyPr/>
                    <a:lstStyle/>
                    <a:p>
                      <a:r>
                        <a:rPr lang="en-IN" sz="1600" b="1" dirty="0"/>
                        <a:t>Browsers Supported</a:t>
                      </a:r>
                      <a:endParaRPr lang="en-IN" sz="1600"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Chromium, WebKit (Safari), Firefox</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Chrome, Firefox, Safari, Edge, IE, etc.</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Chrome, Firefox, Edge</a:t>
                      </a:r>
                      <a:endParaRPr lang="en-IN" sz="1600" dirty="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237407572"/>
                  </a:ext>
                </a:extLst>
              </a:tr>
              <a:tr h="488027">
                <a:tc>
                  <a:txBody>
                    <a:bodyPr/>
                    <a:lstStyle/>
                    <a:p>
                      <a:r>
                        <a:rPr lang="en-IN" sz="1600" b="1" dirty="0"/>
                        <a:t>Programming Languages</a:t>
                      </a:r>
                      <a:endParaRPr lang="en-IN" sz="1600"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Java, Python, JavaScript, .NET (C#)</a:t>
                      </a:r>
                      <a:endParaRPr lang="en-IN" sz="1600"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Java, C#, Python, etc.</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JavaScript, TypeScript</a:t>
                      </a:r>
                      <a:endParaRPr lang="en-IN" sz="1600" dirty="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3188408573"/>
                  </a:ext>
                </a:extLst>
              </a:tr>
              <a:tr h="488027">
                <a:tc>
                  <a:txBody>
                    <a:bodyPr/>
                    <a:lstStyle/>
                    <a:p>
                      <a:r>
                        <a:rPr lang="en-IN" sz="1600" b="1" dirty="0"/>
                        <a:t>Operating Systems</a:t>
                      </a:r>
                      <a:endParaRPr lang="en-IN" sz="1600"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Windows, macOS, Linux</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Windows, macOS, Linux</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Windows, macOS, Linux</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014343287"/>
                  </a:ext>
                </a:extLst>
              </a:tr>
              <a:tr h="278442">
                <a:tc>
                  <a:txBody>
                    <a:bodyPr/>
                    <a:lstStyle/>
                    <a:p>
                      <a:r>
                        <a:rPr lang="en-IN" sz="1600" b="1"/>
                        <a:t>Headless Mode</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 Yes</a:t>
                      </a:r>
                      <a:endParaRPr lang="en-IN" sz="1600" dirty="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3887880496"/>
                  </a:ext>
                </a:extLst>
              </a:tr>
              <a:tr h="278442">
                <a:tc>
                  <a:txBody>
                    <a:bodyPr/>
                    <a:lstStyle/>
                    <a:p>
                      <a:r>
                        <a:rPr lang="en-IN" sz="1600" b="1"/>
                        <a:t>Cross-Browser Testing</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 Yes</a:t>
                      </a:r>
                      <a:endParaRPr lang="en-IN" sz="1600" dirty="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1091782006"/>
                  </a:ext>
                </a:extLst>
              </a:tr>
              <a:tr h="278442">
                <a:tc>
                  <a:txBody>
                    <a:bodyPr/>
                    <a:lstStyle/>
                    <a:p>
                      <a:r>
                        <a:rPr lang="en-IN" sz="1600" b="1"/>
                        <a:t>Parallel Execution</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3708585"/>
                  </a:ext>
                </a:extLst>
              </a:tr>
              <a:tr h="278442">
                <a:tc>
                  <a:txBody>
                    <a:bodyPr/>
                    <a:lstStyle/>
                    <a:p>
                      <a:r>
                        <a:rPr lang="en-IN" sz="1600" b="1"/>
                        <a:t>Auto Waits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No</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3887950008"/>
                  </a:ext>
                </a:extLst>
              </a:tr>
              <a:tr h="488027">
                <a:tc>
                  <a:txBody>
                    <a:bodyPr/>
                    <a:lstStyle/>
                    <a:p>
                      <a:r>
                        <a:rPr lang="en-IN" sz="1600" b="1"/>
                        <a:t>Multi-tab/Window Support</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No</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3812295039"/>
                  </a:ext>
                </a:extLst>
              </a:tr>
              <a:tr h="488027">
                <a:tc>
                  <a:txBody>
                    <a:bodyPr/>
                    <a:lstStyle/>
                    <a:p>
                      <a:r>
                        <a:rPr lang="en-IN" sz="1600" b="1"/>
                        <a:t>Real-Time Test Execution</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No</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No</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4148072718"/>
                  </a:ext>
                </a:extLst>
              </a:tr>
              <a:tr h="488027">
                <a:tc>
                  <a:txBody>
                    <a:bodyPr/>
                    <a:lstStyle/>
                    <a:p>
                      <a:r>
                        <a:rPr lang="en-IN" sz="1600" b="1"/>
                        <a:t>Debugging Support</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US" sz="1600"/>
                        <a:t>Built-in debuggers and DevTools integration</a:t>
                      </a:r>
                      <a:endParaRPr lang="en-US"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Uses browser developer tools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Built-in debuggers and DevTools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799018880"/>
                  </a:ext>
                </a:extLst>
              </a:tr>
              <a:tr h="278442">
                <a:tc>
                  <a:txBody>
                    <a:bodyPr/>
                    <a:lstStyle/>
                    <a:p>
                      <a:r>
                        <a:rPr lang="en-IN" sz="1600" b="1"/>
                        <a:t>API Testing</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No</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Yes</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727076655"/>
                  </a:ext>
                </a:extLst>
              </a:tr>
              <a:tr h="278442">
                <a:tc>
                  <a:txBody>
                    <a:bodyPr/>
                    <a:lstStyle/>
                    <a:p>
                      <a:r>
                        <a:rPr lang="en-IN" sz="1600" b="1"/>
                        <a:t>Community Support</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Growing community</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Large community</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Growing community</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531103644"/>
                  </a:ext>
                </a:extLst>
              </a:tr>
              <a:tr h="488027">
                <a:tc>
                  <a:txBody>
                    <a:bodyPr/>
                    <a:lstStyle/>
                    <a:p>
                      <a:r>
                        <a:rPr lang="en-IN" sz="1600" b="1"/>
                        <a:t>Testing Frameworks</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Compatible with Jest, Mocha, etc.</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US" sz="1600"/>
                        <a:t>Compatible with TestNG, JUnit, etc.</a:t>
                      </a:r>
                      <a:endParaRPr lang="en-US"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Uses Mocha</a:t>
                      </a:r>
                      <a:endParaRPr lang="en-IN" sz="160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3457804619"/>
                  </a:ext>
                </a:extLst>
              </a:tr>
              <a:tr h="278442">
                <a:tc>
                  <a:txBody>
                    <a:bodyPr/>
                    <a:lstStyle/>
                    <a:p>
                      <a:r>
                        <a:rPr lang="en-IN" sz="1600" b="1"/>
                        <a:t>Performance</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High performance</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a:t>🚀 Good performance</a:t>
                      </a:r>
                      <a:endParaRPr lang="en-IN" sz="1600">
                        <a:latin typeface="Arial" panose="020B0604020202020204" pitchFamily="34" charset="0"/>
                        <a:cs typeface="Arial" panose="020B0604020202020204" pitchFamily="34" charset="0"/>
                      </a:endParaRPr>
                    </a:p>
                  </a:txBody>
                  <a:tcPr marL="40054" marR="40054" marT="20027" marB="20027" anchor="ctr"/>
                </a:tc>
                <a:tc>
                  <a:txBody>
                    <a:bodyPr/>
                    <a:lstStyle/>
                    <a:p>
                      <a:r>
                        <a:rPr lang="en-IN" sz="1600" dirty="0"/>
                        <a:t>⚡ High performance</a:t>
                      </a:r>
                      <a:endParaRPr lang="en-IN" sz="1600" dirty="0">
                        <a:latin typeface="Arial" panose="020B0604020202020204" pitchFamily="34" charset="0"/>
                        <a:cs typeface="Arial" panose="020B0604020202020204" pitchFamily="34" charset="0"/>
                      </a:endParaRPr>
                    </a:p>
                  </a:txBody>
                  <a:tcPr marL="40054" marR="40054" marT="20027" marB="20027" anchor="ctr"/>
                </a:tc>
                <a:extLst>
                  <a:ext uri="{0D108BD9-81ED-4DB2-BD59-A6C34878D82A}">
                    <a16:rowId xmlns:a16="http://schemas.microsoft.com/office/drawing/2014/main" val="2141309412"/>
                  </a:ext>
                </a:extLst>
              </a:tr>
            </a:tbl>
          </a:graphicData>
        </a:graphic>
      </p:graphicFrame>
    </p:spTree>
    <p:extLst>
      <p:ext uri="{BB962C8B-B14F-4D97-AF65-F5344CB8AC3E}">
        <p14:creationId xmlns:p14="http://schemas.microsoft.com/office/powerpoint/2010/main" val="146534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EE1E2-C5FE-53D4-D5F1-C3BD4F03A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5CDC5-7A27-0E00-8ABC-4F4B2DCBE828}"/>
              </a:ext>
            </a:extLst>
          </p:cNvPr>
          <p:cNvSpPr>
            <a:spLocks noGrp="1"/>
          </p:cNvSpPr>
          <p:nvPr>
            <p:ph type="title"/>
          </p:nvPr>
        </p:nvSpPr>
        <p:spPr>
          <a:xfrm>
            <a:off x="1484310" y="86032"/>
            <a:ext cx="10018713" cy="857865"/>
          </a:xfrm>
        </p:spPr>
        <p:txBody>
          <a:bodyPr/>
          <a:lstStyle/>
          <a:p>
            <a:r>
              <a:rPr lang="en-IN" b="1" dirty="0"/>
              <a:t>Installation</a:t>
            </a:r>
          </a:p>
        </p:txBody>
      </p:sp>
      <p:sp>
        <p:nvSpPr>
          <p:cNvPr id="3" name="Content Placeholder 2">
            <a:extLst>
              <a:ext uri="{FF2B5EF4-FFF2-40B4-BE49-F238E27FC236}">
                <a16:creationId xmlns:a16="http://schemas.microsoft.com/office/drawing/2014/main" id="{718D86FF-93BF-BC33-4654-FFA44707EEE9}"/>
              </a:ext>
            </a:extLst>
          </p:cNvPr>
          <p:cNvSpPr>
            <a:spLocks noGrp="1"/>
          </p:cNvSpPr>
          <p:nvPr>
            <p:ph idx="1"/>
          </p:nvPr>
        </p:nvSpPr>
        <p:spPr>
          <a:xfrm>
            <a:off x="1484310" y="943897"/>
            <a:ext cx="10018713" cy="5309419"/>
          </a:xfrm>
        </p:spPr>
        <p:txBody>
          <a:bodyPr anchor="t">
            <a:noAutofit/>
          </a:bodyPr>
          <a:lstStyle/>
          <a:p>
            <a:pPr marL="457200" indent="-457200" algn="just">
              <a:buFont typeface="+mj-lt"/>
              <a:buAutoNum type="arabicPeriod"/>
            </a:pPr>
            <a:r>
              <a:rPr lang="en-IN" sz="2000" b="1" dirty="0">
                <a:latin typeface="Arial" panose="020B0604020202020204" pitchFamily="34" charset="0"/>
                <a:cs typeface="Arial" panose="020B0604020202020204" pitchFamily="34" charset="0"/>
              </a:rPr>
              <a:t>Download and Install node.js &amp;  Visual Studio Code</a:t>
            </a:r>
          </a:p>
          <a:p>
            <a:pPr marL="457200" indent="-457200" algn="just">
              <a:buFont typeface="+mj-lt"/>
              <a:buAutoNum type="arabicPeriod"/>
            </a:pPr>
            <a:r>
              <a:rPr lang="en-IN" sz="2000" b="1" dirty="0">
                <a:latin typeface="Arial" panose="020B0604020202020204" pitchFamily="34" charset="0"/>
                <a:cs typeface="Arial" panose="020B0604020202020204" pitchFamily="34" charset="0"/>
              </a:rPr>
              <a:t>Create a new folder and open it in Visual Studio</a:t>
            </a:r>
          </a:p>
          <a:p>
            <a:pPr marL="457200" indent="-457200" algn="just">
              <a:buFont typeface="+mj-lt"/>
              <a:buAutoNum type="arabicPeriod"/>
            </a:pPr>
            <a:r>
              <a:rPr lang="en-IN" sz="2000" b="1" dirty="0">
                <a:latin typeface="Arial" panose="020B0604020202020204" pitchFamily="34" charset="0"/>
                <a:cs typeface="Arial" panose="020B0604020202020204" pitchFamily="34" charset="0"/>
              </a:rPr>
              <a:t>Open Terminal and execute first command </a:t>
            </a: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Run the install command and select the following to get started:</a:t>
            </a:r>
          </a:p>
          <a:p>
            <a:pPr marL="0" indent="0" algn="just">
              <a:buNone/>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npm</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init</a:t>
            </a: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playwright@latest</a:t>
            </a:r>
            <a:endParaRPr lang="en-IN" sz="2000" b="1" dirty="0">
              <a:latin typeface="Arial" panose="020B0604020202020204" pitchFamily="34" charset="0"/>
              <a:cs typeface="Arial" panose="020B0604020202020204" pitchFamily="34" charset="0"/>
            </a:endParaRPr>
          </a:p>
          <a:p>
            <a:pPr lvl="1" algn="just"/>
            <a:r>
              <a:rPr lang="en-US" b="1" dirty="0">
                <a:latin typeface="Arial" panose="020B0604020202020204" pitchFamily="34" charset="0"/>
                <a:cs typeface="Arial" panose="020B0604020202020204" pitchFamily="34" charset="0"/>
              </a:rPr>
              <a:t>Choose between TypeScript or JavaScript (default is TypeScript)</a:t>
            </a:r>
          </a:p>
          <a:p>
            <a:pPr lvl="1" algn="just"/>
            <a:r>
              <a:rPr lang="en-US" b="1" dirty="0">
                <a:latin typeface="Arial" panose="020B0604020202020204" pitchFamily="34" charset="0"/>
                <a:cs typeface="Arial" panose="020B0604020202020204" pitchFamily="34" charset="0"/>
              </a:rPr>
              <a:t>Name of your Tests folder (default is tests or e2e if you already have a tests folder in your project)</a:t>
            </a:r>
          </a:p>
          <a:p>
            <a:pPr lvl="1" algn="just"/>
            <a:r>
              <a:rPr lang="en-US" b="1" dirty="0">
                <a:latin typeface="Arial" panose="020B0604020202020204" pitchFamily="34" charset="0"/>
                <a:cs typeface="Arial" panose="020B0604020202020204" pitchFamily="34" charset="0"/>
              </a:rPr>
              <a:t>Add a GitHub Actions workflow to easily run tests on CI</a:t>
            </a:r>
          </a:p>
          <a:p>
            <a:pPr lvl="1" algn="just"/>
            <a:r>
              <a:rPr lang="en-US" b="1" dirty="0">
                <a:latin typeface="Arial" panose="020B0604020202020204" pitchFamily="34" charset="0"/>
                <a:cs typeface="Arial" panose="020B0604020202020204" pitchFamily="34" charset="0"/>
              </a:rPr>
              <a:t>Install Playwright browsers (default is true)</a:t>
            </a:r>
          </a:p>
          <a:p>
            <a:pPr marL="457200" lvl="1" indent="0" algn="just">
              <a:buNone/>
            </a:pPr>
            <a:r>
              <a:rPr lang="en-US" sz="2000" b="1" u="sng" dirty="0">
                <a:latin typeface="Arial" panose="020B0604020202020204" pitchFamily="34" charset="0"/>
                <a:cs typeface="Arial" panose="020B0604020202020204" pitchFamily="34" charset="0"/>
              </a:rPr>
              <a:t>Note Using </a:t>
            </a:r>
            <a:r>
              <a:rPr lang="en-US" sz="2000" b="1" u="sng" dirty="0" err="1">
                <a:latin typeface="Arial" panose="020B0604020202020204" pitchFamily="34" charset="0"/>
                <a:cs typeface="Arial" panose="020B0604020202020204" pitchFamily="34" charset="0"/>
              </a:rPr>
              <a:t>VsCode</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Extention</a:t>
            </a:r>
            <a:r>
              <a:rPr lang="en-US" sz="2000" b="1" u="sng" dirty="0">
                <a:latin typeface="Arial" panose="020B0604020202020204" pitchFamily="34" charset="0"/>
                <a:cs typeface="Arial" panose="020B0604020202020204" pitchFamily="34" charset="0"/>
              </a:rPr>
              <a:t> Install Playwright</a:t>
            </a:r>
            <a:endParaRPr lang="en-US" b="1" u="sng" dirty="0">
              <a:latin typeface="Arial" panose="020B0604020202020204" pitchFamily="34" charset="0"/>
              <a:cs typeface="Arial" panose="020B0604020202020204" pitchFamily="34" charset="0"/>
            </a:endParaRPr>
          </a:p>
          <a:p>
            <a:pPr lvl="1" algn="just"/>
            <a:r>
              <a:rPr lang="en-IN" sz="2000" b="1" dirty="0">
                <a:latin typeface="Arial" panose="020B0604020202020204" pitchFamily="34" charset="0"/>
                <a:cs typeface="Arial" panose="020B0604020202020204" pitchFamily="34" charset="0"/>
              </a:rPr>
              <a:t>Add Plugin Playwright test for </a:t>
            </a:r>
            <a:r>
              <a:rPr lang="en-IN" sz="2000" b="1" dirty="0" err="1">
                <a:latin typeface="Arial" panose="020B0604020202020204" pitchFamily="34" charset="0"/>
                <a:cs typeface="Arial" panose="020B0604020202020204" pitchFamily="34" charset="0"/>
              </a:rPr>
              <a:t>vscode</a:t>
            </a:r>
            <a:endParaRPr lang="en-IN" sz="2000" b="1" dirty="0">
              <a:latin typeface="Arial" panose="020B0604020202020204" pitchFamily="34" charset="0"/>
              <a:cs typeface="Arial" panose="020B0604020202020204" pitchFamily="34" charset="0"/>
            </a:endParaRPr>
          </a:p>
          <a:p>
            <a:pPr lvl="1" algn="just"/>
            <a:r>
              <a:rPr lang="en-IN" b="1" dirty="0">
                <a:latin typeface="Arial" panose="020B0604020202020204" pitchFamily="34" charset="0"/>
                <a:cs typeface="Arial" panose="020B0604020202020204" pitchFamily="34" charset="0"/>
              </a:rPr>
              <a:t>View </a:t>
            </a:r>
            <a:r>
              <a:rPr lang="en-IN" b="1" dirty="0">
                <a:latin typeface="Arial" panose="020B0604020202020204" pitchFamily="34" charset="0"/>
                <a:cs typeface="Arial" panose="020B0604020202020204" pitchFamily="34" charset="0"/>
                <a:sym typeface="Wingdings" panose="05000000000000000000" pitchFamily="2" charset="2"/>
              </a:rPr>
              <a:t></a:t>
            </a:r>
            <a:r>
              <a:rPr lang="en-IN" b="1" dirty="0">
                <a:latin typeface="Arial" panose="020B0604020202020204" pitchFamily="34" charset="0"/>
                <a:cs typeface="Arial" panose="020B0604020202020204" pitchFamily="34" charset="0"/>
              </a:rPr>
              <a:t> command</a:t>
            </a:r>
            <a:r>
              <a:rPr lang="en-IN" b="1" dirty="0">
                <a:latin typeface="Arial" panose="020B0604020202020204" pitchFamily="34" charset="0"/>
                <a:cs typeface="Arial" panose="020B0604020202020204" pitchFamily="34" charset="0"/>
                <a:sym typeface="Wingdings" panose="05000000000000000000" pitchFamily="2" charset="2"/>
              </a:rPr>
              <a:t> palette  Test install playwright  ok</a:t>
            </a:r>
            <a:endParaRPr lang="en-IN" sz="2000" b="1" dirty="0">
              <a:latin typeface="Arial" panose="020B0604020202020204" pitchFamily="34" charset="0"/>
              <a:cs typeface="Arial" panose="020B0604020202020204" pitchFamily="34" charset="0"/>
            </a:endParaRPr>
          </a:p>
          <a:p>
            <a:pPr marL="0" indent="0" algn="just">
              <a:buNone/>
            </a:pPr>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1516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63384-EC99-17ED-0F13-3909B0A22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DF061-5255-771A-4811-AA4B822C926E}"/>
              </a:ext>
            </a:extLst>
          </p:cNvPr>
          <p:cNvSpPr>
            <a:spLocks noGrp="1"/>
          </p:cNvSpPr>
          <p:nvPr>
            <p:ph type="title"/>
          </p:nvPr>
        </p:nvSpPr>
        <p:spPr>
          <a:xfrm>
            <a:off x="757084" y="86032"/>
            <a:ext cx="2772697" cy="1162665"/>
          </a:xfrm>
        </p:spPr>
        <p:txBody>
          <a:bodyPr>
            <a:noAutofit/>
          </a:bodyPr>
          <a:lstStyle/>
          <a:p>
            <a:r>
              <a:rPr lang="en-IN" b="1" dirty="0"/>
              <a:t>Folder Structure</a:t>
            </a:r>
          </a:p>
        </p:txBody>
      </p:sp>
      <p:sp>
        <p:nvSpPr>
          <p:cNvPr id="3" name="Content Placeholder 2">
            <a:extLst>
              <a:ext uri="{FF2B5EF4-FFF2-40B4-BE49-F238E27FC236}">
                <a16:creationId xmlns:a16="http://schemas.microsoft.com/office/drawing/2014/main" id="{63C08CCD-4D32-0B5C-D6C6-8E57CC2858DC}"/>
              </a:ext>
            </a:extLst>
          </p:cNvPr>
          <p:cNvSpPr>
            <a:spLocks noGrp="1"/>
          </p:cNvSpPr>
          <p:nvPr>
            <p:ph idx="1"/>
          </p:nvPr>
        </p:nvSpPr>
        <p:spPr>
          <a:xfrm>
            <a:off x="3529782" y="86032"/>
            <a:ext cx="8583560" cy="6685935"/>
          </a:xfrm>
        </p:spPr>
        <p:txBody>
          <a:bodyPr anchor="t">
            <a:noAutofit/>
          </a:bodyPr>
          <a:lstStyle/>
          <a:p>
            <a:pPr algn="just"/>
            <a:r>
              <a:rPr lang="en-US" sz="1800" b="1" dirty="0">
                <a:latin typeface="Arial" panose="020B0604020202020204" pitchFamily="34" charset="0"/>
                <a:cs typeface="Arial" panose="020B0604020202020204" pitchFamily="34" charset="0"/>
              </a:rPr>
              <a:t>e2e:</a:t>
            </a:r>
            <a:r>
              <a:rPr lang="en-US" sz="1800" dirty="0">
                <a:latin typeface="Arial" panose="020B0604020202020204" pitchFamily="34" charset="0"/>
                <a:cs typeface="Arial" panose="020B0604020202020204" pitchFamily="34" charset="0"/>
              </a:rPr>
              <a:t>The e2e (end-to-end) folder is dedicated to housing the end-to-end test files that you create using Playwright's testing framework. These tests simulate real user interactions with your application, covering scenarios that span multiple components and workflows. </a:t>
            </a:r>
          </a:p>
          <a:p>
            <a:pPr algn="just"/>
            <a:r>
              <a:rPr lang="en-US" sz="1800" b="1" dirty="0">
                <a:latin typeface="Arial" panose="020B0604020202020204" pitchFamily="34" charset="0"/>
                <a:cs typeface="Arial" panose="020B0604020202020204" pitchFamily="34" charset="0"/>
              </a:rPr>
              <a:t>tests: </a:t>
            </a:r>
            <a:r>
              <a:rPr lang="en-US" sz="1800" dirty="0">
                <a:latin typeface="Arial" panose="020B0604020202020204" pitchFamily="34" charset="0"/>
                <a:cs typeface="Arial" panose="020B0604020202020204" pitchFamily="34" charset="0"/>
              </a:rPr>
              <a:t>The tests folder is where you store your test files. These files might be named with a .spec.js extension to indicate that they are test specifications, This is where you write your Playwright tests, defining different scenarios and expected </a:t>
            </a:r>
            <a:r>
              <a:rPr lang="en-US" sz="1800" dirty="0" err="1">
                <a:latin typeface="Arial" panose="020B0604020202020204" pitchFamily="34" charset="0"/>
                <a:cs typeface="Arial" panose="020B0604020202020204" pitchFamily="34" charset="0"/>
              </a:rPr>
              <a:t>behaviours</a:t>
            </a:r>
            <a:r>
              <a:rPr lang="en-US" sz="1800" dirty="0">
                <a:latin typeface="Arial" panose="020B0604020202020204" pitchFamily="34" charset="0"/>
                <a:cs typeface="Arial" panose="020B0604020202020204" pitchFamily="34" charset="0"/>
              </a:rPr>
              <a:t> of your application.</a:t>
            </a:r>
          </a:p>
          <a:p>
            <a:pPr algn="just"/>
            <a:r>
              <a:rPr lang="en-US" sz="1800" b="1" dirty="0">
                <a:latin typeface="Arial" panose="020B0604020202020204" pitchFamily="34" charset="0"/>
                <a:cs typeface="Arial" panose="020B0604020202020204" pitchFamily="34" charset="0"/>
              </a:rPr>
              <a:t>test-examples: </a:t>
            </a:r>
            <a:r>
              <a:rPr lang="en-US" sz="1800" dirty="0">
                <a:latin typeface="Arial" panose="020B0604020202020204" pitchFamily="34" charset="0"/>
                <a:cs typeface="Arial" panose="020B0604020202020204" pitchFamily="34" charset="0"/>
              </a:rPr>
              <a:t>This folder might contain additional test files as needed</a:t>
            </a:r>
          </a:p>
          <a:p>
            <a:pPr algn="just"/>
            <a:r>
              <a:rPr lang="en-US" sz="1800" b="1" dirty="0">
                <a:latin typeface="Arial" panose="020B0604020202020204" pitchFamily="34" charset="0"/>
                <a:cs typeface="Arial" panose="020B0604020202020204" pitchFamily="34" charset="0"/>
              </a:rPr>
              <a:t>package-</a:t>
            </a:r>
            <a:r>
              <a:rPr lang="en-US" sz="1800" b="1" dirty="0" err="1">
                <a:latin typeface="Arial" panose="020B0604020202020204" pitchFamily="34" charset="0"/>
                <a:cs typeface="Arial" panose="020B0604020202020204" pitchFamily="34" charset="0"/>
              </a:rPr>
              <a:t>lock.json</a:t>
            </a:r>
            <a:r>
              <a:rPr lang="en-US" sz="1800" dirty="0">
                <a:latin typeface="Arial" panose="020B0604020202020204" pitchFamily="34" charset="0"/>
                <a:cs typeface="Arial" panose="020B0604020202020204" pitchFamily="34" charset="0"/>
              </a:rPr>
              <a:t>: This file is automatically generated and updated by </a:t>
            </a:r>
            <a:r>
              <a:rPr lang="en-US" sz="1800" dirty="0" err="1">
                <a:latin typeface="Arial" panose="020B0604020202020204" pitchFamily="34" charset="0"/>
                <a:cs typeface="Arial" panose="020B0604020202020204" pitchFamily="34" charset="0"/>
              </a:rPr>
              <a:t>npm</a:t>
            </a:r>
            <a:r>
              <a:rPr lang="en-US" sz="1800" dirty="0">
                <a:latin typeface="Arial" panose="020B0604020202020204" pitchFamily="34" charset="0"/>
                <a:cs typeface="Arial" panose="020B0604020202020204" pitchFamily="34" charset="0"/>
              </a:rPr>
              <a:t> when installing packages. It locks the versions of the installed dependencies to ensure consistency across different installations of your project.</a:t>
            </a:r>
          </a:p>
          <a:p>
            <a:pPr algn="just"/>
            <a:r>
              <a:rPr lang="en-US" sz="1800" b="1" dirty="0" err="1">
                <a:latin typeface="Arial" panose="020B0604020202020204" pitchFamily="34" charset="0"/>
                <a:cs typeface="Arial" panose="020B0604020202020204" pitchFamily="34" charset="0"/>
              </a:rPr>
              <a:t>package.json</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This file holds your project's metadata, configuration settings, and a list of its dependencies. You define scripts, project name, version, author, and other essential information here. You also manage your project's dependencies by listing them here, so others can install them easily using </a:t>
            </a:r>
            <a:r>
              <a:rPr lang="en-US" sz="1800" dirty="0" err="1">
                <a:latin typeface="Arial" panose="020B0604020202020204" pitchFamily="34" charset="0"/>
                <a:cs typeface="Arial" panose="020B0604020202020204" pitchFamily="34" charset="0"/>
              </a:rPr>
              <a:t>npm</a:t>
            </a:r>
            <a:r>
              <a:rPr lang="en-US" sz="1800" dirty="0">
                <a:latin typeface="Arial" panose="020B0604020202020204" pitchFamily="34" charset="0"/>
                <a:cs typeface="Arial" panose="020B0604020202020204" pitchFamily="34" charset="0"/>
              </a:rPr>
              <a:t> or yarn.</a:t>
            </a:r>
          </a:p>
          <a:p>
            <a:pPr algn="just"/>
            <a:r>
              <a:rPr lang="en-US" sz="1800" b="1" dirty="0">
                <a:latin typeface="Arial" panose="020B0604020202020204" pitchFamily="34" charset="0"/>
                <a:cs typeface="Arial" panose="020B0604020202020204" pitchFamily="34" charset="0"/>
              </a:rPr>
              <a:t>playwright.config.js: </a:t>
            </a:r>
            <a:r>
              <a:rPr lang="en-US" sz="1800" dirty="0">
                <a:latin typeface="Arial" panose="020B0604020202020204" pitchFamily="34" charset="0"/>
                <a:cs typeface="Arial" panose="020B0604020202020204" pitchFamily="34" charset="0"/>
              </a:rPr>
              <a:t>The playwright.config.js file is a configuration file specific to Playwright. It allows you to set up various options and settings for your Playwright tests. This includes configuring different browser environments, specifying test environment variables, setting up custom browser contexts, and more. This file helps tailor Playwright's behavior to your project's requirements.</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A7612A-D049-A570-3DD5-F993BA378AEA}"/>
              </a:ext>
            </a:extLst>
          </p:cNvPr>
          <p:cNvPicPr>
            <a:picLocks noChangeAspect="1"/>
          </p:cNvPicPr>
          <p:nvPr/>
        </p:nvPicPr>
        <p:blipFill>
          <a:blip r:embed="rId2"/>
          <a:stretch>
            <a:fillRect/>
          </a:stretch>
        </p:blipFill>
        <p:spPr>
          <a:xfrm>
            <a:off x="757084" y="1562563"/>
            <a:ext cx="2796782" cy="48267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1029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1454</TotalTime>
  <Words>4285</Words>
  <Application>Microsoft Office PowerPoint</Application>
  <PresentationFormat>Widescreen</PresentationFormat>
  <Paragraphs>495</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Corbel</vt:lpstr>
      <vt:lpstr>Parallax</vt:lpstr>
      <vt:lpstr>Playwright</vt:lpstr>
      <vt:lpstr>What is Playwright</vt:lpstr>
      <vt:lpstr>Key Feature</vt:lpstr>
      <vt:lpstr>Key Feature</vt:lpstr>
      <vt:lpstr>Powerful Tooling</vt:lpstr>
      <vt:lpstr>Playwright Architecture</vt:lpstr>
      <vt:lpstr>Selenium Vs  Cypress Vs Playwright</vt:lpstr>
      <vt:lpstr>Installation</vt:lpstr>
      <vt:lpstr>Folder Structure</vt:lpstr>
      <vt:lpstr>Fixture</vt:lpstr>
      <vt:lpstr>Fixture</vt:lpstr>
      <vt:lpstr>Fixture</vt:lpstr>
      <vt:lpstr>Asynchronous Nature</vt:lpstr>
      <vt:lpstr>Asynchronous Nature</vt:lpstr>
      <vt:lpstr>Asynchronous Nature Analogy</vt:lpstr>
      <vt:lpstr>First Spec File</vt:lpstr>
      <vt:lpstr>Execute Test</vt:lpstr>
      <vt:lpstr>Execute Test</vt:lpstr>
      <vt:lpstr>Navigation Methods</vt:lpstr>
      <vt:lpstr>Playwright Methods</vt:lpstr>
      <vt:lpstr>⏱️ Default Timeouts in Playwright</vt:lpstr>
      <vt:lpstr>Locators</vt:lpstr>
      <vt:lpstr>Built-In Locators</vt:lpstr>
      <vt:lpstr>Built-In Locators</vt:lpstr>
      <vt:lpstr>If Error-Solution</vt:lpstr>
      <vt:lpstr>Run Test Using Codegen</vt:lpstr>
      <vt:lpstr>Codegen Options</vt:lpstr>
      <vt:lpstr>Hard Assertions</vt:lpstr>
      <vt:lpstr>Hard Assertions</vt:lpstr>
      <vt:lpstr>Soft Assertions</vt:lpstr>
      <vt:lpstr>Handling  Web Elements</vt:lpstr>
      <vt:lpstr>Handling Multiple Web Elements </vt:lpstr>
      <vt:lpstr>Dropdown</vt:lpstr>
      <vt:lpstr>Alert Dialog</vt:lpstr>
      <vt:lpstr>Alert Dialog</vt:lpstr>
      <vt:lpstr>File Upload In Playwright</vt:lpstr>
      <vt:lpstr>Hooks</vt:lpstr>
      <vt:lpstr>Grouping Test</vt:lpstr>
      <vt:lpstr>Screenshots</vt:lpstr>
      <vt:lpstr>Note</vt:lpstr>
      <vt:lpstr>Video</vt:lpstr>
      <vt:lpstr>Reporters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nigade</dc:creator>
  <cp:lastModifiedBy>ganesh nigade</cp:lastModifiedBy>
  <cp:revision>134</cp:revision>
  <dcterms:created xsi:type="dcterms:W3CDTF">2025-05-04T01:50:29Z</dcterms:created>
  <dcterms:modified xsi:type="dcterms:W3CDTF">2025-05-20T14:17:23Z</dcterms:modified>
</cp:coreProperties>
</file>