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310" r:id="rId6"/>
    <p:sldId id="308" r:id="rId7"/>
    <p:sldId id="311" r:id="rId8"/>
    <p:sldId id="318" r:id="rId9"/>
    <p:sldId id="312" r:id="rId10"/>
    <p:sldId id="268" r:id="rId11"/>
    <p:sldId id="313" r:id="rId12"/>
    <p:sldId id="314" r:id="rId13"/>
    <p:sldId id="315" r:id="rId14"/>
    <p:sldId id="319" r:id="rId15"/>
    <p:sldId id="300" r:id="rId16"/>
    <p:sldId id="264" r:id="rId17"/>
    <p:sldId id="317" r:id="rId18"/>
    <p:sldId id="301" r:id="rId19"/>
    <p:sldId id="302" r:id="rId20"/>
    <p:sldId id="316" r:id="rId21"/>
    <p:sldId id="303" r:id="rId22"/>
    <p:sldId id="262" r:id="rId23"/>
    <p:sldId id="270" r:id="rId24"/>
    <p:sldId id="263" r:id="rId25"/>
    <p:sldId id="267" r:id="rId26"/>
    <p:sldId id="265" r:id="rId27"/>
    <p:sldId id="269" r:id="rId28"/>
    <p:sldId id="271" r:id="rId29"/>
    <p:sldId id="266" r:id="rId30"/>
    <p:sldId id="304" r:id="rId31"/>
    <p:sldId id="305" r:id="rId32"/>
    <p:sldId id="306" r:id="rId33"/>
    <p:sldId id="307" r:id="rId34"/>
    <p:sldId id="320" r:id="rId35"/>
    <p:sldId id="272" r:id="rId36"/>
    <p:sldId id="274" r:id="rId37"/>
    <p:sldId id="275" r:id="rId38"/>
    <p:sldId id="276" r:id="rId39"/>
    <p:sldId id="273" r:id="rId40"/>
    <p:sldId id="281" r:id="rId41"/>
    <p:sldId id="277" r:id="rId42"/>
    <p:sldId id="278" r:id="rId43"/>
    <p:sldId id="279" r:id="rId44"/>
    <p:sldId id="280" r:id="rId45"/>
    <p:sldId id="282" r:id="rId46"/>
    <p:sldId id="286" r:id="rId47"/>
    <p:sldId id="283" r:id="rId48"/>
    <p:sldId id="284" r:id="rId49"/>
    <p:sldId id="285" r:id="rId50"/>
    <p:sldId id="287" r:id="rId51"/>
    <p:sldId id="288" r:id="rId52"/>
    <p:sldId id="289" r:id="rId53"/>
    <p:sldId id="290" r:id="rId54"/>
    <p:sldId id="291" r:id="rId55"/>
    <p:sldId id="293" r:id="rId56"/>
    <p:sldId id="294" r:id="rId57"/>
    <p:sldId id="295" r:id="rId58"/>
    <p:sldId id="297" r:id="rId59"/>
    <p:sldId id="296" r:id="rId60"/>
    <p:sldId id="29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4T16:38:30.646"/>
    </inkml:context>
    <inkml:brush xml:id="br0">
      <inkml:brushProperty name="width" value="0.05" units="cm"/>
      <inkml:brushProperty name="height" value="0.05" units="cm"/>
    </inkml:brush>
  </inkml:definitions>
  <inkml:trace contextRef="#ctx0" brushRef="#br0">0 1 13222,'0'0'672,"10"59"-5714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4T16:38:31.067"/>
    </inkml:context>
    <inkml:brush xml:id="br0">
      <inkml:brushProperty name="width" value="0.05" units="cm"/>
      <inkml:brushProperty name="height" value="0.05" units="cm"/>
      <inkml:brushProperty name="color" value="#E71224"/>
    </inkml:brush>
  </inkml:definitions>
  <inkml:trace contextRef="#ctx0" brushRef="#br0">0 144 4978,'0'0'1236,"15"-4"-532,39-7-24,0 2 0,73-3 1,1835-51 956,-1880 61-1601,-51 2-68,-15 1-49,0-2 0,21-3 0,-23-4-36,-14 8 116,0-1-1,1 1 1,-1 0 0,0-1-1,0 1 1,0 0 0,0-1-1,0 1 1,0 0-1,0-1 1,0 1 0,0 0-1,0-1 1,0 1-1,0 0 1,0-1 0,0 1-1,0 0 1,-1-1 0,1 1-1,0 0 1,0 0-1,0-1 1,0 1 0,0 0-1,-1-1 1,1 1 0,0 0-1,0 0 1,-1-1-1,1 1 1,0 0 0,0 0-1,-1 0 1,1 0 0,0-1-1,-1 1 1,1 0-1,0 0 1,-1 0 0,1 0-1,0 0 1,-1 0-1,1 0 1,0 0 0,-1 0-1,-15-5-131,-1 1-1,0 1 0,0 0 0,-18 0 1,-81 2-1057,74 1 626,-291 0-3454,202 0 2604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4T16:38:31.343"/>
    </inkml:context>
    <inkml:brush xml:id="br0">
      <inkml:brushProperty name="width" value="0.05" units="cm"/>
      <inkml:brushProperty name="height" value="0.05" units="cm"/>
      <inkml:brushProperty name="color" value="#E71224"/>
    </inkml:brush>
  </inkml:definitions>
  <inkml:trace contextRef="#ctx0" brushRef="#br0">381 45 800,'-40'8'1252,"-135"27"87,25-4 1516,135-25-1850,20-1-676,32-1-220,786-8 2567,474-93-2433,-1108 77-222,-161 13-34,-38 4-86,-42 0-253,-45 3-3370,53 0-1024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7.163"/>
    </inkml:context>
    <inkml:brush xml:id="br0">
      <inkml:brushProperty name="width" value="0.05" units="cm"/>
      <inkml:brushProperty name="height" value="0.05" units="cm"/>
      <inkml:brushProperty name="color" value="#E71224"/>
    </inkml:brush>
  </inkml:definitions>
  <inkml:trace contextRef="#ctx0" brushRef="#br0">1 1 9588,'0'0'5171,"82"116"-8181,-32-48-2336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8.243"/>
    </inkml:context>
    <inkml:brush xml:id="br0">
      <inkml:brushProperty name="width" value="0.05" units="cm"/>
      <inkml:brushProperty name="height" value="0.05" units="cm"/>
      <inkml:brushProperty name="color" value="#E71224"/>
    </inkml:brush>
  </inkml:definitions>
  <inkml:trace contextRef="#ctx0" brushRef="#br0">5 2 4802,'0'0'5816,"3"0"-5373,10-1-281,-1 1 0,0 0-1,0 1 1,0 0 0,0 1-1,1 0 1,-2 1 0,1 0 0,0 1-1,-1 0 1,19 11 0,-16-8-49,1 1 1,-1 1 0,-1 1 0,0 0-1,0 0 1,-1 1 0,0 1-1,12 16 1,-20-22-93,0-1 0,-1 1 0,0 0-1,-1 0 1,1 0 0,-1 0 0,0 1 0,-1-1 0,2 8-1,-3-10 29,1 0 0,-1 1 0,0-1 0,0 1 0,0-1 0,-1 1 0,1-1 0,-1 0-1,0 1 1,0-1 0,-1 0 0,1 0 0,-1 0 0,-3 6 0,-1-3 64,-1 0 1,1 0-1,-1 0 0,0-1 1,-1 0-1,0-1 0,0 0 1,-15 8-1,-76 30 341,89-39-453,-3 1-93,-1 1-119,0 0-1,0-1 1,-1-1-1,1 0 1,-26 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14947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52923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1865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767466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259563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508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6519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508252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4112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32985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2351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1844F-D419-4633-8DE7-956737EAB2AB}"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41517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844F-D419-4633-8DE7-956737EAB2AB}" type="datetimeFigureOut">
              <a:rPr lang="en-IN" smtClean="0"/>
              <a:t>02-07-2025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187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1844F-D419-4633-8DE7-956737EAB2AB}" type="datetimeFigureOut">
              <a:rPr lang="en-IN" smtClean="0"/>
              <a:t>02-07-2025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23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1844F-D419-4633-8DE7-956737EAB2AB}" type="datetimeFigureOut">
              <a:rPr lang="en-IN" smtClean="0"/>
              <a:t>02-07-2025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6969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5899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37923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B1844F-D419-4633-8DE7-956737EAB2AB}" type="datetimeFigureOut">
              <a:rPr lang="en-IN" smtClean="0"/>
              <a:t>02-07-2025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05870-ACA4-407E-AB02-94F775311B56}" type="slidenum">
              <a:rPr lang="en-IN" smtClean="0"/>
              <a:t>‹#›</a:t>
            </a:fld>
            <a:endParaRPr lang="en-IN"/>
          </a:p>
        </p:txBody>
      </p:sp>
    </p:spTree>
    <p:extLst>
      <p:ext uri="{BB962C8B-B14F-4D97-AF65-F5344CB8AC3E}">
        <p14:creationId xmlns:p14="http://schemas.microsoft.com/office/powerpoint/2010/main" val="3304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rest-assured.io/"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30BC-FA71-1D5E-478F-862F41D073EC}"/>
              </a:ext>
            </a:extLst>
          </p:cNvPr>
          <p:cNvSpPr>
            <a:spLocks noGrp="1"/>
          </p:cNvSpPr>
          <p:nvPr>
            <p:ph type="ctrTitle"/>
          </p:nvPr>
        </p:nvSpPr>
        <p:spPr/>
        <p:txBody>
          <a:bodyPr/>
          <a:lstStyle/>
          <a:p>
            <a:r>
              <a:rPr lang="en-IN" dirty="0">
                <a:latin typeface="Century Schoolbook" panose="02040604050505020304" pitchFamily="18" charset="0"/>
              </a:rPr>
              <a:t>API Testing</a:t>
            </a:r>
          </a:p>
        </p:txBody>
      </p:sp>
      <p:sp>
        <p:nvSpPr>
          <p:cNvPr id="3" name="Subtitle 2">
            <a:extLst>
              <a:ext uri="{FF2B5EF4-FFF2-40B4-BE49-F238E27FC236}">
                <a16:creationId xmlns:a16="http://schemas.microsoft.com/office/drawing/2014/main" id="{897A974F-9BEF-CA68-6189-B78929D91FE8}"/>
              </a:ext>
            </a:extLst>
          </p:cNvPr>
          <p:cNvSpPr>
            <a:spLocks noGrp="1"/>
          </p:cNvSpPr>
          <p:nvPr>
            <p:ph type="subTitle" idx="1"/>
          </p:nvPr>
        </p:nvSpPr>
        <p:spPr/>
        <p:txBody>
          <a:bodyPr/>
          <a:lstStyle/>
          <a:p>
            <a:r>
              <a:rPr lang="en-IN" dirty="0"/>
              <a:t>-Priyanka Nigade</a:t>
            </a:r>
          </a:p>
        </p:txBody>
      </p:sp>
    </p:spTree>
    <p:extLst>
      <p:ext uri="{BB962C8B-B14F-4D97-AF65-F5344CB8AC3E}">
        <p14:creationId xmlns:p14="http://schemas.microsoft.com/office/powerpoint/2010/main" val="305272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98F5-6A18-1B4C-D053-7DA617066199}"/>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API Terminology</a:t>
            </a:r>
          </a:p>
        </p:txBody>
      </p:sp>
      <p:sp>
        <p:nvSpPr>
          <p:cNvPr id="3" name="Content Placeholder 2">
            <a:extLst>
              <a:ext uri="{FF2B5EF4-FFF2-40B4-BE49-F238E27FC236}">
                <a16:creationId xmlns:a16="http://schemas.microsoft.com/office/drawing/2014/main" id="{8173FDC6-3FAC-D5EF-03A7-FEDE8E4DCE7F}"/>
              </a:ext>
            </a:extLst>
          </p:cNvPr>
          <p:cNvSpPr>
            <a:spLocks noGrp="1"/>
          </p:cNvSpPr>
          <p:nvPr>
            <p:ph idx="1"/>
          </p:nvPr>
        </p:nvSpPr>
        <p:spPr>
          <a:xfrm>
            <a:off x="2733773" y="1828801"/>
            <a:ext cx="8606674" cy="3466298"/>
          </a:xfrm>
        </p:spPr>
        <p:txBody>
          <a:bodyPr>
            <a:normAutofit/>
          </a:bodyPr>
          <a:lstStyle/>
          <a:p>
            <a:r>
              <a:rPr lang="en-IN" b="1" dirty="0">
                <a:latin typeface="Arial" panose="020B0604020202020204" pitchFamily="34" charset="0"/>
                <a:cs typeface="Arial" panose="020B0604020202020204" pitchFamily="34" charset="0"/>
              </a:rPr>
              <a:t>URI</a:t>
            </a:r>
            <a:r>
              <a:rPr lang="en-IN" dirty="0">
                <a:latin typeface="Arial" panose="020B0604020202020204" pitchFamily="34" charset="0"/>
                <a:cs typeface="Arial" panose="020B0604020202020204" pitchFamily="34" charset="0"/>
              </a:rPr>
              <a:t>: Uniform Resource Identifier</a:t>
            </a:r>
          </a:p>
          <a:p>
            <a:r>
              <a:rPr lang="en-IN" b="1" dirty="0">
                <a:latin typeface="Arial" panose="020B0604020202020204" pitchFamily="34" charset="0"/>
                <a:cs typeface="Arial" panose="020B0604020202020204" pitchFamily="34" charset="0"/>
              </a:rPr>
              <a:t>URL</a:t>
            </a:r>
            <a:r>
              <a:rPr lang="en-IN" dirty="0">
                <a:latin typeface="Arial" panose="020B0604020202020204" pitchFamily="34" charset="0"/>
                <a:cs typeface="Arial" panose="020B0604020202020204" pitchFamily="34" charset="0"/>
              </a:rPr>
              <a:t>: Uniform Resource Locator</a:t>
            </a:r>
          </a:p>
          <a:p>
            <a:r>
              <a:rPr lang="en-IN" b="1" dirty="0">
                <a:latin typeface="Arial" panose="020B0604020202020204" pitchFamily="34" charset="0"/>
                <a:cs typeface="Arial" panose="020B0604020202020204" pitchFamily="34" charset="0"/>
              </a:rPr>
              <a:t>URN</a:t>
            </a:r>
            <a:r>
              <a:rPr lang="en-IN" dirty="0">
                <a:latin typeface="Arial" panose="020B0604020202020204" pitchFamily="34" charset="0"/>
                <a:cs typeface="Arial" panose="020B0604020202020204" pitchFamily="34" charset="0"/>
              </a:rPr>
              <a:t>: Uniform Resource Name</a:t>
            </a:r>
          </a:p>
          <a:p>
            <a:endParaRPr lang="en-IN" dirty="0"/>
          </a:p>
          <a:p>
            <a:endParaRPr lang="en-IN" dirty="0"/>
          </a:p>
          <a:p>
            <a:endParaRPr lang="en-IN" dirty="0"/>
          </a:p>
        </p:txBody>
      </p:sp>
      <p:cxnSp>
        <p:nvCxnSpPr>
          <p:cNvPr id="5" name="Straight Connector 4">
            <a:extLst>
              <a:ext uri="{FF2B5EF4-FFF2-40B4-BE49-F238E27FC236}">
                <a16:creationId xmlns:a16="http://schemas.microsoft.com/office/drawing/2014/main" id="{8DFFE4C7-7A2B-D7F9-7EC9-CBEF6FA2861D}"/>
              </a:ext>
            </a:extLst>
          </p:cNvPr>
          <p:cNvCxnSpPr/>
          <p:nvPr/>
        </p:nvCxnSpPr>
        <p:spPr>
          <a:xfrm>
            <a:off x="2309567" y="5363852"/>
            <a:ext cx="100866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CB2A851-91F0-0240-F329-9340CACB2743}"/>
              </a:ext>
            </a:extLst>
          </p:cNvPr>
          <p:cNvPicPr>
            <a:picLocks noChangeAspect="1"/>
          </p:cNvPicPr>
          <p:nvPr/>
        </p:nvPicPr>
        <p:blipFill>
          <a:blip r:embed="rId2"/>
          <a:stretch>
            <a:fillRect/>
          </a:stretch>
        </p:blipFill>
        <p:spPr>
          <a:xfrm>
            <a:off x="2813901" y="3838657"/>
            <a:ext cx="7032396" cy="204366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81208CD-B10E-C9E3-BAFF-FBEB73B57E6D}"/>
                  </a:ext>
                </a:extLst>
              </p14:cNvPr>
              <p14:cNvContentPartPr/>
              <p14:nvPr/>
            </p14:nvContentPartPr>
            <p14:xfrm>
              <a:off x="2551313" y="2527545"/>
              <a:ext cx="3960" cy="21960"/>
            </p14:xfrm>
          </p:contentPart>
        </mc:Choice>
        <mc:Fallback xmlns="">
          <p:pic>
            <p:nvPicPr>
              <p:cNvPr id="4" name="Ink 3">
                <a:extLst>
                  <a:ext uri="{FF2B5EF4-FFF2-40B4-BE49-F238E27FC236}">
                    <a16:creationId xmlns:a16="http://schemas.microsoft.com/office/drawing/2014/main" id="{D81208CD-B10E-C9E3-BAFF-FBEB73B57E6D}"/>
                  </a:ext>
                </a:extLst>
              </p:cNvPr>
              <p:cNvPicPr/>
              <p:nvPr/>
            </p:nvPicPr>
            <p:blipFill>
              <a:blip r:embed="rId4"/>
              <a:stretch>
                <a:fillRect/>
              </a:stretch>
            </p:blipFill>
            <p:spPr>
              <a:xfrm>
                <a:off x="2542313" y="2518905"/>
                <a:ext cx="21600" cy="39600"/>
              </a:xfrm>
              <a:prstGeom prst="rect">
                <a:avLst/>
              </a:prstGeom>
            </p:spPr>
          </p:pic>
        </mc:Fallback>
      </mc:AlternateContent>
      <p:grpSp>
        <p:nvGrpSpPr>
          <p:cNvPr id="9" name="Group 8">
            <a:extLst>
              <a:ext uri="{FF2B5EF4-FFF2-40B4-BE49-F238E27FC236}">
                <a16:creationId xmlns:a16="http://schemas.microsoft.com/office/drawing/2014/main" id="{15E6D15B-12C5-27C9-F3B7-8FAD663E20FA}"/>
              </a:ext>
            </a:extLst>
          </p:cNvPr>
          <p:cNvGrpSpPr/>
          <p:nvPr/>
        </p:nvGrpSpPr>
        <p:grpSpPr>
          <a:xfrm>
            <a:off x="2379593" y="2454465"/>
            <a:ext cx="901080" cy="97200"/>
            <a:chOff x="2379593" y="2454465"/>
            <a:chExt cx="901080" cy="972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A55D69A-8728-43DF-1727-8534E263FD80}"/>
                    </a:ext>
                  </a:extLst>
                </p14:cNvPr>
                <p14:cNvContentPartPr/>
                <p14:nvPr/>
              </p14:nvContentPartPr>
              <p14:xfrm>
                <a:off x="2413073" y="2454465"/>
                <a:ext cx="867600" cy="51840"/>
              </p14:xfrm>
            </p:contentPart>
          </mc:Choice>
          <mc:Fallback xmlns="">
            <p:pic>
              <p:nvPicPr>
                <p:cNvPr id="6" name="Ink 5">
                  <a:extLst>
                    <a:ext uri="{FF2B5EF4-FFF2-40B4-BE49-F238E27FC236}">
                      <a16:creationId xmlns:a16="http://schemas.microsoft.com/office/drawing/2014/main" id="{AA55D69A-8728-43DF-1727-8534E263FD80}"/>
                    </a:ext>
                  </a:extLst>
                </p:cNvPr>
                <p:cNvPicPr/>
                <p:nvPr/>
              </p:nvPicPr>
              <p:blipFill>
                <a:blip r:embed="rId6"/>
                <a:stretch>
                  <a:fillRect/>
                </a:stretch>
              </p:blipFill>
              <p:spPr>
                <a:xfrm>
                  <a:off x="2404073" y="2445825"/>
                  <a:ext cx="88524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1436698-3FF3-024D-1FDC-DC3016E00CCF}"/>
                    </a:ext>
                  </a:extLst>
                </p14:cNvPr>
                <p14:cNvContentPartPr/>
                <p14:nvPr/>
              </p14:nvContentPartPr>
              <p14:xfrm>
                <a:off x="2379593" y="2503065"/>
                <a:ext cx="856800" cy="48600"/>
              </p14:xfrm>
            </p:contentPart>
          </mc:Choice>
          <mc:Fallback xmlns="">
            <p:pic>
              <p:nvPicPr>
                <p:cNvPr id="8" name="Ink 7">
                  <a:extLst>
                    <a:ext uri="{FF2B5EF4-FFF2-40B4-BE49-F238E27FC236}">
                      <a16:creationId xmlns:a16="http://schemas.microsoft.com/office/drawing/2014/main" id="{B1436698-3FF3-024D-1FDC-DC3016E00CCF}"/>
                    </a:ext>
                  </a:extLst>
                </p:cNvPr>
                <p:cNvPicPr/>
                <p:nvPr/>
              </p:nvPicPr>
              <p:blipFill>
                <a:blip r:embed="rId8"/>
                <a:stretch>
                  <a:fillRect/>
                </a:stretch>
              </p:blipFill>
              <p:spPr>
                <a:xfrm>
                  <a:off x="2370953" y="2494065"/>
                  <a:ext cx="874440" cy="66240"/>
                </a:xfrm>
                <a:prstGeom prst="rect">
                  <a:avLst/>
                </a:prstGeom>
              </p:spPr>
            </p:pic>
          </mc:Fallback>
        </mc:AlternateContent>
      </p:grpSp>
    </p:spTree>
    <p:extLst>
      <p:ext uri="{BB962C8B-B14F-4D97-AF65-F5344CB8AC3E}">
        <p14:creationId xmlns:p14="http://schemas.microsoft.com/office/powerpoint/2010/main" val="80699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AAD-416D-4392-1C7F-BE9E3D4DB227}"/>
              </a:ext>
            </a:extLst>
          </p:cNvPr>
          <p:cNvSpPr>
            <a:spLocks noGrp="1"/>
          </p:cNvSpPr>
          <p:nvPr>
            <p:ph type="title"/>
          </p:nvPr>
        </p:nvSpPr>
        <p:spPr>
          <a:xfrm>
            <a:off x="1276921" y="101338"/>
            <a:ext cx="10018713" cy="1752599"/>
          </a:xfrm>
        </p:spPr>
        <p:txBody>
          <a:bodyPr/>
          <a:lstStyle/>
          <a:p>
            <a:r>
              <a:rPr lang="en-IN" b="1" dirty="0">
                <a:latin typeface="Century Schoolbook" panose="02040604050505020304" pitchFamily="18" charset="0"/>
              </a:rPr>
              <a:t>API Server</a:t>
            </a:r>
          </a:p>
        </p:txBody>
      </p:sp>
      <p:sp>
        <p:nvSpPr>
          <p:cNvPr id="3" name="Content Placeholder 2">
            <a:extLst>
              <a:ext uri="{FF2B5EF4-FFF2-40B4-BE49-F238E27FC236}">
                <a16:creationId xmlns:a16="http://schemas.microsoft.com/office/drawing/2014/main" id="{50EC16FB-6335-C802-BD6F-8B8D83438FCF}"/>
              </a:ext>
            </a:extLst>
          </p:cNvPr>
          <p:cNvSpPr>
            <a:spLocks noGrp="1"/>
          </p:cNvSpPr>
          <p:nvPr>
            <p:ph idx="1"/>
          </p:nvPr>
        </p:nvSpPr>
        <p:spPr>
          <a:xfrm>
            <a:off x="1418322" y="1064442"/>
            <a:ext cx="10018713" cy="3124201"/>
          </a:xfrm>
        </p:spPr>
        <p:txBody>
          <a:bodyPr/>
          <a:lstStyle/>
          <a:p>
            <a:pPr algn="just"/>
            <a:r>
              <a:rPr lang="en-US" dirty="0">
                <a:latin typeface="Arial" panose="020B0604020202020204" pitchFamily="34" charset="0"/>
                <a:cs typeface="Arial" panose="020B0604020202020204" pitchFamily="34" charset="0"/>
              </a:rPr>
              <a:t>The API client sends the request to the API server, which is responsible for handling authentication, validating input data, and retrieving or manipulating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23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5C10-3A6F-9E36-3B25-DD23042D0E9D}"/>
              </a:ext>
            </a:extLst>
          </p:cNvPr>
          <p:cNvSpPr>
            <a:spLocks noGrp="1"/>
          </p:cNvSpPr>
          <p:nvPr>
            <p:ph type="title"/>
          </p:nvPr>
        </p:nvSpPr>
        <p:spPr>
          <a:xfrm>
            <a:off x="1324056" y="114300"/>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DF644B31-2319-F40C-CB7D-AA9D399003AA}"/>
              </a:ext>
            </a:extLst>
          </p:cNvPr>
          <p:cNvSpPr>
            <a:spLocks noGrp="1"/>
          </p:cNvSpPr>
          <p:nvPr>
            <p:ph idx="1"/>
          </p:nvPr>
        </p:nvSpPr>
        <p:spPr>
          <a:xfrm>
            <a:off x="1456029" y="1480400"/>
            <a:ext cx="10018713" cy="4034280"/>
          </a:xfrm>
        </p:spPr>
        <p:txBody>
          <a:bodyPr>
            <a:normAutofit fontScale="70000" lnSpcReduction="20000"/>
          </a:bodyPr>
          <a:lstStyle/>
          <a:p>
            <a:pPr algn="just"/>
            <a:r>
              <a:rPr lang="en-US" dirty="0">
                <a:latin typeface="Arial" panose="020B0604020202020204" pitchFamily="34" charset="0"/>
                <a:cs typeface="Arial" panose="020B0604020202020204" pitchFamily="34" charset="0"/>
              </a:rPr>
              <a:t>Status code – </a:t>
            </a:r>
          </a:p>
          <a:p>
            <a:r>
              <a:rPr lang="en-IN" dirty="0">
                <a:hlinkClick r:id="rId2"/>
              </a:rPr>
              <a:t>https://developer.mozilla.org/en-US/docs/Web/HTTP/Status</a:t>
            </a:r>
            <a:endParaRPr lang="en-IN" dirty="0"/>
          </a:p>
          <a:p>
            <a:endParaRPr lang="en-IN" dirty="0"/>
          </a:p>
          <a:p>
            <a:pPr algn="just"/>
            <a:r>
              <a:rPr lang="en-US" dirty="0">
                <a:latin typeface="Arial" panose="020B0604020202020204" pitchFamily="34" charset="0"/>
                <a:cs typeface="Arial" panose="020B0604020202020204" pitchFamily="34" charset="0"/>
              </a:rPr>
              <a:t>HTTP status codes are three-digit codes that indicate the outcome of an API request. Some of the most common status codes include 200 OK, which indicates that the server successfully returned the requested data, 201 Created, which indicates the server successfully created a new resource, and 404 Not Found, which indicates that the server could not find the requested resource. </a:t>
            </a:r>
          </a:p>
          <a:p>
            <a:pPr algn="just"/>
            <a:r>
              <a:rPr lang="en-US" dirty="0">
                <a:latin typeface="Arial" panose="020B0604020202020204" pitchFamily="34" charset="0"/>
                <a:cs typeface="Arial" panose="020B0604020202020204" pitchFamily="34" charset="0"/>
              </a:rPr>
              <a:t>1XX </a:t>
            </a:r>
          </a:p>
          <a:p>
            <a:pPr algn="just"/>
            <a:r>
              <a:rPr lang="en-US" dirty="0">
                <a:latin typeface="Arial" panose="020B0604020202020204" pitchFamily="34" charset="0"/>
                <a:cs typeface="Arial" panose="020B0604020202020204" pitchFamily="34" charset="0"/>
              </a:rPr>
              <a:t>2XX</a:t>
            </a:r>
          </a:p>
          <a:p>
            <a:pPr algn="just"/>
            <a:r>
              <a:rPr lang="en-US" dirty="0">
                <a:latin typeface="Arial" panose="020B0604020202020204" pitchFamily="34" charset="0"/>
                <a:cs typeface="Arial" panose="020B0604020202020204" pitchFamily="34" charset="0"/>
              </a:rPr>
              <a:t> 3XX </a:t>
            </a:r>
          </a:p>
          <a:p>
            <a:pPr algn="just"/>
            <a:r>
              <a:rPr lang="en-US" dirty="0">
                <a:latin typeface="Arial" panose="020B0604020202020204" pitchFamily="34" charset="0"/>
                <a:cs typeface="Arial" panose="020B0604020202020204" pitchFamily="34" charset="0"/>
              </a:rPr>
              <a:t>4XX </a:t>
            </a:r>
          </a:p>
          <a:p>
            <a:pPr algn="just"/>
            <a:r>
              <a:rPr lang="en-US" dirty="0">
                <a:latin typeface="Arial" panose="020B0604020202020204" pitchFamily="34" charset="0"/>
                <a:cs typeface="Arial" panose="020B0604020202020204" pitchFamily="34" charset="0"/>
              </a:rPr>
              <a:t>5XX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77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AC99-24C4-396E-8274-CB8BA0F49665}"/>
              </a:ext>
            </a:extLst>
          </p:cNvPr>
          <p:cNvSpPr>
            <a:spLocks noGrp="1"/>
          </p:cNvSpPr>
          <p:nvPr>
            <p:ph type="title"/>
          </p:nvPr>
        </p:nvSpPr>
        <p:spPr>
          <a:xfrm>
            <a:off x="1484309" y="355862"/>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C744187C-7C44-06D1-7871-44BF82777C5C}"/>
              </a:ext>
            </a:extLst>
          </p:cNvPr>
          <p:cNvSpPr>
            <a:spLocks noGrp="1"/>
          </p:cNvSpPr>
          <p:nvPr>
            <p:ph idx="1"/>
          </p:nvPr>
        </p:nvSpPr>
        <p:spPr>
          <a:xfrm>
            <a:off x="1484309" y="1941134"/>
            <a:ext cx="10018713" cy="3124201"/>
          </a:xfrm>
        </p:spPr>
        <p:txBody>
          <a:bodyPr>
            <a:normAutofit lnSpcReduction="10000"/>
          </a:bodyPr>
          <a:lstStyle/>
          <a:p>
            <a:pPr algn="just">
              <a:lnSpc>
                <a:spcPct val="90000"/>
              </a:lnSpc>
            </a:pPr>
            <a:r>
              <a:rPr lang="en-US" dirty="0">
                <a:latin typeface="Arial" panose="020B0604020202020204" pitchFamily="34" charset="0"/>
                <a:cs typeface="Arial" panose="020B0604020202020204" pitchFamily="34" charset="0"/>
              </a:rPr>
              <a:t>Response headers:</a:t>
            </a:r>
          </a:p>
          <a:p>
            <a:pPr marL="0" indent="0" algn="just">
              <a:lnSpc>
                <a:spcPct val="90000"/>
              </a:lnSpc>
              <a:buNone/>
            </a:pPr>
            <a:r>
              <a:rPr lang="en-US" dirty="0">
                <a:latin typeface="Arial" panose="020B0604020202020204" pitchFamily="34" charset="0"/>
                <a:cs typeface="Arial" panose="020B0604020202020204" pitchFamily="34" charset="0"/>
              </a:rPr>
              <a:t> HTTP response headers are very similar to request headers, except they are used to provide additional information about the server's response.</a:t>
            </a:r>
          </a:p>
          <a:p>
            <a:pPr algn="just">
              <a:lnSpc>
                <a:spcPct val="90000"/>
              </a:lnSpc>
            </a:pPr>
            <a:endParaRPr lang="en-US"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rPr>
              <a:t> Response body: </a:t>
            </a:r>
          </a:p>
          <a:p>
            <a:pPr marL="0" indent="0" algn="just">
              <a:lnSpc>
                <a:spcPct val="90000"/>
              </a:lnSpc>
              <a:buNone/>
            </a:pPr>
            <a:r>
              <a:rPr lang="en-US" dirty="0">
                <a:latin typeface="Arial" panose="020B0604020202020204" pitchFamily="34" charset="0"/>
                <a:cs typeface="Arial" panose="020B0604020202020204" pitchFamily="34" charset="0"/>
              </a:rPr>
              <a:t>The response body includes the actual data or content the client asked for—or an error message if something went wrong.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0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1AF7-8C40-A34B-CB43-D28FB1BFF07D}"/>
              </a:ext>
            </a:extLst>
          </p:cNvPr>
          <p:cNvSpPr>
            <a:spLocks noGrp="1"/>
          </p:cNvSpPr>
          <p:nvPr>
            <p:ph type="title"/>
          </p:nvPr>
        </p:nvSpPr>
        <p:spPr>
          <a:xfrm>
            <a:off x="1276922" y="1"/>
            <a:ext cx="10018713" cy="1131216"/>
          </a:xfrm>
        </p:spPr>
        <p:txBody>
          <a:bodyPr/>
          <a:lstStyle/>
          <a:p>
            <a:r>
              <a:rPr lang="en-IN" b="1" dirty="0"/>
              <a:t>Http safe &amp; Idempotent Method</a:t>
            </a:r>
          </a:p>
        </p:txBody>
      </p:sp>
      <p:sp>
        <p:nvSpPr>
          <p:cNvPr id="3" name="Content Placeholder 2">
            <a:extLst>
              <a:ext uri="{FF2B5EF4-FFF2-40B4-BE49-F238E27FC236}">
                <a16:creationId xmlns:a16="http://schemas.microsoft.com/office/drawing/2014/main" id="{4142DA50-6150-B399-AE31-E99FF7F42886}"/>
              </a:ext>
            </a:extLst>
          </p:cNvPr>
          <p:cNvSpPr>
            <a:spLocks noGrp="1"/>
          </p:cNvSpPr>
          <p:nvPr>
            <p:ph idx="1"/>
          </p:nvPr>
        </p:nvSpPr>
        <p:spPr>
          <a:xfrm>
            <a:off x="1484310" y="1216059"/>
            <a:ext cx="10018713" cy="5382704"/>
          </a:xfrm>
        </p:spPr>
        <p:txBody>
          <a:bodyPr anchor="t">
            <a:normAutofit lnSpcReduction="10000"/>
          </a:bodyPr>
          <a:lstStyle/>
          <a:p>
            <a:pPr algn="just"/>
            <a:r>
              <a:rPr lang="en-US" b="1" dirty="0">
                <a:latin typeface="Arial" panose="020B0604020202020204" pitchFamily="34" charset="0"/>
                <a:cs typeface="Arial" panose="020B0604020202020204" pitchFamily="34" charset="0"/>
              </a:rPr>
              <a:t>Which HTTP methods are safe?</a:t>
            </a:r>
          </a:p>
          <a:p>
            <a:pPr algn="just"/>
            <a:r>
              <a:rPr lang="en-US" dirty="0">
                <a:latin typeface="Arial" panose="020B0604020202020204" pitchFamily="34" charset="0"/>
                <a:cs typeface="Arial" panose="020B0604020202020204" pitchFamily="34" charset="0"/>
              </a:rPr>
              <a:t>Safe HTTP methods facilitate read-only operations, which means they do not create or alter the API’s resources. GET is the most commonly used safe method</a:t>
            </a:r>
          </a:p>
          <a:p>
            <a:pPr algn="just"/>
            <a:r>
              <a:rPr lang="en-US" b="1" dirty="0">
                <a:latin typeface="Arial" panose="020B0604020202020204" pitchFamily="34" charset="0"/>
                <a:cs typeface="Arial" panose="020B0604020202020204" pitchFamily="34" charset="0"/>
              </a:rPr>
              <a:t>Which HTTP methods are idempotent?</a:t>
            </a:r>
          </a:p>
          <a:p>
            <a:pPr algn="just"/>
            <a:r>
              <a:rPr lang="en-US" dirty="0">
                <a:latin typeface="Arial" panose="020B0604020202020204" pitchFamily="34" charset="0"/>
                <a:cs typeface="Arial" panose="020B0604020202020204" pitchFamily="34" charset="0"/>
              </a:rPr>
              <a:t>A HTTP method is considered idempotent if it will result in the same outcome no matter how many times it is executed.</a:t>
            </a:r>
          </a:p>
          <a:p>
            <a:pPr algn="just"/>
            <a:r>
              <a:rPr lang="en-US" dirty="0">
                <a:latin typeface="Arial" panose="020B0604020202020204" pitchFamily="34" charset="0"/>
                <a:cs typeface="Arial" panose="020B0604020202020204" pitchFamily="34" charset="0"/>
              </a:rPr>
              <a:t>All safe methods are also idempotent, as are PUT and DELETE.</a:t>
            </a:r>
          </a:p>
          <a:p>
            <a:pPr algn="just"/>
            <a:r>
              <a:rPr lang="en-US" dirty="0">
                <a:latin typeface="Arial" panose="020B0604020202020204" pitchFamily="34" charset="0"/>
                <a:cs typeface="Arial" panose="020B0604020202020204" pitchFamily="34" charset="0"/>
              </a:rPr>
              <a:t> However, POST and PATCH are not idempotent. POST is not idempotent because calling it multiple times will result in multiple resources being created. </a:t>
            </a:r>
          </a:p>
          <a:p>
            <a:pPr algn="just"/>
            <a:r>
              <a:rPr lang="en-US" dirty="0">
                <a:latin typeface="Arial" panose="020B0604020202020204" pitchFamily="34" charset="0"/>
                <a:cs typeface="Arial" panose="020B0604020202020204" pitchFamily="34" charset="0"/>
              </a:rPr>
              <a:t>For instance, a PATCH request may increment a specific field every time it is called, which would modify the resource every 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00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1066800"/>
          </a:xfrm>
        </p:spPr>
        <p:txBody>
          <a:bodyPr anchor="ctr">
            <a:normAutofit/>
          </a:bodyPr>
          <a:lstStyle/>
          <a:p>
            <a:pPr algn="ctr"/>
            <a:r>
              <a:rPr lang="en-IN" b="1" dirty="0">
                <a:latin typeface="Century Schoolbook" panose="02040604050505020304" pitchFamily="18" charset="0"/>
              </a:rPr>
              <a:t>What is API Testing?</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800" y="1219200"/>
            <a:ext cx="9360816" cy="5236536"/>
          </a:xfrm>
        </p:spPr>
        <p:txBody>
          <a:bodyPr>
            <a:normAutofit/>
          </a:bodyPr>
          <a:lstStyle/>
          <a:p>
            <a:pPr algn="just"/>
            <a:r>
              <a:rPr lang="en-IN" dirty="0">
                <a:latin typeface="Arial" panose="020B0604020202020204" pitchFamily="34" charset="0"/>
                <a:cs typeface="Arial" panose="020B0604020202020204" pitchFamily="34" charset="0"/>
              </a:rPr>
              <a:t>API Testing is testing APIs and its integration with web services.</a:t>
            </a:r>
          </a:p>
          <a:p>
            <a:pPr algn="just"/>
            <a:r>
              <a:rPr lang="en-US" dirty="0">
                <a:latin typeface="Arial" panose="020B0604020202020204" pitchFamily="34" charset="0"/>
                <a:cs typeface="Arial" panose="020B0604020202020204" pitchFamily="34" charset="0"/>
              </a:rPr>
              <a:t>In an API Testing our main focus will be on a Business logic layer of the software architecture. </a:t>
            </a:r>
          </a:p>
          <a:p>
            <a:pPr algn="just"/>
            <a:r>
              <a:rPr lang="en-US" dirty="0">
                <a:latin typeface="Arial" panose="020B0604020202020204" pitchFamily="34" charset="0"/>
                <a:cs typeface="Arial" panose="020B0604020202020204" pitchFamily="34" charset="0"/>
              </a:rPr>
              <a:t>API testing strategies are similar to other software testing methodologies.</a:t>
            </a:r>
          </a:p>
          <a:p>
            <a:pPr algn="just"/>
            <a:r>
              <a:rPr lang="en-US" dirty="0">
                <a:latin typeface="Arial" panose="020B0604020202020204" pitchFamily="34" charset="0"/>
                <a:cs typeface="Arial" panose="020B0604020202020204" pitchFamily="34" charset="0"/>
              </a:rPr>
              <a:t> The main focus is on validating server responses. </a:t>
            </a:r>
          </a:p>
          <a:p>
            <a:pPr algn="just"/>
            <a:r>
              <a:rPr lang="en-US" dirty="0">
                <a:latin typeface="Arial" panose="020B0604020202020204" pitchFamily="34" charset="0"/>
                <a:cs typeface="Arial" panose="020B0604020202020204" pitchFamily="34" charset="0"/>
              </a:rPr>
              <a:t>API testing includes: </a:t>
            </a:r>
          </a:p>
          <a:p>
            <a:pPr algn="just"/>
            <a:r>
              <a:rPr lang="en-US" dirty="0">
                <a:latin typeface="Arial" panose="020B0604020202020204" pitchFamily="34" charset="0"/>
                <a:cs typeface="Arial" panose="020B0604020202020204" pitchFamily="34" charset="0"/>
              </a:rPr>
              <a:t>Functional</a:t>
            </a:r>
          </a:p>
          <a:p>
            <a:pPr algn="just"/>
            <a:r>
              <a:rPr lang="en-US" dirty="0">
                <a:latin typeface="Arial" panose="020B0604020202020204" pitchFamily="34" charset="0"/>
                <a:cs typeface="Arial" panose="020B0604020202020204" pitchFamily="34" charset="0"/>
              </a:rPr>
              <a:t> Non Functional</a:t>
            </a:r>
          </a:p>
          <a:p>
            <a:pPr marL="285750" lvl="1" algn="just"/>
            <a:r>
              <a:rPr lang="en-US" sz="2400" dirty="0">
                <a:latin typeface="Arial" panose="020B0604020202020204" pitchFamily="34" charset="0"/>
                <a:cs typeface="Arial" panose="020B0604020202020204" pitchFamily="34" charset="0"/>
              </a:rPr>
              <a:t> Performance Testing  &amp; Security Testing</a:t>
            </a:r>
          </a:p>
        </p:txBody>
      </p:sp>
    </p:spTree>
    <p:extLst>
      <p:ext uri="{BB962C8B-B14F-4D97-AF65-F5344CB8AC3E}">
        <p14:creationId xmlns:p14="http://schemas.microsoft.com/office/powerpoint/2010/main" val="157419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105266"/>
            <a:ext cx="7696200" cy="914400"/>
          </a:xfrm>
        </p:spPr>
        <p:txBody>
          <a:bodyPr anchor="ctr">
            <a:normAutofit/>
          </a:bodyPr>
          <a:lstStyle/>
          <a:p>
            <a:pPr algn="ctr"/>
            <a:r>
              <a:rPr lang="en-IN" b="1" dirty="0">
                <a:latin typeface="Century Schoolbook" panose="02040604050505020304" pitchFamily="18" charset="0"/>
              </a:rPr>
              <a:t>Unit testing vs. API testing</a:t>
            </a:r>
            <a:endParaRPr lang="en-US" b="1" dirty="0">
              <a:latin typeface="Century Schoolbook" panose="020406040505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536049"/>
              </p:ext>
            </p:extLst>
          </p:nvPr>
        </p:nvGraphicFramePr>
        <p:xfrm>
          <a:off x="1981199" y="1295403"/>
          <a:ext cx="9029308" cy="5181596"/>
        </p:xfrm>
        <a:graphic>
          <a:graphicData uri="http://schemas.openxmlformats.org/drawingml/2006/table">
            <a:tbl>
              <a:tblPr firstRow="1" bandRow="1">
                <a:tableStyleId>{616DA210-FB5B-4158-B5E0-FEB733F419BA}</a:tableStyleId>
              </a:tblPr>
              <a:tblGrid>
                <a:gridCol w="4514654">
                  <a:extLst>
                    <a:ext uri="{9D8B030D-6E8A-4147-A177-3AD203B41FA5}">
                      <a16:colId xmlns:a16="http://schemas.microsoft.com/office/drawing/2014/main" val="20000"/>
                    </a:ext>
                  </a:extLst>
                </a:gridCol>
                <a:gridCol w="4514654">
                  <a:extLst>
                    <a:ext uri="{9D8B030D-6E8A-4147-A177-3AD203B41FA5}">
                      <a16:colId xmlns:a16="http://schemas.microsoft.com/office/drawing/2014/main" val="20001"/>
                    </a:ext>
                  </a:extLst>
                </a:gridCol>
              </a:tblGrid>
              <a:tr h="636450">
                <a:tc>
                  <a:txBody>
                    <a:bodyPr/>
                    <a:lstStyle/>
                    <a:p>
                      <a:r>
                        <a:rPr lang="en-IN" dirty="0"/>
                        <a:t>Unit Testing</a:t>
                      </a:r>
                      <a:endParaRPr lang="en-US" dirty="0"/>
                    </a:p>
                  </a:txBody>
                  <a:tcPr/>
                </a:tc>
                <a:tc>
                  <a:txBody>
                    <a:bodyPr/>
                    <a:lstStyle/>
                    <a:p>
                      <a:r>
                        <a:rPr lang="en-IN" dirty="0"/>
                        <a:t>API Testing</a:t>
                      </a:r>
                      <a:endParaRPr lang="en-US" dirty="0"/>
                    </a:p>
                  </a:txBody>
                  <a:tcPr/>
                </a:tc>
                <a:extLst>
                  <a:ext uri="{0D108BD9-81ED-4DB2-BD59-A6C34878D82A}">
                    <a16:rowId xmlns:a16="http://schemas.microsoft.com/office/drawing/2014/main" val="10000"/>
                  </a:ext>
                </a:extLst>
              </a:tr>
              <a:tr h="636450">
                <a:tc>
                  <a:txBody>
                    <a:bodyPr/>
                    <a:lstStyle/>
                    <a:p>
                      <a:r>
                        <a:rPr lang="en-IN" dirty="0"/>
                        <a:t>Perform</a:t>
                      </a:r>
                      <a:r>
                        <a:rPr lang="en-IN" baseline="0" dirty="0"/>
                        <a:t> by Developers</a:t>
                      </a:r>
                      <a:endParaRPr lang="en-US" dirty="0"/>
                    </a:p>
                  </a:txBody>
                  <a:tcPr/>
                </a:tc>
                <a:tc>
                  <a:txBody>
                    <a:bodyPr/>
                    <a:lstStyle/>
                    <a:p>
                      <a:r>
                        <a:rPr lang="en-IN" dirty="0"/>
                        <a:t>Perform by Testers</a:t>
                      </a:r>
                      <a:endParaRPr lang="en-US" dirty="0"/>
                    </a:p>
                  </a:txBody>
                  <a:tcPr/>
                </a:tc>
                <a:extLst>
                  <a:ext uri="{0D108BD9-81ED-4DB2-BD59-A6C34878D82A}">
                    <a16:rowId xmlns:a16="http://schemas.microsoft.com/office/drawing/2014/main" val="10001"/>
                  </a:ext>
                </a:extLst>
              </a:tr>
              <a:tr h="636450">
                <a:tc>
                  <a:txBody>
                    <a:bodyPr/>
                    <a:lstStyle/>
                    <a:p>
                      <a:r>
                        <a:rPr lang="en-IN" dirty="0"/>
                        <a:t>Separate</a:t>
                      </a:r>
                      <a:r>
                        <a:rPr lang="en-IN" baseline="0" dirty="0"/>
                        <a:t> functionality is tested</a:t>
                      </a:r>
                      <a:endParaRPr lang="en-US" dirty="0"/>
                    </a:p>
                  </a:txBody>
                  <a:tcPr/>
                </a:tc>
                <a:tc>
                  <a:txBody>
                    <a:bodyPr/>
                    <a:lstStyle/>
                    <a:p>
                      <a:r>
                        <a:rPr lang="en-IN" dirty="0"/>
                        <a:t>End to End functionality is tested</a:t>
                      </a:r>
                      <a:endParaRPr lang="en-US" dirty="0"/>
                    </a:p>
                  </a:txBody>
                  <a:tcPr/>
                </a:tc>
                <a:extLst>
                  <a:ext uri="{0D108BD9-81ED-4DB2-BD59-A6C34878D82A}">
                    <a16:rowId xmlns:a16="http://schemas.microsoft.com/office/drawing/2014/main" val="10002"/>
                  </a:ext>
                </a:extLst>
              </a:tr>
              <a:tr h="726446">
                <a:tc>
                  <a:txBody>
                    <a:bodyPr/>
                    <a:lstStyle/>
                    <a:p>
                      <a:r>
                        <a:rPr lang="en-IN" dirty="0"/>
                        <a:t>Developer can access source</a:t>
                      </a:r>
                      <a:r>
                        <a:rPr lang="en-IN" baseline="0" dirty="0"/>
                        <a:t> code</a:t>
                      </a:r>
                      <a:endParaRPr lang="en-US" dirty="0"/>
                    </a:p>
                  </a:txBody>
                  <a:tcPr/>
                </a:tc>
                <a:tc>
                  <a:txBody>
                    <a:bodyPr/>
                    <a:lstStyle/>
                    <a:p>
                      <a:r>
                        <a:rPr lang="en-IN" dirty="0"/>
                        <a:t>Tester can</a:t>
                      </a:r>
                      <a:r>
                        <a:rPr lang="en-IN" baseline="0" dirty="0"/>
                        <a:t> not access source code</a:t>
                      </a:r>
                      <a:endParaRPr lang="en-US" dirty="0"/>
                    </a:p>
                  </a:txBody>
                  <a:tcPr/>
                </a:tc>
                <a:extLst>
                  <a:ext uri="{0D108BD9-81ED-4DB2-BD59-A6C34878D82A}">
                    <a16:rowId xmlns:a16="http://schemas.microsoft.com/office/drawing/2014/main" val="10003"/>
                  </a:ext>
                </a:extLst>
              </a:tr>
              <a:tr h="636450">
                <a:tc>
                  <a:txBody>
                    <a:bodyPr/>
                    <a:lstStyle/>
                    <a:p>
                      <a:r>
                        <a:rPr lang="en-IN" dirty="0"/>
                        <a:t>UI testing is</a:t>
                      </a:r>
                      <a:r>
                        <a:rPr lang="en-IN" baseline="0" dirty="0"/>
                        <a:t> also involve</a:t>
                      </a:r>
                      <a:endParaRPr lang="en-US" dirty="0"/>
                    </a:p>
                  </a:txBody>
                  <a:tcPr/>
                </a:tc>
                <a:tc>
                  <a:txBody>
                    <a:bodyPr/>
                    <a:lstStyle/>
                    <a:p>
                      <a:r>
                        <a:rPr lang="en-IN" dirty="0"/>
                        <a:t>Only API functions are tested</a:t>
                      </a:r>
                      <a:endParaRPr lang="en-US" dirty="0"/>
                    </a:p>
                  </a:txBody>
                  <a:tcPr/>
                </a:tc>
                <a:extLst>
                  <a:ext uri="{0D108BD9-81ED-4DB2-BD59-A6C34878D82A}">
                    <a16:rowId xmlns:a16="http://schemas.microsoft.com/office/drawing/2014/main" val="10004"/>
                  </a:ext>
                </a:extLst>
              </a:tr>
              <a:tr h="636450">
                <a:tc>
                  <a:txBody>
                    <a:bodyPr/>
                    <a:lstStyle/>
                    <a:p>
                      <a:r>
                        <a:rPr lang="en-IN" dirty="0"/>
                        <a:t>Only basic functions are tested</a:t>
                      </a:r>
                      <a:endParaRPr lang="en-US" dirty="0"/>
                    </a:p>
                  </a:txBody>
                  <a:tcPr/>
                </a:tc>
                <a:tc>
                  <a:txBody>
                    <a:bodyPr/>
                    <a:lstStyle/>
                    <a:p>
                      <a:r>
                        <a:rPr lang="en-IN" dirty="0"/>
                        <a:t>All functional issues are tested</a:t>
                      </a:r>
                      <a:endParaRPr lang="en-US" dirty="0"/>
                    </a:p>
                  </a:txBody>
                  <a:tcPr/>
                </a:tc>
                <a:extLst>
                  <a:ext uri="{0D108BD9-81ED-4DB2-BD59-A6C34878D82A}">
                    <a16:rowId xmlns:a16="http://schemas.microsoft.com/office/drawing/2014/main" val="10005"/>
                  </a:ext>
                </a:extLst>
              </a:tr>
              <a:tr h="636450">
                <a:tc>
                  <a:txBody>
                    <a:bodyPr/>
                    <a:lstStyle/>
                    <a:p>
                      <a:r>
                        <a:rPr lang="en-IN" dirty="0"/>
                        <a:t>Limited in scope</a:t>
                      </a:r>
                      <a:endParaRPr lang="en-US" dirty="0"/>
                    </a:p>
                  </a:txBody>
                  <a:tcPr/>
                </a:tc>
                <a:tc>
                  <a:txBody>
                    <a:bodyPr/>
                    <a:lstStyle/>
                    <a:p>
                      <a:r>
                        <a:rPr lang="en-IN" dirty="0"/>
                        <a:t>Broader in scope</a:t>
                      </a:r>
                      <a:endParaRPr lang="en-US" dirty="0"/>
                    </a:p>
                  </a:txBody>
                  <a:tcPr/>
                </a:tc>
                <a:extLst>
                  <a:ext uri="{0D108BD9-81ED-4DB2-BD59-A6C34878D82A}">
                    <a16:rowId xmlns:a16="http://schemas.microsoft.com/office/drawing/2014/main" val="10006"/>
                  </a:ext>
                </a:extLst>
              </a:tr>
              <a:tr h="636450">
                <a:tc>
                  <a:txBody>
                    <a:bodyPr/>
                    <a:lstStyle/>
                    <a:p>
                      <a:r>
                        <a:rPr lang="en-IN" dirty="0"/>
                        <a:t>Usually</a:t>
                      </a:r>
                      <a:r>
                        <a:rPr lang="en-IN" baseline="0" dirty="0"/>
                        <a:t> ran before check-in</a:t>
                      </a:r>
                      <a:endParaRPr lang="en-US" dirty="0"/>
                    </a:p>
                  </a:txBody>
                  <a:tcPr/>
                </a:tc>
                <a:tc>
                  <a:txBody>
                    <a:bodyPr/>
                    <a:lstStyle/>
                    <a:p>
                      <a:r>
                        <a:rPr lang="en-IN" dirty="0"/>
                        <a:t>Ran after build is created</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2705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CF08-A89E-5A4B-1A63-5BDE9F1EB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8978A-63AB-1078-44B6-F051559DCB20}"/>
              </a:ext>
            </a:extLst>
          </p:cNvPr>
          <p:cNvSpPr>
            <a:spLocks noGrp="1"/>
          </p:cNvSpPr>
          <p:nvPr>
            <p:ph idx="1"/>
          </p:nvPr>
        </p:nvSpPr>
        <p:spPr>
          <a:xfrm>
            <a:off x="1379500" y="3047998"/>
            <a:ext cx="10018713" cy="3124201"/>
          </a:xfrm>
        </p:spPr>
        <p:txBody>
          <a:bodyPr/>
          <a:lstStyle/>
          <a:p>
            <a:endParaRPr lang="en-IN" dirty="0"/>
          </a:p>
        </p:txBody>
      </p:sp>
      <p:pic>
        <p:nvPicPr>
          <p:cNvPr id="4" name="Picture 3">
            <a:extLst>
              <a:ext uri="{FF2B5EF4-FFF2-40B4-BE49-F238E27FC236}">
                <a16:creationId xmlns:a16="http://schemas.microsoft.com/office/drawing/2014/main" id="{D20C20E2-F46D-6FF6-D202-2055F1C37FA4}"/>
              </a:ext>
            </a:extLst>
          </p:cNvPr>
          <p:cNvPicPr>
            <a:picLocks noChangeAspect="1"/>
          </p:cNvPicPr>
          <p:nvPr/>
        </p:nvPicPr>
        <p:blipFill>
          <a:blip r:embed="rId2"/>
          <a:stretch>
            <a:fillRect/>
          </a:stretch>
        </p:blipFill>
        <p:spPr>
          <a:xfrm>
            <a:off x="1379501" y="685801"/>
            <a:ext cx="10123522" cy="5486398"/>
          </a:xfrm>
          <a:prstGeom prst="rect">
            <a:avLst/>
          </a:prstGeom>
        </p:spPr>
      </p:pic>
    </p:spTree>
    <p:extLst>
      <p:ext uri="{BB962C8B-B14F-4D97-AF65-F5344CB8AC3E}">
        <p14:creationId xmlns:p14="http://schemas.microsoft.com/office/powerpoint/2010/main" val="254411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47454"/>
            <a:ext cx="7620000" cy="1066800"/>
          </a:xfrm>
        </p:spPr>
        <p:txBody>
          <a:bodyPr anchor="ctr">
            <a:normAutofit/>
          </a:bodyPr>
          <a:lstStyle/>
          <a:p>
            <a:pPr algn="ctr"/>
            <a:r>
              <a:rPr lang="en-IN" b="1" dirty="0">
                <a:latin typeface="Century Schoolbook" panose="02040604050505020304" pitchFamily="18" charset="0"/>
              </a:rPr>
              <a:t>What is web services?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676399" y="1066800"/>
            <a:ext cx="9381241" cy="2895600"/>
          </a:xfrm>
        </p:spPr>
        <p:txBody>
          <a:bodyPr>
            <a:normAutofit/>
          </a:bodyPr>
          <a:lstStyle/>
          <a:p>
            <a:pPr algn="just"/>
            <a:r>
              <a:rPr lang="en-IN" dirty="0">
                <a:latin typeface="Arial" panose="020B0604020202020204" pitchFamily="34" charset="0"/>
                <a:cs typeface="Arial" panose="020B0604020202020204" pitchFamily="34" charset="0"/>
              </a:rPr>
              <a:t>Web service available over the web.</a:t>
            </a:r>
          </a:p>
          <a:p>
            <a:pPr algn="just"/>
            <a:r>
              <a:rPr lang="en-IN" dirty="0">
                <a:latin typeface="Arial" panose="020B0604020202020204" pitchFamily="34" charset="0"/>
                <a:cs typeface="Arial" panose="020B0604020202020204" pitchFamily="34" charset="0"/>
              </a:rPr>
              <a:t>Enable communication between applications over the web.</a:t>
            </a:r>
          </a:p>
          <a:p>
            <a:pPr algn="just"/>
            <a:r>
              <a:rPr lang="en-IN" dirty="0">
                <a:latin typeface="Arial" panose="020B0604020202020204" pitchFamily="34" charset="0"/>
                <a:cs typeface="Arial" panose="020B0604020202020204" pitchFamily="34" charset="0"/>
              </a:rPr>
              <a:t>Provide standard protocol for communication, using web services two different applications can talk to each other &amp; exchange data/Information.</a:t>
            </a:r>
            <a:endParaRPr lang="en-US"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2133600" y="3810000"/>
            <a:ext cx="8726078" cy="2667000"/>
          </a:xfrm>
          <a:prstGeom prst="rect">
            <a:avLst/>
          </a:prstGeom>
          <a:noFill/>
          <a:ln w="9525">
            <a:noFill/>
            <a:miter lim="800000"/>
            <a:headEnd/>
            <a:tailEnd/>
          </a:ln>
          <a:effectLst/>
        </p:spPr>
      </p:pic>
    </p:spTree>
    <p:extLst>
      <p:ext uri="{BB962C8B-B14F-4D97-AF65-F5344CB8AC3E}">
        <p14:creationId xmlns:p14="http://schemas.microsoft.com/office/powerpoint/2010/main" val="46667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990600"/>
          </a:xfrm>
        </p:spPr>
        <p:txBody>
          <a:bodyPr anchor="ctr">
            <a:normAutofit/>
          </a:bodyPr>
          <a:lstStyle/>
          <a:p>
            <a:r>
              <a:rPr lang="en-IN" b="1" dirty="0">
                <a:latin typeface="Century Schoolbook" panose="02040604050505020304" pitchFamily="18" charset="0"/>
              </a:rPr>
              <a:t>Types of web-services</a:t>
            </a:r>
            <a:endParaRPr lang="en-US" b="1" dirty="0">
              <a:latin typeface="Century Schoolbook" panose="02040604050505020304" pitchFamily="18" charset="0"/>
            </a:endParaRPr>
          </a:p>
        </p:txBody>
      </p:sp>
      <p:pic>
        <p:nvPicPr>
          <p:cNvPr id="10244" name="Picture 4"/>
          <p:cNvPicPr>
            <a:picLocks noGrp="1" noChangeAspect="1" noChangeArrowheads="1"/>
          </p:cNvPicPr>
          <p:nvPr>
            <p:ph idx="1"/>
          </p:nvPr>
        </p:nvPicPr>
        <p:blipFill>
          <a:blip r:embed="rId2"/>
          <a:srcRect/>
          <a:stretch>
            <a:fillRect/>
          </a:stretch>
        </p:blipFill>
        <p:spPr bwMode="auto">
          <a:xfrm>
            <a:off x="1752599" y="1257694"/>
            <a:ext cx="9653833" cy="4876799"/>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11406432" y="1867293"/>
            <a:ext cx="676275" cy="1085850"/>
          </a:xfrm>
          <a:prstGeom prst="rect">
            <a:avLst/>
          </a:prstGeom>
          <a:noFill/>
          <a:ln w="9525">
            <a:noFill/>
            <a:miter lim="800000"/>
            <a:headEnd/>
            <a:tailEnd/>
          </a:ln>
          <a:effectLst/>
        </p:spPr>
      </p:pic>
    </p:spTree>
    <p:extLst>
      <p:ext uri="{BB962C8B-B14F-4D97-AF65-F5344CB8AC3E}">
        <p14:creationId xmlns:p14="http://schemas.microsoft.com/office/powerpoint/2010/main" val="167280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3EA3-36CE-AD93-2866-202BB7C96D25}"/>
              </a:ext>
            </a:extLst>
          </p:cNvPr>
          <p:cNvSpPr>
            <a:spLocks noGrp="1"/>
          </p:cNvSpPr>
          <p:nvPr>
            <p:ph type="title"/>
          </p:nvPr>
        </p:nvSpPr>
        <p:spPr>
          <a:xfrm>
            <a:off x="1484310" y="318155"/>
            <a:ext cx="10018713" cy="1011025"/>
          </a:xfrm>
        </p:spPr>
        <p:txBody>
          <a:bodyPr/>
          <a:lstStyle/>
          <a:p>
            <a:r>
              <a:rPr lang="en-IN" b="1" dirty="0">
                <a:latin typeface="Century Schoolbook" panose="02040604050505020304" pitchFamily="18" charset="0"/>
              </a:rPr>
              <a:t>Contents</a:t>
            </a:r>
          </a:p>
        </p:txBody>
      </p:sp>
      <p:sp>
        <p:nvSpPr>
          <p:cNvPr id="3" name="Content Placeholder 2">
            <a:extLst>
              <a:ext uri="{FF2B5EF4-FFF2-40B4-BE49-F238E27FC236}">
                <a16:creationId xmlns:a16="http://schemas.microsoft.com/office/drawing/2014/main" id="{A64AA171-CB83-8D18-2A3B-2A5D39DAA5C4}"/>
              </a:ext>
            </a:extLst>
          </p:cNvPr>
          <p:cNvSpPr>
            <a:spLocks noGrp="1"/>
          </p:cNvSpPr>
          <p:nvPr>
            <p:ph idx="1"/>
          </p:nvPr>
        </p:nvSpPr>
        <p:spPr>
          <a:xfrm>
            <a:off x="1484310" y="1263193"/>
            <a:ext cx="10018713" cy="4528008"/>
          </a:xfrm>
        </p:spPr>
        <p:txBody>
          <a:bodyPr>
            <a:normAutofit/>
          </a:bodyPr>
          <a:lstStyle/>
          <a:p>
            <a:r>
              <a:rPr lang="en-IN" dirty="0">
                <a:latin typeface="Arial" panose="020B0604020202020204" pitchFamily="34" charset="0"/>
                <a:cs typeface="Arial" panose="020B0604020202020204" pitchFamily="34" charset="0"/>
              </a:rPr>
              <a:t>Introduction to API Testing</a:t>
            </a:r>
          </a:p>
          <a:p>
            <a:r>
              <a:rPr lang="en-IN" dirty="0">
                <a:latin typeface="Arial" panose="020B0604020202020204" pitchFamily="34" charset="0"/>
                <a:cs typeface="Arial" panose="020B0604020202020204" pitchFamily="34" charset="0"/>
              </a:rPr>
              <a:t>Introduction to JSON</a:t>
            </a:r>
          </a:p>
          <a:p>
            <a:r>
              <a:rPr lang="en-IN" dirty="0">
                <a:latin typeface="Arial" panose="020B0604020202020204" pitchFamily="34" charset="0"/>
                <a:cs typeface="Arial" panose="020B0604020202020204" pitchFamily="34" charset="0"/>
              </a:rPr>
              <a:t>Rest-Assured GET,POST,PUT,PATCH,DELETE Request</a:t>
            </a:r>
          </a:p>
          <a:p>
            <a:r>
              <a:rPr lang="en-IN" dirty="0">
                <a:latin typeface="Arial" panose="020B0604020202020204" pitchFamily="34" charset="0"/>
                <a:cs typeface="Arial" panose="020B0604020202020204" pitchFamily="34" charset="0"/>
              </a:rPr>
              <a:t>Postman Basics</a:t>
            </a:r>
          </a:p>
          <a:p>
            <a:r>
              <a:rPr lang="en-IN" dirty="0">
                <a:latin typeface="Arial" panose="020B0604020202020204" pitchFamily="34" charset="0"/>
                <a:cs typeface="Arial" panose="020B0604020202020204" pitchFamily="34" charset="0"/>
              </a:rPr>
              <a:t>Cookies &amp; Header</a:t>
            </a:r>
          </a:p>
          <a:p>
            <a:r>
              <a:rPr lang="en-IN" dirty="0">
                <a:latin typeface="Arial" panose="020B0604020202020204" pitchFamily="34" charset="0"/>
                <a:cs typeface="Arial" panose="020B0604020202020204" pitchFamily="34" charset="0"/>
              </a:rPr>
              <a:t>Query &amp; Path Parameters with Logging</a:t>
            </a:r>
          </a:p>
          <a:p>
            <a:r>
              <a:rPr lang="en-IN" dirty="0">
                <a:latin typeface="Arial" panose="020B0604020202020204" pitchFamily="34" charset="0"/>
                <a:cs typeface="Arial" panose="020B0604020202020204" pitchFamily="34" charset="0"/>
              </a:rPr>
              <a:t>Serial and De-serialisation</a:t>
            </a:r>
          </a:p>
          <a:p>
            <a:r>
              <a:rPr lang="en-IN" dirty="0">
                <a:latin typeface="Arial" panose="020B0604020202020204" pitchFamily="34" charset="0"/>
                <a:cs typeface="Arial" panose="020B0604020202020204" pitchFamily="34" charset="0"/>
              </a:rPr>
              <a:t>Types of Authentication in Rest-Assured</a:t>
            </a:r>
          </a:p>
          <a:p>
            <a:endParaRPr lang="en-IN" dirty="0"/>
          </a:p>
        </p:txBody>
      </p:sp>
    </p:spTree>
    <p:extLst>
      <p:ext uri="{BB962C8B-B14F-4D97-AF65-F5344CB8AC3E}">
        <p14:creationId xmlns:p14="http://schemas.microsoft.com/office/powerpoint/2010/main" val="287226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0FF96D5-7D6F-E51D-CD2B-2E84B45A003F}"/>
              </a:ext>
            </a:extLst>
          </p:cNvPr>
          <p:cNvGraphicFramePr>
            <a:graphicFrameLocks noGrp="1"/>
          </p:cNvGraphicFramePr>
          <p:nvPr>
            <p:ph idx="1"/>
            <p:extLst>
              <p:ext uri="{D42A27DB-BD31-4B8C-83A1-F6EECF244321}">
                <p14:modId xmlns:p14="http://schemas.microsoft.com/office/powerpoint/2010/main" val="644056239"/>
              </p:ext>
            </p:extLst>
          </p:nvPr>
        </p:nvGraphicFramePr>
        <p:xfrm>
          <a:off x="1769806" y="108154"/>
          <a:ext cx="9468465" cy="6721270"/>
        </p:xfrm>
        <a:graphic>
          <a:graphicData uri="http://schemas.openxmlformats.org/drawingml/2006/table">
            <a:tbl>
              <a:tblPr>
                <a:tableStyleId>{D7AC3CCA-C797-4891-BE02-D94E43425B78}</a:tableStyleId>
              </a:tblPr>
              <a:tblGrid>
                <a:gridCol w="3156155">
                  <a:extLst>
                    <a:ext uri="{9D8B030D-6E8A-4147-A177-3AD203B41FA5}">
                      <a16:colId xmlns:a16="http://schemas.microsoft.com/office/drawing/2014/main" val="1463794512"/>
                    </a:ext>
                  </a:extLst>
                </a:gridCol>
                <a:gridCol w="3156155">
                  <a:extLst>
                    <a:ext uri="{9D8B030D-6E8A-4147-A177-3AD203B41FA5}">
                      <a16:colId xmlns:a16="http://schemas.microsoft.com/office/drawing/2014/main" val="1864923618"/>
                    </a:ext>
                  </a:extLst>
                </a:gridCol>
                <a:gridCol w="3156155">
                  <a:extLst>
                    <a:ext uri="{9D8B030D-6E8A-4147-A177-3AD203B41FA5}">
                      <a16:colId xmlns:a16="http://schemas.microsoft.com/office/drawing/2014/main" val="2594793119"/>
                    </a:ext>
                  </a:extLst>
                </a:gridCol>
              </a:tblGrid>
              <a:tr h="613212">
                <a:tc>
                  <a:txBody>
                    <a:bodyPr/>
                    <a:lstStyle/>
                    <a:p>
                      <a:r>
                        <a:rPr lang="en-IN" sz="2000" b="1" dirty="0"/>
                        <a:t>Feature</a:t>
                      </a:r>
                    </a:p>
                  </a:txBody>
                  <a:tcPr marL="48065" marR="48065" marT="24032" marB="24032" anchor="ctr"/>
                </a:tc>
                <a:tc>
                  <a:txBody>
                    <a:bodyPr/>
                    <a:lstStyle/>
                    <a:p>
                      <a:r>
                        <a:rPr lang="en-IN" sz="2000" b="1"/>
                        <a:t>API (Application Programming Interface)</a:t>
                      </a:r>
                      <a:endParaRPr lang="en-IN" sz="2000"/>
                    </a:p>
                  </a:txBody>
                  <a:tcPr marL="48065" marR="48065" marT="24032" marB="24032" anchor="ctr"/>
                </a:tc>
                <a:tc>
                  <a:txBody>
                    <a:bodyPr/>
                    <a:lstStyle/>
                    <a:p>
                      <a:r>
                        <a:rPr lang="en-IN" sz="2000" b="1"/>
                        <a:t>Web Service</a:t>
                      </a:r>
                      <a:endParaRPr lang="en-IN" sz="2000"/>
                    </a:p>
                  </a:txBody>
                  <a:tcPr marL="48065" marR="48065" marT="24032" marB="24032" anchor="ctr"/>
                </a:tc>
                <a:extLst>
                  <a:ext uri="{0D108BD9-81ED-4DB2-BD59-A6C34878D82A}">
                    <a16:rowId xmlns:a16="http://schemas.microsoft.com/office/drawing/2014/main" val="2191925964"/>
                  </a:ext>
                </a:extLst>
              </a:tr>
              <a:tr h="613212">
                <a:tc>
                  <a:txBody>
                    <a:bodyPr/>
                    <a:lstStyle/>
                    <a:p>
                      <a:r>
                        <a:rPr lang="en-IN" sz="2000" b="1" dirty="0"/>
                        <a:t>Definition</a:t>
                      </a:r>
                      <a:endParaRPr lang="en-IN" sz="2000" dirty="0"/>
                    </a:p>
                  </a:txBody>
                  <a:tcPr marL="48065" marR="48065" marT="24032" marB="24032" anchor="ctr"/>
                </a:tc>
                <a:tc>
                  <a:txBody>
                    <a:bodyPr/>
                    <a:lstStyle/>
                    <a:p>
                      <a:r>
                        <a:rPr lang="en-US" sz="2000"/>
                        <a:t>A set of rules that allows software to interact</a:t>
                      </a:r>
                    </a:p>
                  </a:txBody>
                  <a:tcPr marL="48065" marR="48065" marT="24032" marB="24032" anchor="ctr"/>
                </a:tc>
                <a:tc>
                  <a:txBody>
                    <a:bodyPr/>
                    <a:lstStyle/>
                    <a:p>
                      <a:r>
                        <a:rPr lang="en-US" sz="2000"/>
                        <a:t>A network-based API accessed over the web</a:t>
                      </a:r>
                    </a:p>
                  </a:txBody>
                  <a:tcPr marL="48065" marR="48065" marT="24032" marB="24032" anchor="ctr"/>
                </a:tc>
                <a:extLst>
                  <a:ext uri="{0D108BD9-81ED-4DB2-BD59-A6C34878D82A}">
                    <a16:rowId xmlns:a16="http://schemas.microsoft.com/office/drawing/2014/main" val="604866868"/>
                  </a:ext>
                </a:extLst>
              </a:tr>
              <a:tr h="613212">
                <a:tc>
                  <a:txBody>
                    <a:bodyPr/>
                    <a:lstStyle/>
                    <a:p>
                      <a:r>
                        <a:rPr lang="en-IN" sz="2000" b="1"/>
                        <a:t>Scope</a:t>
                      </a:r>
                      <a:endParaRPr lang="en-IN" sz="2000"/>
                    </a:p>
                  </a:txBody>
                  <a:tcPr marL="48065" marR="48065" marT="24032" marB="24032" anchor="ctr"/>
                </a:tc>
                <a:tc>
                  <a:txBody>
                    <a:bodyPr/>
                    <a:lstStyle/>
                    <a:p>
                      <a:r>
                        <a:rPr lang="en-US" sz="2000" dirty="0"/>
                        <a:t>Broad (includes libraries, local interfaces)</a:t>
                      </a:r>
                    </a:p>
                  </a:txBody>
                  <a:tcPr marL="48065" marR="48065" marT="24032" marB="24032" anchor="ctr"/>
                </a:tc>
                <a:tc>
                  <a:txBody>
                    <a:bodyPr/>
                    <a:lstStyle/>
                    <a:p>
                      <a:r>
                        <a:rPr lang="en-IN" sz="2000"/>
                        <a:t>Narrow (only web-based communication)</a:t>
                      </a:r>
                    </a:p>
                  </a:txBody>
                  <a:tcPr marL="48065" marR="48065" marT="24032" marB="24032" anchor="ctr"/>
                </a:tc>
                <a:extLst>
                  <a:ext uri="{0D108BD9-81ED-4DB2-BD59-A6C34878D82A}">
                    <a16:rowId xmlns:a16="http://schemas.microsoft.com/office/drawing/2014/main" val="1646156347"/>
                  </a:ext>
                </a:extLst>
              </a:tr>
              <a:tr h="613212">
                <a:tc>
                  <a:txBody>
                    <a:bodyPr/>
                    <a:lstStyle/>
                    <a:p>
                      <a:r>
                        <a:rPr lang="en-IN" sz="2000" b="1"/>
                        <a:t>Protocol Support</a:t>
                      </a:r>
                      <a:endParaRPr lang="en-IN" sz="2000"/>
                    </a:p>
                  </a:txBody>
                  <a:tcPr marL="48065" marR="48065" marT="24032" marB="24032" anchor="ctr"/>
                </a:tc>
                <a:tc>
                  <a:txBody>
                    <a:bodyPr/>
                    <a:lstStyle/>
                    <a:p>
                      <a:r>
                        <a:rPr lang="en-IN" sz="2000"/>
                        <a:t>Any (HTTP, HTTPS, TCP, WebSocket, etc.)</a:t>
                      </a:r>
                    </a:p>
                  </a:txBody>
                  <a:tcPr marL="48065" marR="48065" marT="24032" marB="24032" anchor="ctr"/>
                </a:tc>
                <a:tc>
                  <a:txBody>
                    <a:bodyPr/>
                    <a:lstStyle/>
                    <a:p>
                      <a:r>
                        <a:rPr lang="en-IN" sz="2000"/>
                        <a:t>Primarily HTTP or HTTPS</a:t>
                      </a:r>
                    </a:p>
                  </a:txBody>
                  <a:tcPr marL="48065" marR="48065" marT="24032" marB="24032" anchor="ctr"/>
                </a:tc>
                <a:extLst>
                  <a:ext uri="{0D108BD9-81ED-4DB2-BD59-A6C34878D82A}">
                    <a16:rowId xmlns:a16="http://schemas.microsoft.com/office/drawing/2014/main" val="2960691805"/>
                  </a:ext>
                </a:extLst>
              </a:tr>
              <a:tr h="553547">
                <a:tc>
                  <a:txBody>
                    <a:bodyPr/>
                    <a:lstStyle/>
                    <a:p>
                      <a:r>
                        <a:rPr lang="en-IN" sz="2000" b="1"/>
                        <a:t>Data Format</a:t>
                      </a:r>
                      <a:endParaRPr lang="en-IN" sz="2000"/>
                    </a:p>
                  </a:txBody>
                  <a:tcPr marL="48065" marR="48065" marT="24032" marB="24032" anchor="ctr"/>
                </a:tc>
                <a:tc>
                  <a:txBody>
                    <a:bodyPr/>
                    <a:lstStyle/>
                    <a:p>
                      <a:r>
                        <a:rPr lang="nb-NO" sz="2000"/>
                        <a:t>JSON, XML, CSV, binary, etc.</a:t>
                      </a:r>
                    </a:p>
                  </a:txBody>
                  <a:tcPr marL="48065" marR="48065" marT="24032" marB="24032" anchor="ctr"/>
                </a:tc>
                <a:tc>
                  <a:txBody>
                    <a:bodyPr/>
                    <a:lstStyle/>
                    <a:p>
                      <a:r>
                        <a:rPr lang="en-IN" sz="2000"/>
                        <a:t>Mostly XML, JSON</a:t>
                      </a:r>
                    </a:p>
                  </a:txBody>
                  <a:tcPr marL="48065" marR="48065" marT="24032" marB="24032" anchor="ctr"/>
                </a:tc>
                <a:extLst>
                  <a:ext uri="{0D108BD9-81ED-4DB2-BD59-A6C34878D82A}">
                    <a16:rowId xmlns:a16="http://schemas.microsoft.com/office/drawing/2014/main" val="125371567"/>
                  </a:ext>
                </a:extLst>
              </a:tr>
              <a:tr h="553547">
                <a:tc>
                  <a:txBody>
                    <a:bodyPr/>
                    <a:lstStyle/>
                    <a:p>
                      <a:r>
                        <a:rPr lang="en-IN" sz="2000" b="1"/>
                        <a:t>Requires Network?</a:t>
                      </a:r>
                      <a:endParaRPr lang="en-IN" sz="2000"/>
                    </a:p>
                  </a:txBody>
                  <a:tcPr marL="48065" marR="48065" marT="24032" marB="24032" anchor="ctr"/>
                </a:tc>
                <a:tc>
                  <a:txBody>
                    <a:bodyPr/>
                    <a:lstStyle/>
                    <a:p>
                      <a:r>
                        <a:rPr lang="en-IN" sz="2000"/>
                        <a:t>Not always</a:t>
                      </a:r>
                    </a:p>
                  </a:txBody>
                  <a:tcPr marL="48065" marR="48065" marT="24032" marB="24032" anchor="ctr"/>
                </a:tc>
                <a:tc>
                  <a:txBody>
                    <a:bodyPr/>
                    <a:lstStyle/>
                    <a:p>
                      <a:r>
                        <a:rPr lang="en-US" sz="2000"/>
                        <a:t>Yes (always needs a network)</a:t>
                      </a:r>
                    </a:p>
                  </a:txBody>
                  <a:tcPr marL="48065" marR="48065" marT="24032" marB="24032" anchor="ctr"/>
                </a:tc>
                <a:extLst>
                  <a:ext uri="{0D108BD9-81ED-4DB2-BD59-A6C34878D82A}">
                    <a16:rowId xmlns:a16="http://schemas.microsoft.com/office/drawing/2014/main" val="3364895895"/>
                  </a:ext>
                </a:extLst>
              </a:tr>
              <a:tr h="329014">
                <a:tc>
                  <a:txBody>
                    <a:bodyPr/>
                    <a:lstStyle/>
                    <a:p>
                      <a:r>
                        <a:rPr lang="en-IN" sz="2000" b="1"/>
                        <a:t>Communication Style</a:t>
                      </a:r>
                      <a:endParaRPr lang="en-IN" sz="2000"/>
                    </a:p>
                  </a:txBody>
                  <a:tcPr marL="48065" marR="48065" marT="24032" marB="24032" anchor="ctr"/>
                </a:tc>
                <a:tc>
                  <a:txBody>
                    <a:bodyPr/>
                    <a:lstStyle/>
                    <a:p>
                      <a:r>
                        <a:rPr lang="en-US" sz="2000"/>
                        <a:t>Can be local or remote</a:t>
                      </a:r>
                    </a:p>
                  </a:txBody>
                  <a:tcPr marL="48065" marR="48065" marT="24032" marB="24032" anchor="ctr"/>
                </a:tc>
                <a:tc>
                  <a:txBody>
                    <a:bodyPr/>
                    <a:lstStyle/>
                    <a:p>
                      <a:r>
                        <a:rPr lang="en-IN" sz="2000"/>
                        <a:t>Always remote (over web)</a:t>
                      </a:r>
                    </a:p>
                  </a:txBody>
                  <a:tcPr marL="48065" marR="48065" marT="24032" marB="24032" anchor="ctr"/>
                </a:tc>
                <a:extLst>
                  <a:ext uri="{0D108BD9-81ED-4DB2-BD59-A6C34878D82A}">
                    <a16:rowId xmlns:a16="http://schemas.microsoft.com/office/drawing/2014/main" val="734688953"/>
                  </a:ext>
                </a:extLst>
              </a:tr>
              <a:tr h="613212">
                <a:tc>
                  <a:txBody>
                    <a:bodyPr/>
                    <a:lstStyle/>
                    <a:p>
                      <a:r>
                        <a:rPr lang="en-IN" sz="2000" b="1"/>
                        <a:t>Examples</a:t>
                      </a:r>
                      <a:endParaRPr lang="en-IN" sz="2000"/>
                    </a:p>
                  </a:txBody>
                  <a:tcPr marL="48065" marR="48065" marT="24032" marB="24032" anchor="ctr"/>
                </a:tc>
                <a:tc>
                  <a:txBody>
                    <a:bodyPr/>
                    <a:lstStyle/>
                    <a:p>
                      <a:r>
                        <a:rPr lang="en-IN" sz="2000" dirty="0"/>
                        <a:t>Java API, Android API, REST API, WebDriver API</a:t>
                      </a:r>
                    </a:p>
                  </a:txBody>
                  <a:tcPr marL="48065" marR="48065" marT="24032" marB="24032" anchor="ctr"/>
                </a:tc>
                <a:tc>
                  <a:txBody>
                    <a:bodyPr/>
                    <a:lstStyle/>
                    <a:p>
                      <a:r>
                        <a:rPr lang="en-IN" sz="2000"/>
                        <a:t>RESTful services, SOAP services</a:t>
                      </a:r>
                    </a:p>
                  </a:txBody>
                  <a:tcPr marL="48065" marR="48065" marT="24032" marB="24032" anchor="ctr"/>
                </a:tc>
                <a:extLst>
                  <a:ext uri="{0D108BD9-81ED-4DB2-BD59-A6C34878D82A}">
                    <a16:rowId xmlns:a16="http://schemas.microsoft.com/office/drawing/2014/main" val="510279536"/>
                  </a:ext>
                </a:extLst>
              </a:tr>
              <a:tr h="613212">
                <a:tc>
                  <a:txBody>
                    <a:bodyPr/>
                    <a:lstStyle/>
                    <a:p>
                      <a:r>
                        <a:rPr lang="en-IN" sz="2000" b="1"/>
                        <a:t>Platform Dependency</a:t>
                      </a:r>
                      <a:endParaRPr lang="en-IN" sz="2000"/>
                    </a:p>
                  </a:txBody>
                  <a:tcPr marL="48065" marR="48065" marT="24032" marB="24032" anchor="ctr"/>
                </a:tc>
                <a:tc>
                  <a:txBody>
                    <a:bodyPr/>
                    <a:lstStyle/>
                    <a:p>
                      <a:r>
                        <a:rPr lang="en-US" sz="2000"/>
                        <a:t>Can be platform-independent or dependent</a:t>
                      </a:r>
                    </a:p>
                  </a:txBody>
                  <a:tcPr marL="48065" marR="48065" marT="24032" marB="24032" anchor="ctr"/>
                </a:tc>
                <a:tc>
                  <a:txBody>
                    <a:bodyPr/>
                    <a:lstStyle/>
                    <a:p>
                      <a:r>
                        <a:rPr lang="en-IN" sz="2000"/>
                        <a:t>Mostly platform-independent</a:t>
                      </a:r>
                    </a:p>
                  </a:txBody>
                  <a:tcPr marL="48065" marR="48065" marT="24032" marB="24032" anchor="ctr"/>
                </a:tc>
                <a:extLst>
                  <a:ext uri="{0D108BD9-81ED-4DB2-BD59-A6C34878D82A}">
                    <a16:rowId xmlns:a16="http://schemas.microsoft.com/office/drawing/2014/main" val="3269333154"/>
                  </a:ext>
                </a:extLst>
              </a:tr>
              <a:tr h="613212">
                <a:tc>
                  <a:txBody>
                    <a:bodyPr/>
                    <a:lstStyle/>
                    <a:p>
                      <a:r>
                        <a:rPr lang="en-IN" sz="2000" b="1"/>
                        <a:t>Use Case</a:t>
                      </a:r>
                      <a:endParaRPr lang="en-IN" sz="2000"/>
                    </a:p>
                  </a:txBody>
                  <a:tcPr marL="48065" marR="48065" marT="24032" marB="24032" anchor="ctr"/>
                </a:tc>
                <a:tc>
                  <a:txBody>
                    <a:bodyPr/>
                    <a:lstStyle/>
                    <a:p>
                      <a:r>
                        <a:rPr lang="en-IN" sz="2000"/>
                        <a:t>General programming interfaces</a:t>
                      </a:r>
                    </a:p>
                  </a:txBody>
                  <a:tcPr marL="48065" marR="48065" marT="24032" marB="24032" anchor="ctr"/>
                </a:tc>
                <a:tc>
                  <a:txBody>
                    <a:bodyPr/>
                    <a:lstStyle/>
                    <a:p>
                      <a:r>
                        <a:rPr lang="en-IN" sz="2000"/>
                        <a:t>Application communication over web</a:t>
                      </a:r>
                    </a:p>
                  </a:txBody>
                  <a:tcPr marL="48065" marR="48065" marT="24032" marB="24032" anchor="ctr"/>
                </a:tc>
                <a:extLst>
                  <a:ext uri="{0D108BD9-81ED-4DB2-BD59-A6C34878D82A}">
                    <a16:rowId xmlns:a16="http://schemas.microsoft.com/office/drawing/2014/main" val="1214526288"/>
                  </a:ext>
                </a:extLst>
              </a:tr>
              <a:tr h="613212">
                <a:tc>
                  <a:txBody>
                    <a:bodyPr/>
                    <a:lstStyle/>
                    <a:p>
                      <a:r>
                        <a:rPr lang="en-IN" sz="2000" b="1"/>
                        <a:t>Type</a:t>
                      </a:r>
                      <a:endParaRPr lang="en-IN" sz="2000"/>
                    </a:p>
                  </a:txBody>
                  <a:tcPr marL="48065" marR="48065" marT="24032" marB="24032" anchor="ctr"/>
                </a:tc>
                <a:tc>
                  <a:txBody>
                    <a:bodyPr/>
                    <a:lstStyle/>
                    <a:p>
                      <a:r>
                        <a:rPr lang="en-US" sz="2000"/>
                        <a:t>Can be local, remote, or web-based</a:t>
                      </a:r>
                    </a:p>
                  </a:txBody>
                  <a:tcPr marL="48065" marR="48065" marT="24032" marB="24032" anchor="ctr"/>
                </a:tc>
                <a:tc>
                  <a:txBody>
                    <a:bodyPr/>
                    <a:lstStyle/>
                    <a:p>
                      <a:r>
                        <a:rPr lang="en-US" sz="2000" dirty="0"/>
                        <a:t>A type of remote API</a:t>
                      </a:r>
                    </a:p>
                  </a:txBody>
                  <a:tcPr marL="48065" marR="48065" marT="24032" marB="24032" anchor="ctr"/>
                </a:tc>
                <a:extLst>
                  <a:ext uri="{0D108BD9-81ED-4DB2-BD59-A6C34878D82A}">
                    <a16:rowId xmlns:a16="http://schemas.microsoft.com/office/drawing/2014/main" val="4091412767"/>
                  </a:ext>
                </a:extLst>
              </a:tr>
            </a:tbl>
          </a:graphicData>
        </a:graphic>
      </p:graphicFrame>
    </p:spTree>
    <p:extLst>
      <p:ext uri="{BB962C8B-B14F-4D97-AF65-F5344CB8AC3E}">
        <p14:creationId xmlns:p14="http://schemas.microsoft.com/office/powerpoint/2010/main" val="2443247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239000" cy="1143000"/>
          </a:xfrm>
        </p:spPr>
        <p:txBody>
          <a:bodyPr anchor="ctr">
            <a:normAutofit/>
          </a:bodyPr>
          <a:lstStyle/>
          <a:p>
            <a:pPr algn="ctr"/>
            <a:r>
              <a:rPr lang="en-IN" b="1" dirty="0">
                <a:latin typeface="Century Schoolbook" panose="02040604050505020304" pitchFamily="18" charset="0"/>
              </a:rPr>
              <a:t>REST Full web-service</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799" y="923827"/>
            <a:ext cx="9341963" cy="5531909"/>
          </a:xfrm>
        </p:spPr>
        <p:txBody>
          <a:bodyPr/>
          <a:lstStyle/>
          <a:p>
            <a:pPr algn="just"/>
            <a:r>
              <a:rPr lang="en-IN" dirty="0"/>
              <a:t>REpresentational State Transfer</a:t>
            </a:r>
          </a:p>
          <a:p>
            <a:pPr algn="just"/>
            <a:r>
              <a:rPr lang="en-IN" dirty="0"/>
              <a:t>A service represents a resource that can be accessed from the web</a:t>
            </a:r>
          </a:p>
          <a:p>
            <a:pPr algn="just"/>
            <a:r>
              <a:rPr lang="en-IN" dirty="0"/>
              <a:t>Commonly make the use of different HTTP request methods to implement CRUD functions</a:t>
            </a:r>
          </a:p>
          <a:p>
            <a:pPr lvl="1" algn="just"/>
            <a:r>
              <a:rPr lang="en-IN" sz="2600" dirty="0"/>
              <a:t>POST</a:t>
            </a:r>
            <a:r>
              <a:rPr lang="en-IN" sz="2600" dirty="0">
                <a:sym typeface="Wingdings" pitchFamily="2" charset="2"/>
              </a:rPr>
              <a:t>- Create new resource</a:t>
            </a:r>
          </a:p>
          <a:p>
            <a:pPr lvl="1" algn="just"/>
            <a:r>
              <a:rPr lang="en-IN" sz="2600" dirty="0">
                <a:sym typeface="Wingdings" pitchFamily="2" charset="2"/>
              </a:rPr>
              <a:t>GET- Retrieve resource</a:t>
            </a:r>
          </a:p>
          <a:p>
            <a:pPr lvl="1" algn="just"/>
            <a:r>
              <a:rPr lang="en-IN" sz="2600" dirty="0">
                <a:sym typeface="Wingdings" pitchFamily="2" charset="2"/>
              </a:rPr>
              <a:t>PUT- Update resource</a:t>
            </a:r>
          </a:p>
          <a:p>
            <a:pPr lvl="1" algn="just"/>
            <a:r>
              <a:rPr lang="en-IN" sz="2600" dirty="0">
                <a:sym typeface="Wingdings" pitchFamily="2" charset="2"/>
              </a:rPr>
              <a:t>DELETE- Delete resource</a:t>
            </a:r>
          </a:p>
          <a:p>
            <a:pPr algn="just"/>
            <a:endParaRPr lang="en-US" dirty="0"/>
          </a:p>
        </p:txBody>
      </p:sp>
    </p:spTree>
    <p:extLst>
      <p:ext uri="{BB962C8B-B14F-4D97-AF65-F5344CB8AC3E}">
        <p14:creationId xmlns:p14="http://schemas.microsoft.com/office/powerpoint/2010/main" val="3444632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C8D3-A2BA-0273-5A73-B3AFC4FED1D2}"/>
              </a:ext>
            </a:extLst>
          </p:cNvPr>
          <p:cNvSpPr>
            <a:spLocks noGrp="1"/>
          </p:cNvSpPr>
          <p:nvPr>
            <p:ph type="title"/>
          </p:nvPr>
        </p:nvSpPr>
        <p:spPr>
          <a:xfrm>
            <a:off x="1484310" y="357432"/>
            <a:ext cx="10018713" cy="963891"/>
          </a:xfrm>
        </p:spPr>
        <p:txBody>
          <a:bodyPr>
            <a:normAutofit/>
          </a:bodyPr>
          <a:lstStyle/>
          <a:p>
            <a:r>
              <a:rPr lang="en-IN" b="1" dirty="0">
                <a:latin typeface="Century Schoolbook" panose="02040604050505020304" pitchFamily="18" charset="0"/>
              </a:rPr>
              <a:t>What is REST</a:t>
            </a:r>
          </a:p>
        </p:txBody>
      </p:sp>
      <p:sp>
        <p:nvSpPr>
          <p:cNvPr id="3" name="Content Placeholder 2">
            <a:extLst>
              <a:ext uri="{FF2B5EF4-FFF2-40B4-BE49-F238E27FC236}">
                <a16:creationId xmlns:a16="http://schemas.microsoft.com/office/drawing/2014/main" id="{36295906-F07A-07B0-792F-4DE2D584ACC4}"/>
              </a:ext>
            </a:extLst>
          </p:cNvPr>
          <p:cNvSpPr>
            <a:spLocks noGrp="1"/>
          </p:cNvSpPr>
          <p:nvPr>
            <p:ph idx="1"/>
          </p:nvPr>
        </p:nvSpPr>
        <p:spPr>
          <a:xfrm>
            <a:off x="1644565" y="1321323"/>
            <a:ext cx="10018713" cy="1292259"/>
          </a:xfrm>
        </p:spPr>
        <p:txBody>
          <a:bodyPr/>
          <a:lstStyle/>
          <a:p>
            <a:r>
              <a:rPr lang="en-US" dirty="0" err="1">
                <a:latin typeface="Arial" panose="020B0604020202020204" pitchFamily="34" charset="0"/>
                <a:cs typeface="Arial" panose="020B0604020202020204" pitchFamily="34" charset="0"/>
              </a:rPr>
              <a:t>REpresentational</a:t>
            </a:r>
            <a:r>
              <a:rPr lang="en-US" dirty="0">
                <a:latin typeface="Arial" panose="020B0604020202020204" pitchFamily="34" charset="0"/>
                <a:cs typeface="Arial" panose="020B0604020202020204" pitchFamily="34" charset="0"/>
              </a:rPr>
              <a:t> State Transfer, is an architectural style for providing standards between computer systems on the web, making it easier for systems to communicate with each other.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F68AB2-41FA-ED19-50B0-538F08D6EAC4}"/>
              </a:ext>
            </a:extLst>
          </p:cNvPr>
          <p:cNvPicPr>
            <a:picLocks noChangeAspect="1"/>
          </p:cNvPicPr>
          <p:nvPr/>
        </p:nvPicPr>
        <p:blipFill>
          <a:blip r:embed="rId2"/>
          <a:stretch>
            <a:fillRect/>
          </a:stretch>
        </p:blipFill>
        <p:spPr>
          <a:xfrm>
            <a:off x="2337847" y="2950590"/>
            <a:ext cx="8107052" cy="3201750"/>
          </a:xfrm>
          <a:prstGeom prst="rect">
            <a:avLst/>
          </a:prstGeom>
        </p:spPr>
      </p:pic>
    </p:spTree>
    <p:extLst>
      <p:ext uri="{BB962C8B-B14F-4D97-AF65-F5344CB8AC3E}">
        <p14:creationId xmlns:p14="http://schemas.microsoft.com/office/powerpoint/2010/main" val="1976201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40C8-CB8B-A2FB-E529-1A83355E6391}"/>
              </a:ext>
            </a:extLst>
          </p:cNvPr>
          <p:cNvSpPr>
            <a:spLocks noGrp="1"/>
          </p:cNvSpPr>
          <p:nvPr>
            <p:ph type="title"/>
          </p:nvPr>
        </p:nvSpPr>
        <p:spPr>
          <a:xfrm>
            <a:off x="1484311" y="685801"/>
            <a:ext cx="10018713" cy="1218414"/>
          </a:xfrm>
        </p:spPr>
        <p:txBody>
          <a:bodyPr/>
          <a:lstStyle/>
          <a:p>
            <a:r>
              <a:rPr lang="en-IN" b="1" dirty="0">
                <a:latin typeface="Century Schoolbook" panose="02040604050505020304" pitchFamily="18" charset="0"/>
              </a:rPr>
              <a:t>REST API Examples</a:t>
            </a:r>
          </a:p>
        </p:txBody>
      </p:sp>
      <p:sp>
        <p:nvSpPr>
          <p:cNvPr id="3" name="Content Placeholder 2">
            <a:extLst>
              <a:ext uri="{FF2B5EF4-FFF2-40B4-BE49-F238E27FC236}">
                <a16:creationId xmlns:a16="http://schemas.microsoft.com/office/drawing/2014/main" id="{75CE285A-679C-6C50-B33C-584FA063A9FA}"/>
              </a:ext>
            </a:extLst>
          </p:cNvPr>
          <p:cNvSpPr>
            <a:spLocks noGrp="1"/>
          </p:cNvSpPr>
          <p:nvPr>
            <p:ph idx="1"/>
          </p:nvPr>
        </p:nvSpPr>
        <p:spPr>
          <a:xfrm>
            <a:off x="3218843" y="1837440"/>
            <a:ext cx="6679302" cy="3743228"/>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Payment Gateway</a:t>
            </a:r>
          </a:p>
          <a:p>
            <a:pPr marL="457200" indent="-457200">
              <a:buFont typeface="+mj-lt"/>
              <a:buAutoNum type="arabicPeriod"/>
            </a:pPr>
            <a:r>
              <a:rPr lang="en-IN" dirty="0">
                <a:latin typeface="Arial" panose="020B0604020202020204" pitchFamily="34" charset="0"/>
                <a:cs typeface="Arial" panose="020B0604020202020204" pitchFamily="34" charset="0"/>
              </a:rPr>
              <a:t>Google Map</a:t>
            </a:r>
          </a:p>
          <a:p>
            <a:pPr marL="457200" indent="-457200">
              <a:buFont typeface="+mj-lt"/>
              <a:buAutoNum type="arabicPeriod"/>
            </a:pPr>
            <a:r>
              <a:rPr lang="en-IN" dirty="0">
                <a:latin typeface="Arial" panose="020B0604020202020204" pitchFamily="34" charset="0"/>
                <a:cs typeface="Arial" panose="020B0604020202020204" pitchFamily="34" charset="0"/>
              </a:rPr>
              <a:t>Facebook</a:t>
            </a:r>
          </a:p>
          <a:p>
            <a:pPr marL="457200" indent="-457200">
              <a:buFont typeface="+mj-lt"/>
              <a:buAutoNum type="arabicPeriod"/>
            </a:pPr>
            <a:r>
              <a:rPr lang="en-IN" dirty="0">
                <a:latin typeface="Arial" panose="020B0604020202020204" pitchFamily="34" charset="0"/>
                <a:cs typeface="Arial" panose="020B0604020202020204" pitchFamily="34" charset="0"/>
              </a:rPr>
              <a:t>Twitter</a:t>
            </a:r>
          </a:p>
          <a:p>
            <a:pPr marL="457200" indent="-457200">
              <a:buFont typeface="+mj-lt"/>
              <a:buAutoNum type="arabicPeriod"/>
            </a:pPr>
            <a:r>
              <a:rPr lang="en-IN" dirty="0">
                <a:latin typeface="Arial" panose="020B0604020202020204" pitchFamily="34" charset="0"/>
                <a:cs typeface="Arial" panose="020B0604020202020204" pitchFamily="34" charset="0"/>
              </a:rPr>
              <a:t>Linked-In </a:t>
            </a:r>
          </a:p>
          <a:p>
            <a:pPr marL="457200" indent="-457200">
              <a:buFont typeface="+mj-lt"/>
              <a:buAutoNum type="arabicPeriod"/>
            </a:pPr>
            <a:r>
              <a:rPr lang="en-IN" dirty="0">
                <a:latin typeface="Arial" panose="020B0604020202020204" pitchFamily="34" charset="0"/>
                <a:cs typeface="Arial" panose="020B0604020202020204" pitchFamily="34" charset="0"/>
              </a:rPr>
              <a:t>GITHUB</a:t>
            </a:r>
          </a:p>
          <a:p>
            <a:pPr marL="457200" indent="-457200">
              <a:buFont typeface="+mj-lt"/>
              <a:buAutoNum type="arabicPeriod"/>
            </a:pPr>
            <a:endParaRPr lang="en-IN" dirty="0"/>
          </a:p>
        </p:txBody>
      </p:sp>
    </p:spTree>
    <p:extLst>
      <p:ext uri="{BB962C8B-B14F-4D97-AF65-F5344CB8AC3E}">
        <p14:creationId xmlns:p14="http://schemas.microsoft.com/office/powerpoint/2010/main" val="225740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67A1-D4D0-C702-0DE4-F2192D913D60}"/>
              </a:ext>
            </a:extLst>
          </p:cNvPr>
          <p:cNvSpPr>
            <a:spLocks noGrp="1"/>
          </p:cNvSpPr>
          <p:nvPr>
            <p:ph type="title"/>
          </p:nvPr>
        </p:nvSpPr>
        <p:spPr>
          <a:xfrm>
            <a:off x="1380615" y="129620"/>
            <a:ext cx="10018713" cy="1067586"/>
          </a:xfrm>
        </p:spPr>
        <p:txBody>
          <a:bodyPr/>
          <a:lstStyle/>
          <a:p>
            <a:r>
              <a:rPr lang="en-IN" b="1" dirty="0">
                <a:latin typeface="Century Schoolbook" panose="02040604050505020304" pitchFamily="18" charset="0"/>
              </a:rPr>
              <a:t>REST API Key Elements</a:t>
            </a:r>
          </a:p>
        </p:txBody>
      </p:sp>
      <p:sp>
        <p:nvSpPr>
          <p:cNvPr id="7" name="Content Placeholder 6">
            <a:extLst>
              <a:ext uri="{FF2B5EF4-FFF2-40B4-BE49-F238E27FC236}">
                <a16:creationId xmlns:a16="http://schemas.microsoft.com/office/drawing/2014/main" id="{8F6C4160-6A27-22DB-784D-B032B212B114}"/>
              </a:ext>
            </a:extLst>
          </p:cNvPr>
          <p:cNvSpPr>
            <a:spLocks noGrp="1"/>
          </p:cNvSpPr>
          <p:nvPr>
            <p:ph idx="1"/>
          </p:nvPr>
        </p:nvSpPr>
        <p:spPr>
          <a:xfrm>
            <a:off x="1635139" y="1545999"/>
            <a:ext cx="10018713" cy="2903454"/>
          </a:xfrm>
        </p:spPr>
        <p:txBody>
          <a:bodyPr/>
          <a:lstStyle/>
          <a:p>
            <a:pPr algn="just"/>
            <a:r>
              <a:rPr lang="en-US" b="1" dirty="0">
                <a:latin typeface="Arial" panose="020B0604020202020204" pitchFamily="34" charset="0"/>
                <a:cs typeface="Arial" panose="020B0604020202020204" pitchFamily="34" charset="0"/>
              </a:rPr>
              <a:t>A Client </a:t>
            </a:r>
            <a:r>
              <a:rPr lang="en-US" dirty="0">
                <a:latin typeface="Arial" panose="020B0604020202020204" pitchFamily="34" charset="0"/>
                <a:cs typeface="Arial" panose="020B0604020202020204" pitchFamily="34" charset="0"/>
              </a:rPr>
              <a:t>or software that runs on a user’s computer or smartphone and initiates communication</a:t>
            </a:r>
          </a:p>
          <a:p>
            <a:pPr algn="just"/>
            <a:r>
              <a:rPr lang="en-US" b="1" dirty="0">
                <a:latin typeface="Arial" panose="020B0604020202020204" pitchFamily="34" charset="0"/>
                <a:cs typeface="Arial" panose="020B0604020202020204" pitchFamily="34" charset="0"/>
              </a:rPr>
              <a:t>A Server </a:t>
            </a:r>
            <a:r>
              <a:rPr lang="en-US" dirty="0">
                <a:latin typeface="Arial" panose="020B0604020202020204" pitchFamily="34" charset="0"/>
                <a:cs typeface="Arial" panose="020B0604020202020204" pitchFamily="34" charset="0"/>
              </a:rPr>
              <a:t>that offers an API as a means of access to its data or features</a:t>
            </a:r>
          </a:p>
          <a:p>
            <a:pPr algn="just"/>
            <a:r>
              <a:rPr lang="en-US" b="1" dirty="0">
                <a:latin typeface="Arial" panose="020B0604020202020204" pitchFamily="34" charset="0"/>
                <a:cs typeface="Arial" panose="020B0604020202020204" pitchFamily="34" charset="0"/>
              </a:rPr>
              <a:t>A Resource</a:t>
            </a:r>
            <a:r>
              <a:rPr lang="en-US" dirty="0">
                <a:latin typeface="Arial" panose="020B0604020202020204" pitchFamily="34" charset="0"/>
                <a:cs typeface="Arial" panose="020B0604020202020204" pitchFamily="34" charset="0"/>
              </a:rPr>
              <a:t>, which is any piece of content that the server can provide to the client (for example, a video or a text file).</a:t>
            </a:r>
          </a:p>
          <a:p>
            <a:pPr algn="just"/>
            <a:endParaRPr lang="en-IN" dirty="0"/>
          </a:p>
        </p:txBody>
      </p:sp>
    </p:spTree>
    <p:extLst>
      <p:ext uri="{BB962C8B-B14F-4D97-AF65-F5344CB8AC3E}">
        <p14:creationId xmlns:p14="http://schemas.microsoft.com/office/powerpoint/2010/main" val="405894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06FC-8509-508A-5749-A9D15468695B}"/>
              </a:ext>
            </a:extLst>
          </p:cNvPr>
          <p:cNvSpPr>
            <a:spLocks noGrp="1"/>
          </p:cNvSpPr>
          <p:nvPr>
            <p:ph type="title"/>
          </p:nvPr>
        </p:nvSpPr>
        <p:spPr/>
        <p:txBody>
          <a:bodyPr/>
          <a:lstStyle/>
          <a:p>
            <a:r>
              <a:rPr lang="en-IN" b="1" dirty="0">
                <a:latin typeface="Century Schoolbook" panose="02040604050505020304" pitchFamily="18" charset="0"/>
              </a:rPr>
              <a:t>Rest API Request Structure</a:t>
            </a:r>
          </a:p>
        </p:txBody>
      </p:sp>
      <p:sp>
        <p:nvSpPr>
          <p:cNvPr id="8" name="Rectangle: Rounded Corners 7">
            <a:extLst>
              <a:ext uri="{FF2B5EF4-FFF2-40B4-BE49-F238E27FC236}">
                <a16:creationId xmlns:a16="http://schemas.microsoft.com/office/drawing/2014/main" id="{8CE921DF-EA36-EA3E-F124-D46769950B52}"/>
              </a:ext>
            </a:extLst>
          </p:cNvPr>
          <p:cNvSpPr/>
          <p:nvPr/>
        </p:nvSpPr>
        <p:spPr>
          <a:xfrm>
            <a:off x="2791119" y="2540130"/>
            <a:ext cx="7305773" cy="33512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C35EE423-DE8E-0FEC-1408-86D46C9A366F}"/>
              </a:ext>
            </a:extLst>
          </p:cNvPr>
          <p:cNvSpPr/>
          <p:nvPr/>
        </p:nvSpPr>
        <p:spPr>
          <a:xfrm>
            <a:off x="3409361"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HTTP Method</a:t>
            </a:r>
          </a:p>
        </p:txBody>
      </p:sp>
      <p:sp>
        <p:nvSpPr>
          <p:cNvPr id="10" name="Rectangle: Rounded Corners 9">
            <a:extLst>
              <a:ext uri="{FF2B5EF4-FFF2-40B4-BE49-F238E27FC236}">
                <a16:creationId xmlns:a16="http://schemas.microsoft.com/office/drawing/2014/main" id="{4C735C7C-06BF-57FC-D707-5C8472DB616B}"/>
              </a:ext>
            </a:extLst>
          </p:cNvPr>
          <p:cNvSpPr/>
          <p:nvPr/>
        </p:nvSpPr>
        <p:spPr>
          <a:xfrm>
            <a:off x="6935938"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Endpoint</a:t>
            </a:r>
          </a:p>
        </p:txBody>
      </p:sp>
      <p:sp>
        <p:nvSpPr>
          <p:cNvPr id="11" name="Rectangle: Rounded Corners 10">
            <a:extLst>
              <a:ext uri="{FF2B5EF4-FFF2-40B4-BE49-F238E27FC236}">
                <a16:creationId xmlns:a16="http://schemas.microsoft.com/office/drawing/2014/main" id="{3236CED2-6765-04D3-02E1-CF8098FF1BBE}"/>
              </a:ext>
            </a:extLst>
          </p:cNvPr>
          <p:cNvSpPr/>
          <p:nvPr/>
        </p:nvSpPr>
        <p:spPr>
          <a:xfrm>
            <a:off x="3714161" y="3796253"/>
            <a:ext cx="5637059" cy="518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Headers</a:t>
            </a:r>
          </a:p>
        </p:txBody>
      </p:sp>
      <p:sp>
        <p:nvSpPr>
          <p:cNvPr id="12" name="Rectangle: Rounded Corners 11">
            <a:extLst>
              <a:ext uri="{FF2B5EF4-FFF2-40B4-BE49-F238E27FC236}">
                <a16:creationId xmlns:a16="http://schemas.microsoft.com/office/drawing/2014/main" id="{8A48CBED-997D-523E-1472-598E1E307594}"/>
              </a:ext>
            </a:extLst>
          </p:cNvPr>
          <p:cNvSpPr/>
          <p:nvPr/>
        </p:nvSpPr>
        <p:spPr>
          <a:xfrm>
            <a:off x="4752680" y="4572000"/>
            <a:ext cx="3382652"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Body</a:t>
            </a:r>
          </a:p>
        </p:txBody>
      </p:sp>
    </p:spTree>
    <p:extLst>
      <p:ext uri="{BB962C8B-B14F-4D97-AF65-F5344CB8AC3E}">
        <p14:creationId xmlns:p14="http://schemas.microsoft.com/office/powerpoint/2010/main" val="3314158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5E1C-C9EA-8422-5ED2-E0C9E0E62E1A}"/>
              </a:ext>
            </a:extLst>
          </p:cNvPr>
          <p:cNvSpPr>
            <a:spLocks noGrp="1"/>
          </p:cNvSpPr>
          <p:nvPr>
            <p:ph type="title"/>
          </p:nvPr>
        </p:nvSpPr>
        <p:spPr>
          <a:xfrm>
            <a:off x="1390043" y="280447"/>
            <a:ext cx="10018713" cy="1133573"/>
          </a:xfrm>
        </p:spPr>
        <p:txBody>
          <a:bodyPr/>
          <a:lstStyle/>
          <a:p>
            <a:r>
              <a:rPr lang="en-IN" b="1" dirty="0">
                <a:latin typeface="Century Schoolbook" panose="02040604050505020304" pitchFamily="18" charset="0"/>
              </a:rPr>
              <a:t>REST API Work-Flow </a:t>
            </a:r>
          </a:p>
        </p:txBody>
      </p:sp>
      <p:pic>
        <p:nvPicPr>
          <p:cNvPr id="7" name="Content Placeholder 6">
            <a:extLst>
              <a:ext uri="{FF2B5EF4-FFF2-40B4-BE49-F238E27FC236}">
                <a16:creationId xmlns:a16="http://schemas.microsoft.com/office/drawing/2014/main" id="{E4B707B0-393B-1B19-39E2-75F21D868F1B}"/>
              </a:ext>
            </a:extLst>
          </p:cNvPr>
          <p:cNvPicPr>
            <a:picLocks noGrp="1" noChangeAspect="1"/>
          </p:cNvPicPr>
          <p:nvPr>
            <p:ph idx="1"/>
          </p:nvPr>
        </p:nvPicPr>
        <p:blipFill>
          <a:blip r:embed="rId2"/>
          <a:stretch>
            <a:fillRect/>
          </a:stretch>
        </p:blipFill>
        <p:spPr>
          <a:xfrm>
            <a:off x="1677971" y="1223275"/>
            <a:ext cx="10018713" cy="4970134"/>
          </a:xfrm>
        </p:spPr>
      </p:pic>
    </p:spTree>
    <p:extLst>
      <p:ext uri="{BB962C8B-B14F-4D97-AF65-F5344CB8AC3E}">
        <p14:creationId xmlns:p14="http://schemas.microsoft.com/office/powerpoint/2010/main" val="153546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A0AA-620C-3FA7-D27F-49944B347A03}"/>
              </a:ext>
            </a:extLst>
          </p:cNvPr>
          <p:cNvSpPr>
            <a:spLocks noGrp="1"/>
          </p:cNvSpPr>
          <p:nvPr>
            <p:ph type="title"/>
          </p:nvPr>
        </p:nvSpPr>
        <p:spPr/>
        <p:txBody>
          <a:bodyPr/>
          <a:lstStyle/>
          <a:p>
            <a:r>
              <a:rPr lang="en-IN" b="1" dirty="0">
                <a:latin typeface="Century Schoolbook" panose="02040604050505020304" pitchFamily="18" charset="0"/>
              </a:rPr>
              <a:t>REST HTTP Methods</a:t>
            </a:r>
          </a:p>
        </p:txBody>
      </p:sp>
      <p:sp>
        <p:nvSpPr>
          <p:cNvPr id="3" name="Content Placeholder 2">
            <a:extLst>
              <a:ext uri="{FF2B5EF4-FFF2-40B4-BE49-F238E27FC236}">
                <a16:creationId xmlns:a16="http://schemas.microsoft.com/office/drawing/2014/main" id="{C587A9D8-29E0-2186-F796-0D2499B27791}"/>
              </a:ext>
            </a:extLst>
          </p:cNvPr>
          <p:cNvSpPr>
            <a:spLocks noGrp="1"/>
          </p:cNvSpPr>
          <p:nvPr>
            <p:ph idx="1"/>
          </p:nvPr>
        </p:nvSpPr>
        <p:spPr>
          <a:xfrm>
            <a:off x="4527478" y="2240829"/>
            <a:ext cx="3932378" cy="2376342"/>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GET</a:t>
            </a:r>
          </a:p>
          <a:p>
            <a:pPr marL="457200" indent="-457200">
              <a:buFont typeface="+mj-lt"/>
              <a:buAutoNum type="arabicPeriod"/>
            </a:pPr>
            <a:r>
              <a:rPr lang="en-IN" dirty="0">
                <a:latin typeface="Arial" panose="020B0604020202020204" pitchFamily="34" charset="0"/>
                <a:cs typeface="Arial" panose="020B0604020202020204" pitchFamily="34" charset="0"/>
              </a:rPr>
              <a:t>POST</a:t>
            </a:r>
          </a:p>
          <a:p>
            <a:pPr marL="457200" indent="-457200">
              <a:buFont typeface="+mj-lt"/>
              <a:buAutoNum type="arabicPeriod"/>
            </a:pPr>
            <a:r>
              <a:rPr lang="en-IN" dirty="0">
                <a:latin typeface="Arial" panose="020B0604020202020204" pitchFamily="34" charset="0"/>
                <a:cs typeface="Arial" panose="020B0604020202020204" pitchFamily="34" charset="0"/>
              </a:rPr>
              <a:t>PUT</a:t>
            </a:r>
          </a:p>
          <a:p>
            <a:pPr marL="457200" indent="-457200">
              <a:buFont typeface="+mj-lt"/>
              <a:buAutoNum type="arabicPeriod"/>
            </a:pPr>
            <a:r>
              <a:rPr lang="en-IN" dirty="0">
                <a:latin typeface="Arial" panose="020B0604020202020204" pitchFamily="34" charset="0"/>
                <a:cs typeface="Arial" panose="020B0604020202020204" pitchFamily="34" charset="0"/>
              </a:rPr>
              <a:t>DELETE</a:t>
            </a:r>
          </a:p>
        </p:txBody>
      </p:sp>
    </p:spTree>
    <p:extLst>
      <p:ext uri="{BB962C8B-B14F-4D97-AF65-F5344CB8AC3E}">
        <p14:creationId xmlns:p14="http://schemas.microsoft.com/office/powerpoint/2010/main" val="96677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D4E3-192B-4A31-9C34-B43F71EF2AAC}"/>
              </a:ext>
            </a:extLst>
          </p:cNvPr>
          <p:cNvSpPr>
            <a:spLocks noGrp="1"/>
          </p:cNvSpPr>
          <p:nvPr>
            <p:ph type="title"/>
          </p:nvPr>
        </p:nvSpPr>
        <p:spPr>
          <a:xfrm>
            <a:off x="1418323" y="408590"/>
            <a:ext cx="10018713" cy="1086438"/>
          </a:xfrm>
        </p:spPr>
        <p:txBody>
          <a:bodyPr/>
          <a:lstStyle/>
          <a:p>
            <a:r>
              <a:rPr lang="en-IN" b="1" dirty="0">
                <a:latin typeface="Century Schoolbook" panose="02040604050505020304" pitchFamily="18" charset="0"/>
              </a:rPr>
              <a:t>HTTP Status Code</a:t>
            </a:r>
          </a:p>
        </p:txBody>
      </p:sp>
      <p:sp>
        <p:nvSpPr>
          <p:cNvPr id="7" name="TextBox 6">
            <a:extLst>
              <a:ext uri="{FF2B5EF4-FFF2-40B4-BE49-F238E27FC236}">
                <a16:creationId xmlns:a16="http://schemas.microsoft.com/office/drawing/2014/main" id="{2BEE90BD-1911-D31E-F810-4E2614D97343}"/>
              </a:ext>
            </a:extLst>
          </p:cNvPr>
          <p:cNvSpPr txBox="1"/>
          <p:nvPr/>
        </p:nvSpPr>
        <p:spPr>
          <a:xfrm>
            <a:off x="3563331" y="1495028"/>
            <a:ext cx="6946769" cy="646331"/>
          </a:xfrm>
          <a:prstGeom prst="rect">
            <a:avLst/>
          </a:prstGeom>
          <a:noFill/>
        </p:spPr>
        <p:txBody>
          <a:bodyPr wrap="square">
            <a:spAutoFit/>
          </a:bodyPr>
          <a:lstStyle/>
          <a:p>
            <a:r>
              <a:rPr lang="en-IN" dirty="0">
                <a:hlinkClick r:id="rId2"/>
              </a:rPr>
              <a:t>https://developer.mozilla.org/en-US/docs/Web/HTTP/Status</a:t>
            </a:r>
            <a:endParaRPr lang="en-IN" dirty="0"/>
          </a:p>
          <a:p>
            <a:endParaRPr lang="en-IN" dirty="0"/>
          </a:p>
        </p:txBody>
      </p:sp>
      <p:pic>
        <p:nvPicPr>
          <p:cNvPr id="11" name="Content Placeholder 10">
            <a:extLst>
              <a:ext uri="{FF2B5EF4-FFF2-40B4-BE49-F238E27FC236}">
                <a16:creationId xmlns:a16="http://schemas.microsoft.com/office/drawing/2014/main" id="{0B2EC577-D663-3E87-4068-D70C78F60FA9}"/>
              </a:ext>
            </a:extLst>
          </p:cNvPr>
          <p:cNvPicPr>
            <a:picLocks noGrp="1" noChangeAspect="1"/>
          </p:cNvPicPr>
          <p:nvPr>
            <p:ph idx="1"/>
          </p:nvPr>
        </p:nvPicPr>
        <p:blipFill>
          <a:blip r:embed="rId3"/>
          <a:stretch>
            <a:fillRect/>
          </a:stretch>
        </p:blipFill>
        <p:spPr>
          <a:xfrm>
            <a:off x="2366129" y="2141359"/>
            <a:ext cx="8427562" cy="3818641"/>
          </a:xfrm>
        </p:spPr>
      </p:pic>
    </p:spTree>
    <p:extLst>
      <p:ext uri="{BB962C8B-B14F-4D97-AF65-F5344CB8AC3E}">
        <p14:creationId xmlns:p14="http://schemas.microsoft.com/office/powerpoint/2010/main" val="2494986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6175-77CA-76C2-D5A7-AC6431F8AA23}"/>
              </a:ext>
            </a:extLst>
          </p:cNvPr>
          <p:cNvSpPr>
            <a:spLocks noGrp="1"/>
          </p:cNvSpPr>
          <p:nvPr>
            <p:ph type="title"/>
          </p:nvPr>
        </p:nvSpPr>
        <p:spPr>
          <a:xfrm>
            <a:off x="1484311" y="494908"/>
            <a:ext cx="10018713" cy="1058159"/>
          </a:xfrm>
        </p:spPr>
        <p:txBody>
          <a:bodyPr/>
          <a:lstStyle/>
          <a:p>
            <a:r>
              <a:rPr lang="en-IN" b="1" dirty="0">
                <a:latin typeface="Century Schoolbook" panose="02040604050505020304" pitchFamily="18" charset="0"/>
              </a:rPr>
              <a:t>Tools Available</a:t>
            </a:r>
          </a:p>
        </p:txBody>
      </p:sp>
      <p:pic>
        <p:nvPicPr>
          <p:cNvPr id="4" name="Picture 2">
            <a:extLst>
              <a:ext uri="{FF2B5EF4-FFF2-40B4-BE49-F238E27FC236}">
                <a16:creationId xmlns:a16="http://schemas.microsoft.com/office/drawing/2014/main" id="{41227779-5376-30E9-2C6C-BAD9E6C69F03}"/>
              </a:ext>
            </a:extLst>
          </p:cNvPr>
          <p:cNvPicPr>
            <a:picLocks noGrp="1" noChangeAspect="1" noChangeArrowheads="1"/>
          </p:cNvPicPr>
          <p:nvPr>
            <p:ph idx="1"/>
          </p:nvPr>
        </p:nvPicPr>
        <p:blipFill>
          <a:blip r:embed="rId2"/>
          <a:srcRect/>
          <a:stretch>
            <a:fillRect/>
          </a:stretch>
        </p:blipFill>
        <p:spPr bwMode="auto">
          <a:xfrm>
            <a:off x="2121031" y="1859478"/>
            <a:ext cx="9209988" cy="4503614"/>
          </a:xfrm>
          <a:prstGeom prst="rect">
            <a:avLst/>
          </a:prstGeom>
          <a:noFill/>
          <a:ln w="9525">
            <a:noFill/>
            <a:miter lim="800000"/>
            <a:headEnd/>
            <a:tailEnd/>
          </a:ln>
          <a:effectLst/>
        </p:spPr>
      </p:pic>
    </p:spTree>
    <p:extLst>
      <p:ext uri="{BB962C8B-B14F-4D97-AF65-F5344CB8AC3E}">
        <p14:creationId xmlns:p14="http://schemas.microsoft.com/office/powerpoint/2010/main" val="368993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4C40-ABED-59C8-BA31-6CB278557B33}"/>
              </a:ext>
            </a:extLst>
          </p:cNvPr>
          <p:cNvSpPr>
            <a:spLocks noGrp="1"/>
          </p:cNvSpPr>
          <p:nvPr>
            <p:ph type="title"/>
          </p:nvPr>
        </p:nvSpPr>
        <p:spPr>
          <a:xfrm>
            <a:off x="1456031" y="412424"/>
            <a:ext cx="10018713" cy="1143000"/>
          </a:xfrm>
        </p:spPr>
        <p:txBody>
          <a:bodyPr/>
          <a:lstStyle/>
          <a:p>
            <a:r>
              <a:rPr lang="en-IN" b="1" dirty="0">
                <a:latin typeface="Century Schoolbook" panose="02040604050505020304" pitchFamily="18" charset="0"/>
              </a:rPr>
              <a:t>Client-Server Architecture</a:t>
            </a:r>
          </a:p>
        </p:txBody>
      </p:sp>
      <p:pic>
        <p:nvPicPr>
          <p:cNvPr id="5" name="Content Placeholder 4">
            <a:extLst>
              <a:ext uri="{FF2B5EF4-FFF2-40B4-BE49-F238E27FC236}">
                <a16:creationId xmlns:a16="http://schemas.microsoft.com/office/drawing/2014/main" id="{E1E6FB79-4734-B81D-ECB0-7192A0F3966D}"/>
              </a:ext>
            </a:extLst>
          </p:cNvPr>
          <p:cNvPicPr>
            <a:picLocks noGrp="1" noChangeAspect="1"/>
          </p:cNvPicPr>
          <p:nvPr>
            <p:ph idx="1"/>
          </p:nvPr>
        </p:nvPicPr>
        <p:blipFill>
          <a:blip r:embed="rId2"/>
          <a:stretch>
            <a:fillRect/>
          </a:stretch>
        </p:blipFill>
        <p:spPr>
          <a:xfrm>
            <a:off x="2384981" y="2045616"/>
            <a:ext cx="8399283" cy="3543772"/>
          </a:xfrm>
        </p:spPr>
      </p:pic>
    </p:spTree>
    <p:extLst>
      <p:ext uri="{BB962C8B-B14F-4D97-AF65-F5344CB8AC3E}">
        <p14:creationId xmlns:p14="http://schemas.microsoft.com/office/powerpoint/2010/main" val="319364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8463699" cy="990600"/>
          </a:xfrm>
        </p:spPr>
        <p:txBody>
          <a:bodyPr anchor="ctr">
            <a:normAutofit/>
          </a:bodyPr>
          <a:lstStyle/>
          <a:p>
            <a:pPr algn="ctr"/>
            <a:r>
              <a:rPr lang="en-IN" b="1" dirty="0">
                <a:latin typeface="Century Schoolbook" panose="02040604050505020304" pitchFamily="18" charset="0"/>
              </a:rPr>
              <a:t>Demo On Browser</a:t>
            </a:r>
            <a:endParaRPr lang="en-US" b="1" dirty="0">
              <a:latin typeface="Century Schoolbook" panose="020406040505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981199" y="1219201"/>
            <a:ext cx="9330965" cy="5237163"/>
          </a:xfrm>
          <a:prstGeom prst="rect">
            <a:avLst/>
          </a:prstGeom>
          <a:noFill/>
          <a:ln w="9525">
            <a:noFill/>
            <a:miter lim="800000"/>
            <a:headEnd/>
            <a:tailEnd/>
          </a:ln>
          <a:effectLst/>
        </p:spPr>
      </p:pic>
    </p:spTree>
    <p:extLst>
      <p:ext uri="{BB962C8B-B14F-4D97-AF65-F5344CB8AC3E}">
        <p14:creationId xmlns:p14="http://schemas.microsoft.com/office/powerpoint/2010/main" val="1185794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9283831" cy="1648120"/>
          </a:xfrm>
        </p:spPr>
        <p:txBody>
          <a:bodyPr anchor="ctr">
            <a:normAutofit/>
          </a:bodyPr>
          <a:lstStyle/>
          <a:p>
            <a:pPr algn="ctr"/>
            <a:r>
              <a:rPr lang="en-IN" b="1" dirty="0">
                <a:latin typeface="Century Schoolbook" panose="02040604050505020304" pitchFamily="18" charset="0"/>
              </a:rPr>
              <a:t>Postman</a:t>
            </a:r>
            <a:endParaRPr lang="en-US" b="1" dirty="0">
              <a:latin typeface="Century Schoolbook" panose="02040604050505020304" pitchFamily="18" charset="0"/>
            </a:endParaRPr>
          </a:p>
        </p:txBody>
      </p:sp>
      <p:sp>
        <p:nvSpPr>
          <p:cNvPr id="3" name="Content Placeholder 2"/>
          <p:cNvSpPr>
            <a:spLocks noGrp="1"/>
          </p:cNvSpPr>
          <p:nvPr>
            <p:ph idx="1"/>
          </p:nvPr>
        </p:nvSpPr>
        <p:spPr>
          <a:xfrm>
            <a:off x="1484310" y="1295400"/>
            <a:ext cx="10018713" cy="4495801"/>
          </a:xfrm>
        </p:spPr>
        <p:txBody>
          <a:bodyPr/>
          <a:lstStyle/>
          <a:p>
            <a:pPr algn="just"/>
            <a:r>
              <a:rPr lang="en-US" dirty="0">
                <a:latin typeface="Arial" panose="020B0604020202020204" pitchFamily="34" charset="0"/>
                <a:cs typeface="Arial" panose="020B0604020202020204" pitchFamily="34" charset="0"/>
              </a:rPr>
              <a:t>Postman is a collaboration platform for API development. </a:t>
            </a:r>
          </a:p>
          <a:p>
            <a:pPr algn="just"/>
            <a:r>
              <a:rPr lang="en-US" dirty="0">
                <a:latin typeface="Arial" panose="020B0604020202020204" pitchFamily="34" charset="0"/>
                <a:cs typeface="Arial" panose="020B0604020202020204" pitchFamily="34" charset="0"/>
              </a:rPr>
              <a:t>You can use Postman to design, build, and test APIs in conjunction with your teammates, and to support developer adoption.</a:t>
            </a:r>
          </a:p>
          <a:p>
            <a:pPr algn="just"/>
            <a:r>
              <a:rPr lang="en-US" dirty="0">
                <a:latin typeface="Arial" panose="020B0604020202020204" pitchFamily="34" charset="0"/>
                <a:cs typeface="Arial" panose="020B0604020202020204" pitchFamily="34" charset="0"/>
              </a:rPr>
              <a:t>Using Postman tool, we can send HTTP/s requests to a service, as well as get their responses.</a:t>
            </a:r>
          </a:p>
          <a:p>
            <a:pPr algn="just"/>
            <a:r>
              <a:rPr lang="en-US" dirty="0">
                <a:latin typeface="Arial" panose="020B0604020202020204" pitchFamily="34" charset="0"/>
                <a:cs typeface="Arial" panose="020B0604020202020204" pitchFamily="34" charset="0"/>
              </a:rPr>
              <a:t> By doing this we can make sure that the service is up and running.</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3538193" cy="1295400"/>
          </a:xfrm>
          <a:prstGeom prst="rect">
            <a:avLst/>
          </a:prstGeom>
          <a:noFill/>
          <a:ln w="9525">
            <a:noFill/>
            <a:miter lim="800000"/>
            <a:headEnd/>
            <a:tailEnd/>
          </a:ln>
          <a:effectLst/>
        </p:spPr>
      </p:pic>
    </p:spTree>
    <p:extLst>
      <p:ext uri="{BB962C8B-B14F-4D97-AF65-F5344CB8AC3E}">
        <p14:creationId xmlns:p14="http://schemas.microsoft.com/office/powerpoint/2010/main" val="1685841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774784" cy="1066800"/>
          </a:xfrm>
        </p:spPr>
        <p:txBody>
          <a:bodyPr anchor="ctr">
            <a:normAutofit/>
          </a:bodyPr>
          <a:lstStyle/>
          <a:p>
            <a:pPr algn="ctr"/>
            <a:r>
              <a:rPr lang="en-IN" b="1" dirty="0">
                <a:latin typeface="Century Schoolbook" panose="02040604050505020304" pitchFamily="18" charset="0"/>
              </a:rPr>
              <a:t>Postman features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981199" y="1371600"/>
            <a:ext cx="9378099" cy="5084136"/>
          </a:xfrm>
        </p:spPr>
        <p:txBody>
          <a:bodyPr/>
          <a:lstStyle/>
          <a:p>
            <a:pPr algn="just"/>
            <a:r>
              <a:rPr lang="en-US" dirty="0">
                <a:latin typeface="Arial" panose="020B0604020202020204" pitchFamily="34" charset="0"/>
                <a:cs typeface="Arial" panose="020B0604020202020204" pitchFamily="34" charset="0"/>
              </a:rPr>
              <a:t>Postman has become a tool of choice for million users.</a:t>
            </a:r>
          </a:p>
          <a:p>
            <a:pPr marL="285750" lvl="1" algn="just"/>
            <a:r>
              <a:rPr lang="en-IN" sz="2400" dirty="0">
                <a:latin typeface="Arial" panose="020B0604020202020204" pitchFamily="34" charset="0"/>
                <a:cs typeface="Arial" panose="020B0604020202020204" pitchFamily="34" charset="0"/>
              </a:rPr>
              <a:t>Open Source</a:t>
            </a:r>
            <a:endParaRPr lang="en-US" sz="2400" dirty="0">
              <a:latin typeface="Arial" panose="020B0604020202020204" pitchFamily="34" charset="0"/>
              <a:cs typeface="Arial" panose="020B0604020202020204" pitchFamily="34" charset="0"/>
            </a:endParaRPr>
          </a:p>
          <a:p>
            <a:pPr marL="285750" lvl="1" algn="just"/>
            <a:r>
              <a:rPr lang="en-US" sz="2400" dirty="0">
                <a:latin typeface="Arial" panose="020B0604020202020204" pitchFamily="34" charset="0"/>
                <a:cs typeface="Arial" panose="020B0604020202020204" pitchFamily="34" charset="0"/>
              </a:rPr>
              <a:t>Easy</a:t>
            </a:r>
          </a:p>
          <a:p>
            <a:pPr marL="285750" lvl="1" algn="just"/>
            <a:r>
              <a:rPr lang="en-US" sz="2400" dirty="0">
                <a:latin typeface="Arial" panose="020B0604020202020204" pitchFamily="34" charset="0"/>
                <a:cs typeface="Arial" panose="020B0604020202020204" pitchFamily="34" charset="0"/>
              </a:rPr>
              <a:t>APIs Support</a:t>
            </a:r>
          </a:p>
          <a:p>
            <a:pPr marL="285750" lvl="1" algn="just"/>
            <a:r>
              <a:rPr lang="en-US" sz="2400" dirty="0">
                <a:latin typeface="Arial" panose="020B0604020202020204" pitchFamily="34" charset="0"/>
                <a:cs typeface="Arial" panose="020B0604020202020204" pitchFamily="34" charset="0"/>
              </a:rPr>
              <a:t>Extensible</a:t>
            </a:r>
          </a:p>
          <a:p>
            <a:pPr marL="285750" lvl="1" algn="just"/>
            <a:r>
              <a:rPr lang="en-US" sz="2400" dirty="0">
                <a:latin typeface="Arial" panose="020B0604020202020204" pitchFamily="34" charset="0"/>
                <a:cs typeface="Arial" panose="020B0604020202020204" pitchFamily="34" charset="0"/>
              </a:rPr>
              <a:t>Integration</a:t>
            </a:r>
          </a:p>
          <a:p>
            <a:pPr marL="285750" lvl="1" algn="just"/>
            <a:r>
              <a:rPr lang="en-US" sz="2400" dirty="0">
                <a:latin typeface="Arial" panose="020B0604020202020204" pitchFamily="34" charset="0"/>
                <a:cs typeface="Arial" panose="020B0604020202020204" pitchFamily="34" charset="0"/>
              </a:rPr>
              <a:t>Community &amp; Support</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1743075" cy="1295400"/>
          </a:xfrm>
          <a:prstGeom prst="rect">
            <a:avLst/>
          </a:prstGeom>
          <a:noFill/>
          <a:ln w="9525">
            <a:noFill/>
            <a:miter lim="800000"/>
            <a:headEnd/>
            <a:tailEnd/>
          </a:ln>
          <a:effectLst/>
        </p:spPr>
      </p:pic>
    </p:spTree>
    <p:extLst>
      <p:ext uri="{BB962C8B-B14F-4D97-AF65-F5344CB8AC3E}">
        <p14:creationId xmlns:p14="http://schemas.microsoft.com/office/powerpoint/2010/main" val="4043816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37B-A81B-B151-8C86-4911EC3C7783}"/>
              </a:ext>
            </a:extLst>
          </p:cNvPr>
          <p:cNvSpPr>
            <a:spLocks noGrp="1"/>
          </p:cNvSpPr>
          <p:nvPr>
            <p:ph type="title"/>
          </p:nvPr>
        </p:nvSpPr>
        <p:spPr>
          <a:xfrm>
            <a:off x="1484310" y="-41019"/>
            <a:ext cx="10018713" cy="1752599"/>
          </a:xfrm>
        </p:spPr>
        <p:txBody>
          <a:bodyPr/>
          <a:lstStyle/>
          <a:p>
            <a:r>
              <a:rPr lang="en-IN" dirty="0"/>
              <a:t>POSTMAN CLI</a:t>
            </a:r>
          </a:p>
        </p:txBody>
      </p:sp>
      <p:pic>
        <p:nvPicPr>
          <p:cNvPr id="6" name="Content Placeholder 5">
            <a:extLst>
              <a:ext uri="{FF2B5EF4-FFF2-40B4-BE49-F238E27FC236}">
                <a16:creationId xmlns:a16="http://schemas.microsoft.com/office/drawing/2014/main" id="{4D21960C-CFF7-2A8C-7718-9CC2EE962481}"/>
              </a:ext>
            </a:extLst>
          </p:cNvPr>
          <p:cNvPicPr>
            <a:picLocks noGrp="1" noChangeAspect="1"/>
          </p:cNvPicPr>
          <p:nvPr>
            <p:ph idx="1"/>
          </p:nvPr>
        </p:nvPicPr>
        <p:blipFill>
          <a:blip r:embed="rId2"/>
          <a:stretch>
            <a:fillRect/>
          </a:stretch>
        </p:blipFill>
        <p:spPr>
          <a:xfrm>
            <a:off x="1321904" y="1711580"/>
            <a:ext cx="10449477" cy="3872726"/>
          </a:xfrm>
        </p:spPr>
      </p:pic>
    </p:spTree>
    <p:extLst>
      <p:ext uri="{BB962C8B-B14F-4D97-AF65-F5344CB8AC3E}">
        <p14:creationId xmlns:p14="http://schemas.microsoft.com/office/powerpoint/2010/main" val="320061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1EBF-829D-A8A6-AB8A-1EC9B01DDBB0}"/>
              </a:ext>
            </a:extLst>
          </p:cNvPr>
          <p:cNvSpPr>
            <a:spLocks noGrp="1"/>
          </p:cNvSpPr>
          <p:nvPr>
            <p:ph type="title"/>
          </p:nvPr>
        </p:nvSpPr>
        <p:spPr>
          <a:xfrm>
            <a:off x="1385988" y="190500"/>
            <a:ext cx="10018713" cy="1752599"/>
          </a:xfrm>
        </p:spPr>
        <p:txBody>
          <a:bodyPr/>
          <a:lstStyle/>
          <a:p>
            <a:r>
              <a:rPr lang="en-IN" dirty="0"/>
              <a:t>To Run From Postman CLI</a:t>
            </a:r>
          </a:p>
        </p:txBody>
      </p:sp>
      <p:sp>
        <p:nvSpPr>
          <p:cNvPr id="3" name="Content Placeholder 2">
            <a:extLst>
              <a:ext uri="{FF2B5EF4-FFF2-40B4-BE49-F238E27FC236}">
                <a16:creationId xmlns:a16="http://schemas.microsoft.com/office/drawing/2014/main" id="{3A528609-6469-5AB9-FAFC-D1506165069D}"/>
              </a:ext>
            </a:extLst>
          </p:cNvPr>
          <p:cNvSpPr>
            <a:spLocks noGrp="1"/>
          </p:cNvSpPr>
          <p:nvPr>
            <p:ph idx="1"/>
          </p:nvPr>
        </p:nvSpPr>
        <p:spPr>
          <a:xfrm>
            <a:off x="1484310" y="1809135"/>
            <a:ext cx="10018713" cy="3982065"/>
          </a:xfrm>
        </p:spPr>
        <p:txBody>
          <a:bodyPr anchor="t"/>
          <a:lstStyle/>
          <a:p>
            <a:r>
              <a:rPr lang="en-IN" dirty="0"/>
              <a:t>Generate new key into postman and copy the same </a:t>
            </a:r>
          </a:p>
          <a:p>
            <a:r>
              <a:rPr lang="en-IN" dirty="0"/>
              <a:t>postman login --with-</a:t>
            </a:r>
            <a:r>
              <a:rPr lang="en-IN" dirty="0" err="1"/>
              <a:t>api</a:t>
            </a:r>
            <a:r>
              <a:rPr lang="en-IN" dirty="0"/>
              <a:t>-key PMAK-68256b4e0cb97b000186069f-57d15a6c5dc053dd1162678531df253f7a</a:t>
            </a:r>
          </a:p>
          <a:p>
            <a:r>
              <a:rPr lang="en-IN" dirty="0"/>
              <a:t>Same key use in collection execution  also and run the complete command in postman.</a:t>
            </a:r>
          </a:p>
        </p:txBody>
      </p:sp>
    </p:spTree>
    <p:extLst>
      <p:ext uri="{BB962C8B-B14F-4D97-AF65-F5344CB8AC3E}">
        <p14:creationId xmlns:p14="http://schemas.microsoft.com/office/powerpoint/2010/main" val="2544215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A13E-E6D2-506F-9833-D786F0B31269}"/>
              </a:ext>
            </a:extLst>
          </p:cNvPr>
          <p:cNvSpPr>
            <a:spLocks noGrp="1"/>
          </p:cNvSpPr>
          <p:nvPr>
            <p:ph type="title"/>
          </p:nvPr>
        </p:nvSpPr>
        <p:spPr>
          <a:xfrm>
            <a:off x="1484311" y="685800"/>
            <a:ext cx="10018713" cy="1274975"/>
          </a:xfrm>
        </p:spPr>
        <p:txBody>
          <a:bodyPr/>
          <a:lstStyle/>
          <a:p>
            <a:r>
              <a:rPr lang="en-IN" b="1" dirty="0">
                <a:latin typeface="Century Schoolbook" panose="02040604050505020304" pitchFamily="18" charset="0"/>
              </a:rPr>
              <a:t>How To Create Own API</a:t>
            </a:r>
          </a:p>
        </p:txBody>
      </p:sp>
      <p:sp>
        <p:nvSpPr>
          <p:cNvPr id="3" name="Content Placeholder 2">
            <a:extLst>
              <a:ext uri="{FF2B5EF4-FFF2-40B4-BE49-F238E27FC236}">
                <a16:creationId xmlns:a16="http://schemas.microsoft.com/office/drawing/2014/main" id="{653823EA-57C4-C048-23C9-18D923EC4B4E}"/>
              </a:ext>
            </a:extLst>
          </p:cNvPr>
          <p:cNvSpPr>
            <a:spLocks noGrp="1"/>
          </p:cNvSpPr>
          <p:nvPr>
            <p:ph idx="1"/>
          </p:nvPr>
        </p:nvSpPr>
        <p:spPr>
          <a:xfrm>
            <a:off x="3049160" y="1857080"/>
            <a:ext cx="7329752" cy="3855563"/>
          </a:xfrm>
        </p:spPr>
        <p:txBody>
          <a:bodyPr/>
          <a:lstStyle/>
          <a:p>
            <a:r>
              <a:rPr lang="en-IN" b="1" dirty="0">
                <a:latin typeface="Arial" panose="020B0604020202020204" pitchFamily="34" charset="0"/>
                <a:cs typeface="Arial" panose="020B0604020202020204" pitchFamily="34" charset="0"/>
              </a:rPr>
              <a:t>Step 1</a:t>
            </a:r>
            <a:r>
              <a:rPr lang="en-IN" dirty="0">
                <a:latin typeface="Arial" panose="020B0604020202020204" pitchFamily="34" charset="0"/>
                <a:cs typeface="Arial" panose="020B0604020202020204" pitchFamily="34" charset="0"/>
              </a:rPr>
              <a:t>:Install node.js</a:t>
            </a:r>
          </a:p>
          <a:p>
            <a:pPr marL="0" indent="0">
              <a:buNone/>
            </a:pPr>
            <a:r>
              <a:rPr lang="en-IN"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https://nodejs.org/en/</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Step 2</a:t>
            </a:r>
            <a:r>
              <a:rPr lang="en-IN" dirty="0">
                <a:latin typeface="Arial" panose="020B0604020202020204" pitchFamily="34" charset="0"/>
                <a:cs typeface="Arial" panose="020B0604020202020204" pitchFamily="34" charset="0"/>
              </a:rPr>
              <a:t>:install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pPr marL="0" indent="0">
              <a:buNone/>
            </a:pPr>
            <a:r>
              <a:rPr lang="en-IN" dirty="0" err="1">
                <a:latin typeface="Arial" panose="020B0604020202020204" pitchFamily="34" charset="0"/>
                <a:cs typeface="Arial" panose="020B0604020202020204" pitchFamily="34" charset="0"/>
              </a:rPr>
              <a:t>npm</a:t>
            </a:r>
            <a:r>
              <a:rPr lang="en-IN" dirty="0">
                <a:latin typeface="Arial" panose="020B0604020202020204" pitchFamily="34" charset="0"/>
                <a:cs typeface="Arial" panose="020B0604020202020204" pitchFamily="34" charset="0"/>
              </a:rPr>
              <a:t> install –g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r>
              <a:rPr lang="en-IN" b="1" dirty="0">
                <a:latin typeface="Arial" panose="020B0604020202020204" pitchFamily="34" charset="0"/>
                <a:cs typeface="Arial" panose="020B0604020202020204" pitchFamily="34" charset="0"/>
              </a:rPr>
              <a:t>Step 3:</a:t>
            </a:r>
            <a:r>
              <a:rPr lang="en-IN" dirty="0">
                <a:latin typeface="Arial" panose="020B0604020202020204" pitchFamily="34" charset="0"/>
                <a:cs typeface="Arial" panose="020B0604020202020204" pitchFamily="34" charset="0"/>
              </a:rPr>
              <a:t> Create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file</a:t>
            </a:r>
          </a:p>
          <a:p>
            <a:r>
              <a:rPr lang="en-IN" b="1" dirty="0">
                <a:latin typeface="Arial" panose="020B0604020202020204" pitchFamily="34" charset="0"/>
                <a:cs typeface="Arial" panose="020B0604020202020204" pitchFamily="34" charset="0"/>
              </a:rPr>
              <a:t>Step 4</a:t>
            </a:r>
            <a:r>
              <a:rPr lang="en-IN" dirty="0">
                <a:latin typeface="Arial" panose="020B0604020202020204" pitchFamily="34" charset="0"/>
                <a:cs typeface="Arial" panose="020B0604020202020204" pitchFamily="34" charset="0"/>
              </a:rPr>
              <a:t>: run </a:t>
            </a:r>
            <a:r>
              <a:rPr lang="en-IN" dirty="0" err="1">
                <a:latin typeface="Arial" panose="020B0604020202020204" pitchFamily="34" charset="0"/>
                <a:cs typeface="Arial" panose="020B0604020202020204" pitchFamily="34" charset="0"/>
              </a:rPr>
              <a:t>cmd</a:t>
            </a:r>
            <a:r>
              <a:rPr lang="en-IN" dirty="0">
                <a:latin typeface="Arial" panose="020B0604020202020204" pitchFamily="34" charset="0"/>
                <a:cs typeface="Arial" panose="020B0604020202020204" pitchFamily="34" charset="0"/>
              </a:rPr>
              <a:t> </a:t>
            </a:r>
          </a:p>
          <a:p>
            <a:pPr marL="0" indent="0">
              <a:buNone/>
            </a:pP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 </a:t>
            </a:r>
            <a:r>
              <a:rPr lang="en-IN" dirty="0" err="1">
                <a:latin typeface="Arial" panose="020B0604020202020204" pitchFamily="34" charset="0"/>
                <a:cs typeface="Arial" panose="020B0604020202020204" pitchFamily="34" charset="0"/>
              </a:rPr>
              <a:t>jsonfile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65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68BA-678A-20D6-4A66-08F4739950DE}"/>
              </a:ext>
            </a:extLst>
          </p:cNvPr>
          <p:cNvSpPr>
            <a:spLocks noGrp="1"/>
          </p:cNvSpPr>
          <p:nvPr>
            <p:ph type="ctrTitle"/>
          </p:nvPr>
        </p:nvSpPr>
        <p:spPr/>
        <p:txBody>
          <a:bodyPr/>
          <a:lstStyle/>
          <a:p>
            <a:r>
              <a:rPr lang="en-IN" b="1" dirty="0"/>
              <a:t>JSON</a:t>
            </a:r>
          </a:p>
        </p:txBody>
      </p:sp>
      <p:sp>
        <p:nvSpPr>
          <p:cNvPr id="3" name="Subtitle 2">
            <a:extLst>
              <a:ext uri="{FF2B5EF4-FFF2-40B4-BE49-F238E27FC236}">
                <a16:creationId xmlns:a16="http://schemas.microsoft.com/office/drawing/2014/main" id="{7ED3979B-BC06-3928-AE67-60A2ADF226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9557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0A70-8862-30D4-B9CA-97B21653D65C}"/>
              </a:ext>
            </a:extLst>
          </p:cNvPr>
          <p:cNvSpPr>
            <a:spLocks noGrp="1"/>
          </p:cNvSpPr>
          <p:nvPr>
            <p:ph type="title"/>
          </p:nvPr>
        </p:nvSpPr>
        <p:spPr>
          <a:xfrm>
            <a:off x="730167" y="685801"/>
            <a:ext cx="10018713" cy="1095866"/>
          </a:xfrm>
        </p:spPr>
        <p:txBody>
          <a:bodyPr/>
          <a:lstStyle/>
          <a:p>
            <a:r>
              <a:rPr lang="en-IN" b="1" dirty="0">
                <a:latin typeface="Century Schoolbook" panose="02040604050505020304" pitchFamily="18" charset="0"/>
              </a:rPr>
              <a:t>What is JSON</a:t>
            </a:r>
          </a:p>
        </p:txBody>
      </p:sp>
      <p:sp>
        <p:nvSpPr>
          <p:cNvPr id="3" name="Content Placeholder 2">
            <a:extLst>
              <a:ext uri="{FF2B5EF4-FFF2-40B4-BE49-F238E27FC236}">
                <a16:creationId xmlns:a16="http://schemas.microsoft.com/office/drawing/2014/main" id="{B72EE8E8-179A-C502-94AA-D11525BC2D1D}"/>
              </a:ext>
            </a:extLst>
          </p:cNvPr>
          <p:cNvSpPr>
            <a:spLocks noGrp="1"/>
          </p:cNvSpPr>
          <p:nvPr>
            <p:ph idx="1"/>
          </p:nvPr>
        </p:nvSpPr>
        <p:spPr>
          <a:xfrm>
            <a:off x="1630837" y="1696038"/>
            <a:ext cx="10426045" cy="3124201"/>
          </a:xfrm>
        </p:spPr>
        <p:txBody>
          <a:bodyPr/>
          <a:lstStyle/>
          <a:p>
            <a:pPr>
              <a:tabLst>
                <a:tab pos="241300" algn="l"/>
              </a:tabLst>
            </a:pPr>
            <a:r>
              <a:rPr lang="en-US" dirty="0">
                <a:latin typeface="Arial" panose="020B0604020202020204" pitchFamily="34" charset="0"/>
                <a:cs typeface="Arial" panose="020B0604020202020204" pitchFamily="34" charset="0"/>
              </a:rPr>
              <a:t>Stands for JavaScript Object Notation</a:t>
            </a:r>
          </a:p>
          <a:p>
            <a:pPr algn="just">
              <a:spcBef>
                <a:spcPts val="10"/>
              </a:spcBef>
              <a:buClr>
                <a:srgbClr val="CE6F18"/>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R="5080">
              <a:lnSpc>
                <a:spcPct val="75000"/>
              </a:lnSpc>
              <a:tabLst>
                <a:tab pos="241300" algn="l"/>
              </a:tabLst>
            </a:pPr>
            <a:r>
              <a:rPr lang="en-US" dirty="0">
                <a:latin typeface="Arial" panose="020B0604020202020204" pitchFamily="34" charset="0"/>
                <a:cs typeface="Arial" panose="020B0604020202020204" pitchFamily="34" charset="0"/>
              </a:rPr>
              <a:t>Is lightweight protocol for exchanging data between the client and server.</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192244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BE09-8FAC-396E-BCBB-6B1016A83D07}"/>
              </a:ext>
            </a:extLst>
          </p:cNvPr>
          <p:cNvSpPr>
            <a:spLocks noGrp="1"/>
          </p:cNvSpPr>
          <p:nvPr>
            <p:ph type="title"/>
          </p:nvPr>
        </p:nvSpPr>
        <p:spPr>
          <a:xfrm>
            <a:off x="984691" y="485480"/>
            <a:ext cx="9233965" cy="1293829"/>
          </a:xfrm>
        </p:spPr>
        <p:txBody>
          <a:bodyPr/>
          <a:lstStyle/>
          <a:p>
            <a:r>
              <a:rPr lang="en-IN" b="1" dirty="0">
                <a:latin typeface="Century Schoolbook" panose="02040604050505020304" pitchFamily="18" charset="0"/>
              </a:rPr>
              <a:t>Why JSON</a:t>
            </a:r>
          </a:p>
        </p:txBody>
      </p:sp>
      <p:sp>
        <p:nvSpPr>
          <p:cNvPr id="3" name="Content Placeholder 2">
            <a:extLst>
              <a:ext uri="{FF2B5EF4-FFF2-40B4-BE49-F238E27FC236}">
                <a16:creationId xmlns:a16="http://schemas.microsoft.com/office/drawing/2014/main" id="{A2CF3ADA-F59E-9A20-FCD2-AE41EDA31FDB}"/>
              </a:ext>
            </a:extLst>
          </p:cNvPr>
          <p:cNvSpPr>
            <a:spLocks noGrp="1"/>
          </p:cNvSpPr>
          <p:nvPr>
            <p:ph idx="1"/>
          </p:nvPr>
        </p:nvSpPr>
        <p:spPr>
          <a:xfrm>
            <a:off x="3562340" y="1779309"/>
            <a:ext cx="7197777" cy="3525625"/>
          </a:xfrm>
        </p:spPr>
        <p:txBody>
          <a:bodyPr>
            <a:normAutofit/>
          </a:bodyPr>
          <a:lstStyle/>
          <a:p>
            <a:pPr>
              <a:lnSpc>
                <a:spcPct val="100000"/>
              </a:lnSpc>
              <a:tabLst>
                <a:tab pos="241300" algn="l"/>
              </a:tabLst>
            </a:pPr>
            <a:r>
              <a:rPr lang="en-US" dirty="0">
                <a:latin typeface="Arial" panose="020B0604020202020204" pitchFamily="34" charset="0"/>
                <a:cs typeface="Arial" panose="020B0604020202020204" pitchFamily="34" charset="0"/>
              </a:rPr>
              <a:t>JSON is recognized natively by JavaScript</a:t>
            </a:r>
          </a:p>
          <a:p>
            <a:pPr>
              <a:lnSpc>
                <a:spcPct val="100000"/>
              </a:lnSpc>
              <a:tabLst>
                <a:tab pos="241300" algn="l"/>
              </a:tabLst>
            </a:pPr>
            <a:r>
              <a:rPr lang="en-US" dirty="0">
                <a:latin typeface="Arial" panose="020B0604020202020204" pitchFamily="34" charset="0"/>
                <a:cs typeface="Arial" panose="020B0604020202020204" pitchFamily="34" charset="0"/>
              </a:rPr>
              <a:t>Simple format</a:t>
            </a:r>
          </a:p>
          <a:p>
            <a:pPr>
              <a:lnSpc>
                <a:spcPct val="100000"/>
              </a:lnSpc>
              <a:tabLst>
                <a:tab pos="241300" algn="l"/>
              </a:tabLst>
            </a:pPr>
            <a:r>
              <a:rPr lang="en-US" dirty="0">
                <a:latin typeface="Arial" panose="020B0604020202020204" pitchFamily="34" charset="0"/>
                <a:cs typeface="Arial" panose="020B0604020202020204" pitchFamily="34" charset="0"/>
              </a:rPr>
              <a:t>The easiness of reading</a:t>
            </a:r>
          </a:p>
          <a:p>
            <a:pPr>
              <a:lnSpc>
                <a:spcPct val="100000"/>
              </a:lnSpc>
              <a:tabLst>
                <a:tab pos="241300" algn="l"/>
              </a:tabLst>
            </a:pPr>
            <a:r>
              <a:rPr lang="en-US" dirty="0">
                <a:latin typeface="Arial" panose="020B0604020202020204" pitchFamily="34" charset="0"/>
                <a:cs typeface="Arial" panose="020B0604020202020204" pitchFamily="34" charset="0"/>
              </a:rPr>
              <a:t>The easiness of using</a:t>
            </a:r>
          </a:p>
          <a:p>
            <a:pPr>
              <a:lnSpc>
                <a:spcPct val="100000"/>
              </a:lnSpc>
              <a:tabLst>
                <a:tab pos="241300" algn="l"/>
              </a:tabLst>
            </a:pPr>
            <a:r>
              <a:rPr lang="en-US" dirty="0">
                <a:latin typeface="Arial" panose="020B0604020202020204" pitchFamily="34" charset="0"/>
                <a:cs typeface="Arial" panose="020B0604020202020204" pitchFamily="34" charset="0"/>
              </a:rPr>
              <a:t>Lighter than XML</a:t>
            </a:r>
          </a:p>
          <a:p>
            <a:endParaRPr lang="en-IN" dirty="0"/>
          </a:p>
        </p:txBody>
      </p:sp>
    </p:spTree>
    <p:extLst>
      <p:ext uri="{BB962C8B-B14F-4D97-AF65-F5344CB8AC3E}">
        <p14:creationId xmlns:p14="http://schemas.microsoft.com/office/powerpoint/2010/main" val="1613838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A8A7-75C4-D916-0396-A90BED952535}"/>
              </a:ext>
            </a:extLst>
          </p:cNvPr>
          <p:cNvSpPr>
            <a:spLocks noGrp="1"/>
          </p:cNvSpPr>
          <p:nvPr>
            <p:ph type="title"/>
          </p:nvPr>
        </p:nvSpPr>
        <p:spPr>
          <a:xfrm>
            <a:off x="1484309" y="377464"/>
            <a:ext cx="10018713" cy="1140251"/>
          </a:xfrm>
        </p:spPr>
        <p:txBody>
          <a:bodyPr/>
          <a:lstStyle/>
          <a:p>
            <a:r>
              <a:rPr lang="en-IN" b="1" dirty="0">
                <a:latin typeface="Century Schoolbook" panose="02040604050505020304" pitchFamily="18" charset="0"/>
              </a:rPr>
              <a:t>JSON Format</a:t>
            </a:r>
          </a:p>
        </p:txBody>
      </p:sp>
      <p:sp>
        <p:nvSpPr>
          <p:cNvPr id="3" name="Content Placeholder 2">
            <a:extLst>
              <a:ext uri="{FF2B5EF4-FFF2-40B4-BE49-F238E27FC236}">
                <a16:creationId xmlns:a16="http://schemas.microsoft.com/office/drawing/2014/main" id="{A3F51A93-FD3A-2B84-897F-19DCE083D8CE}"/>
              </a:ext>
            </a:extLst>
          </p:cNvPr>
          <p:cNvSpPr>
            <a:spLocks noGrp="1"/>
          </p:cNvSpPr>
          <p:nvPr>
            <p:ph idx="1"/>
          </p:nvPr>
        </p:nvSpPr>
        <p:spPr>
          <a:xfrm>
            <a:off x="3661902" y="1517715"/>
            <a:ext cx="5482099" cy="4962821"/>
          </a:xfrm>
        </p:spPr>
        <p:txBody>
          <a:bodyPr>
            <a:normAutofit fontScale="62500" lnSpcReduction="20000"/>
          </a:bodyPr>
          <a:lstStyle/>
          <a:p>
            <a:pPr marL="0" indent="0">
              <a:buNone/>
            </a:pP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"id": 1,</a:t>
            </a:r>
          </a:p>
          <a:p>
            <a:pPr marL="0" indent="0">
              <a:buNone/>
            </a:pPr>
            <a:r>
              <a:rPr lang="en-US" sz="5100" dirty="0">
                <a:effectLst/>
                <a:latin typeface="Arial" panose="020B0604020202020204" pitchFamily="34" charset="0"/>
                <a:cs typeface="Arial" panose="020B0604020202020204" pitchFamily="34" charset="0"/>
              </a:rPr>
              <a:t>      "name": "john",</a:t>
            </a:r>
          </a:p>
          <a:p>
            <a:pPr marL="0" indent="0">
              <a:buNone/>
            </a:pPr>
            <a:r>
              <a:rPr lang="en-US" sz="5100" dirty="0">
                <a:effectLst/>
                <a:latin typeface="Arial" panose="020B0604020202020204" pitchFamily="34" charset="0"/>
                <a:cs typeface="Arial" panose="020B0604020202020204" pitchFamily="34" charset="0"/>
              </a:rPr>
              <a:t>      "location": "</a:t>
            </a:r>
            <a:r>
              <a:rPr lang="en-US" sz="5100" dirty="0" err="1">
                <a:effectLst/>
                <a:latin typeface="Arial" panose="020B0604020202020204" pitchFamily="34" charset="0"/>
                <a:cs typeface="Arial" panose="020B0604020202020204" pitchFamily="34" charset="0"/>
              </a:rPr>
              <a:t>india</a:t>
            </a: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"phone": "12345",</a:t>
            </a:r>
          </a:p>
          <a:p>
            <a:pPr marL="0" indent="0">
              <a:buNone/>
            </a:pPr>
            <a:r>
              <a:rPr lang="en-US" sz="5100" dirty="0">
                <a:effectLst/>
                <a:latin typeface="Arial" panose="020B0604020202020204" pitchFamily="34" charset="0"/>
                <a:cs typeface="Arial" panose="020B0604020202020204" pitchFamily="34" charset="0"/>
              </a:rPr>
              <a:t>      "courses“:</a:t>
            </a:r>
          </a:p>
          <a:p>
            <a:pPr marL="0" indent="0">
              <a:buNone/>
            </a:pPr>
            <a:r>
              <a:rPr lang="en-US" sz="5100" dirty="0">
                <a:effectLst/>
                <a:latin typeface="Arial" panose="020B0604020202020204" pitchFamily="34" charset="0"/>
                <a:cs typeface="Arial" panose="020B0604020202020204" pitchFamily="34" charset="0"/>
              </a:rPr>
              <a:t>	  [ "java", "selenium“ ]</a:t>
            </a:r>
          </a:p>
          <a:p>
            <a:pPr marL="0" indent="0">
              <a:buNone/>
            </a:pPr>
            <a:r>
              <a:rPr lang="en-US" sz="5100" dirty="0">
                <a:effectLst/>
                <a:latin typeface="Arial" panose="020B0604020202020204" pitchFamily="34" charset="0"/>
                <a:cs typeface="Arial" panose="020B0604020202020204" pitchFamily="34" charset="0"/>
              </a:rPr>
              <a:t> }</a:t>
            </a:r>
          </a:p>
          <a:p>
            <a:endParaRPr lang="en-IN" dirty="0"/>
          </a:p>
        </p:txBody>
      </p:sp>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A1A87898-AC45-C77D-F7F5-6746A14E6784}"/>
                  </a:ext>
                </a:extLst>
              </p14:cNvPr>
              <p14:cNvContentPartPr/>
              <p14:nvPr/>
            </p14:nvContentPartPr>
            <p14:xfrm>
              <a:off x="9431993" y="2122545"/>
              <a:ext cx="47880" cy="66600"/>
            </p14:xfrm>
          </p:contentPart>
        </mc:Choice>
        <mc:Fallback xmlns="">
          <p:pic>
            <p:nvPicPr>
              <p:cNvPr id="35" name="Ink 34">
                <a:extLst>
                  <a:ext uri="{FF2B5EF4-FFF2-40B4-BE49-F238E27FC236}">
                    <a16:creationId xmlns:a16="http://schemas.microsoft.com/office/drawing/2014/main" id="{A1A87898-AC45-C77D-F7F5-6746A14E6784}"/>
                  </a:ext>
                </a:extLst>
              </p:cNvPr>
              <p:cNvPicPr/>
              <p:nvPr/>
            </p:nvPicPr>
            <p:blipFill>
              <a:blip r:embed="rId3"/>
              <a:stretch>
                <a:fillRect/>
              </a:stretch>
            </p:blipFill>
            <p:spPr>
              <a:xfrm>
                <a:off x="9422993" y="2113545"/>
                <a:ext cx="65520" cy="84240"/>
              </a:xfrm>
              <a:prstGeom prst="rect">
                <a:avLst/>
              </a:prstGeom>
            </p:spPr>
          </p:pic>
        </mc:Fallback>
      </mc:AlternateContent>
    </p:spTree>
    <p:extLst>
      <p:ext uri="{BB962C8B-B14F-4D97-AF65-F5344CB8AC3E}">
        <p14:creationId xmlns:p14="http://schemas.microsoft.com/office/powerpoint/2010/main" val="198928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EEDE-090D-6CAD-C70A-A4E5BB2548A2}"/>
              </a:ext>
            </a:extLst>
          </p:cNvPr>
          <p:cNvSpPr>
            <a:spLocks noGrp="1"/>
          </p:cNvSpPr>
          <p:nvPr>
            <p:ph type="title"/>
          </p:nvPr>
        </p:nvSpPr>
        <p:spPr>
          <a:xfrm>
            <a:off x="1390043" y="70701"/>
            <a:ext cx="10018713" cy="1152427"/>
          </a:xfrm>
        </p:spPr>
        <p:txBody>
          <a:bodyPr/>
          <a:lstStyle/>
          <a:p>
            <a:r>
              <a:rPr lang="en-IN" b="1" dirty="0">
                <a:latin typeface="Century Schoolbook" panose="02040604050505020304" pitchFamily="18" charset="0"/>
              </a:rPr>
              <a:t>What</a:t>
            </a:r>
            <a:r>
              <a:rPr lang="en-IN" b="1" dirty="0"/>
              <a:t> is API</a:t>
            </a:r>
          </a:p>
        </p:txBody>
      </p:sp>
      <p:sp>
        <p:nvSpPr>
          <p:cNvPr id="3" name="Content Placeholder 2">
            <a:extLst>
              <a:ext uri="{FF2B5EF4-FFF2-40B4-BE49-F238E27FC236}">
                <a16:creationId xmlns:a16="http://schemas.microsoft.com/office/drawing/2014/main" id="{336A0D0A-D172-EE6F-6505-A5FB3D77DEAE}"/>
              </a:ext>
            </a:extLst>
          </p:cNvPr>
          <p:cNvSpPr>
            <a:spLocks noGrp="1"/>
          </p:cNvSpPr>
          <p:nvPr>
            <p:ph idx="1"/>
          </p:nvPr>
        </p:nvSpPr>
        <p:spPr>
          <a:xfrm>
            <a:off x="1691699" y="1338606"/>
            <a:ext cx="10018713" cy="5448693"/>
          </a:xfrm>
        </p:spPr>
        <p:txBody>
          <a:bodyPr>
            <a:normAutofit/>
          </a:bodyPr>
          <a:lstStyle/>
          <a:p>
            <a:pPr algn="just"/>
            <a:r>
              <a:rPr lang="en-IN" dirty="0">
                <a:latin typeface="Arial" panose="020B0604020202020204" pitchFamily="34" charset="0"/>
                <a:cs typeface="Arial" panose="020B0604020202020204" pitchFamily="34" charset="0"/>
              </a:rPr>
              <a:t>An API is a way of communication between two applications.</a:t>
            </a:r>
          </a:p>
          <a:p>
            <a:pPr algn="just"/>
            <a:r>
              <a:rPr lang="en-US" dirty="0">
                <a:latin typeface="Arial" panose="020B0604020202020204" pitchFamily="34" charset="0"/>
                <a:cs typeface="Arial" panose="020B0604020202020204" pitchFamily="34" charset="0"/>
              </a:rPr>
              <a:t>API Testing a type of software testing that focuses on the testing of individual API methods and the interactions between different APIs</a:t>
            </a:r>
          </a:p>
          <a:p>
            <a:pPr algn="just"/>
            <a:r>
              <a:rPr lang="en-US" dirty="0">
                <a:latin typeface="Arial" panose="020B0604020202020204" pitchFamily="34" charset="0"/>
                <a:cs typeface="Arial" panose="020B0604020202020204" pitchFamily="34" charset="0"/>
              </a:rPr>
              <a:t>API testing is the only way to provide truly secure, reliable and scalable connections between platforms</a:t>
            </a:r>
          </a:p>
          <a:p>
            <a:pPr algn="just"/>
            <a:r>
              <a:rPr lang="en-US" dirty="0">
                <a:latin typeface="Arial" panose="020B0604020202020204" pitchFamily="34" charset="0"/>
                <a:cs typeface="Arial" panose="020B0604020202020204" pitchFamily="34" charset="0"/>
              </a:rPr>
              <a:t>Interface can be thought of as a contract of service between two applications. </a:t>
            </a:r>
          </a:p>
          <a:p>
            <a:pPr algn="just"/>
            <a:r>
              <a:rPr lang="en-US" dirty="0">
                <a:latin typeface="Arial" panose="020B0604020202020204" pitchFamily="34" charset="0"/>
                <a:cs typeface="Arial" panose="020B0604020202020204" pitchFamily="34" charset="0"/>
              </a:rPr>
              <a:t>This contract defines how the two communicate with each other using requests and responses. </a:t>
            </a:r>
          </a:p>
          <a:p>
            <a:pPr algn="just"/>
            <a:r>
              <a:rPr lang="en-US" dirty="0">
                <a:latin typeface="Arial" panose="020B0604020202020204" pitchFamily="34" charset="0"/>
                <a:cs typeface="Arial" panose="020B0604020202020204" pitchFamily="34" charset="0"/>
              </a:rPr>
              <a:t>Their API documentation contains information on how developers are to structure those requests and responses.</a:t>
            </a:r>
            <a:endParaRPr lang="en-IN"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35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4A2-40E5-83BE-A999-F6189A64A082}"/>
              </a:ext>
            </a:extLst>
          </p:cNvPr>
          <p:cNvSpPr>
            <a:spLocks noGrp="1"/>
          </p:cNvSpPr>
          <p:nvPr>
            <p:ph type="title"/>
          </p:nvPr>
        </p:nvSpPr>
        <p:spPr>
          <a:xfrm>
            <a:off x="793832" y="434026"/>
            <a:ext cx="10018713" cy="1208988"/>
          </a:xfrm>
        </p:spPr>
        <p:txBody>
          <a:bodyPr/>
          <a:lstStyle/>
          <a:p>
            <a:r>
              <a:rPr lang="en-IN" b="1" dirty="0">
                <a:latin typeface="Century Schoolbook" panose="02040604050505020304" pitchFamily="18" charset="0"/>
              </a:rPr>
              <a:t>JSON Syntax</a:t>
            </a:r>
          </a:p>
        </p:txBody>
      </p:sp>
      <p:sp>
        <p:nvSpPr>
          <p:cNvPr id="3" name="Content Placeholder 2">
            <a:extLst>
              <a:ext uri="{FF2B5EF4-FFF2-40B4-BE49-F238E27FC236}">
                <a16:creationId xmlns:a16="http://schemas.microsoft.com/office/drawing/2014/main" id="{F37AAF7B-BF6A-6BA9-2637-317A57877564}"/>
              </a:ext>
            </a:extLst>
          </p:cNvPr>
          <p:cNvSpPr>
            <a:spLocks noGrp="1"/>
          </p:cNvSpPr>
          <p:nvPr>
            <p:ph idx="1"/>
          </p:nvPr>
        </p:nvSpPr>
        <p:spPr>
          <a:xfrm>
            <a:off x="3360245" y="1498862"/>
            <a:ext cx="7452300" cy="2674464"/>
          </a:xfrm>
        </p:spPr>
        <p:txBody>
          <a:bodyPr/>
          <a:lstStyle/>
          <a:p>
            <a:r>
              <a:rPr lang="en-IN" dirty="0">
                <a:latin typeface="Arial" panose="020B0604020202020204" pitchFamily="34" charset="0"/>
                <a:cs typeface="Arial" panose="020B0604020202020204" pitchFamily="34" charset="0"/>
              </a:rPr>
              <a:t>Data should be in name/value pair</a:t>
            </a:r>
          </a:p>
          <a:p>
            <a:r>
              <a:rPr lang="en-IN" dirty="0">
                <a:latin typeface="Arial" panose="020B0604020202020204" pitchFamily="34" charset="0"/>
                <a:cs typeface="Arial" panose="020B0604020202020204" pitchFamily="34" charset="0"/>
              </a:rPr>
              <a:t>Data should be separated by comma</a:t>
            </a:r>
          </a:p>
          <a:p>
            <a:r>
              <a:rPr lang="en-IN" dirty="0">
                <a:latin typeface="Arial" panose="020B0604020202020204" pitchFamily="34" charset="0"/>
                <a:cs typeface="Arial" panose="020B0604020202020204" pitchFamily="34" charset="0"/>
              </a:rPr>
              <a:t>Curly brackets should hold object</a:t>
            </a:r>
          </a:p>
          <a:p>
            <a:r>
              <a:rPr lang="en-IN" dirty="0">
                <a:latin typeface="Arial" panose="020B0604020202020204" pitchFamily="34" charset="0"/>
                <a:cs typeface="Arial" panose="020B0604020202020204" pitchFamily="34" charset="0"/>
              </a:rPr>
              <a:t>Square brackets should hold array</a:t>
            </a:r>
          </a:p>
        </p:txBody>
      </p:sp>
    </p:spTree>
    <p:extLst>
      <p:ext uri="{BB962C8B-B14F-4D97-AF65-F5344CB8AC3E}">
        <p14:creationId xmlns:p14="http://schemas.microsoft.com/office/powerpoint/2010/main" val="214092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EB79-CCBC-86E5-98B5-406B481A0C29}"/>
              </a:ext>
            </a:extLst>
          </p:cNvPr>
          <p:cNvSpPr>
            <a:spLocks noGrp="1"/>
          </p:cNvSpPr>
          <p:nvPr>
            <p:ph type="title"/>
          </p:nvPr>
        </p:nvSpPr>
        <p:spPr>
          <a:xfrm>
            <a:off x="711313" y="319725"/>
            <a:ext cx="10018713" cy="1237268"/>
          </a:xfrm>
        </p:spPr>
        <p:txBody>
          <a:bodyPr/>
          <a:lstStyle/>
          <a:p>
            <a:r>
              <a:rPr lang="en-IN" b="1" dirty="0">
                <a:latin typeface="Century Schoolbook" panose="02040604050505020304" pitchFamily="18" charset="0"/>
              </a:rPr>
              <a:t>JSON Data Types</a:t>
            </a:r>
          </a:p>
        </p:txBody>
      </p:sp>
      <p:sp>
        <p:nvSpPr>
          <p:cNvPr id="3" name="Content Placeholder 2">
            <a:extLst>
              <a:ext uri="{FF2B5EF4-FFF2-40B4-BE49-F238E27FC236}">
                <a16:creationId xmlns:a16="http://schemas.microsoft.com/office/drawing/2014/main" id="{C5DCFDBD-08D7-5F1B-799F-3CE8A307ABDA}"/>
              </a:ext>
            </a:extLst>
          </p:cNvPr>
          <p:cNvSpPr>
            <a:spLocks noGrp="1"/>
          </p:cNvSpPr>
          <p:nvPr>
            <p:ph idx="1"/>
          </p:nvPr>
        </p:nvSpPr>
        <p:spPr>
          <a:xfrm>
            <a:off x="3567634" y="1636336"/>
            <a:ext cx="5350123" cy="3585328"/>
          </a:xfrm>
        </p:spPr>
        <p:txBody>
          <a:bodyPr/>
          <a:lstStyle/>
          <a:p>
            <a:r>
              <a:rPr lang="en-IN"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Null</a:t>
            </a:r>
          </a:p>
          <a:p>
            <a:r>
              <a:rPr lang="en-IN" dirty="0">
                <a:latin typeface="Arial" panose="020B0604020202020204" pitchFamily="34" charset="0"/>
                <a:cs typeface="Arial" panose="020B0604020202020204" pitchFamily="34" charset="0"/>
              </a:rPr>
              <a:t>Object</a:t>
            </a:r>
          </a:p>
          <a:p>
            <a:r>
              <a:rPr lang="en-IN" dirty="0">
                <a:latin typeface="Arial" panose="020B0604020202020204" pitchFamily="34" charset="0"/>
                <a:cs typeface="Arial" panose="020B0604020202020204" pitchFamily="34" charset="0"/>
              </a:rPr>
              <a:t>Array</a:t>
            </a:r>
          </a:p>
          <a:p>
            <a:endParaRPr lang="en-IN" dirty="0"/>
          </a:p>
        </p:txBody>
      </p:sp>
    </p:spTree>
    <p:extLst>
      <p:ext uri="{BB962C8B-B14F-4D97-AF65-F5344CB8AC3E}">
        <p14:creationId xmlns:p14="http://schemas.microsoft.com/office/powerpoint/2010/main" val="4233900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6F41-EDF0-B1BE-1986-D7DE69D7B082}"/>
              </a:ext>
            </a:extLst>
          </p:cNvPr>
          <p:cNvSpPr>
            <a:spLocks noGrp="1"/>
          </p:cNvSpPr>
          <p:nvPr>
            <p:ph idx="1"/>
          </p:nvPr>
        </p:nvSpPr>
        <p:spPr>
          <a:xfrm>
            <a:off x="2281288" y="426563"/>
            <a:ext cx="9078012" cy="6004874"/>
          </a:xfrm>
        </p:spPr>
        <p:txBody>
          <a:bodyPr/>
          <a:lstStyle/>
          <a:p>
            <a:r>
              <a:rPr lang="en-IN" b="1"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Numbers in JSON must be an integer pf a floating point number</a:t>
            </a:r>
          </a:p>
          <a:p>
            <a:pPr marL="457200" lvl="1" indent="0">
              <a:buNone/>
            </a:pPr>
            <a:r>
              <a:rPr lang="en-IN" sz="2400" dirty="0">
                <a:latin typeface="Arial" panose="020B0604020202020204" pitchFamily="34" charset="0"/>
                <a:cs typeface="Arial" panose="020B0604020202020204" pitchFamily="34" charset="0"/>
              </a:rPr>
              <a:t>{ “age”:30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String in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must be written in double quotes</a:t>
            </a:r>
          </a:p>
          <a:p>
            <a:r>
              <a:rPr lang="en-IN" dirty="0">
                <a:latin typeface="Arial" panose="020B0604020202020204" pitchFamily="34" charset="0"/>
                <a:cs typeface="Arial" panose="020B0604020202020204" pitchFamily="34" charset="0"/>
              </a:rPr>
              <a:t>{ “name”: “ Jhon”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Values in JSON can be Boolean (true/false)</a:t>
            </a:r>
          </a:p>
          <a:p>
            <a:pPr marL="457200" lvl="1" indent="0">
              <a:buNone/>
            </a:pPr>
            <a:r>
              <a:rPr lang="en-IN" sz="2400" dirty="0">
                <a:latin typeface="Arial" panose="020B0604020202020204" pitchFamily="34" charset="0"/>
                <a:cs typeface="Arial" panose="020B0604020202020204" pitchFamily="34" charset="0"/>
              </a:rPr>
              <a:t>{ “status” : true }</a:t>
            </a:r>
          </a:p>
          <a:p>
            <a:pPr marL="457200" lvl="1" indent="0">
              <a:buNone/>
            </a:pPr>
            <a:endParaRPr lang="en-IN" dirty="0"/>
          </a:p>
        </p:txBody>
      </p:sp>
    </p:spTree>
    <p:extLst>
      <p:ext uri="{BB962C8B-B14F-4D97-AF65-F5344CB8AC3E}">
        <p14:creationId xmlns:p14="http://schemas.microsoft.com/office/powerpoint/2010/main" val="583149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55B85-C3E4-BF85-608D-28D70779102C}"/>
              </a:ext>
            </a:extLst>
          </p:cNvPr>
          <p:cNvSpPr>
            <a:spLocks noGrp="1"/>
          </p:cNvSpPr>
          <p:nvPr>
            <p:ph idx="1"/>
          </p:nvPr>
        </p:nvSpPr>
        <p:spPr>
          <a:xfrm>
            <a:off x="2224726" y="1423447"/>
            <a:ext cx="9389096" cy="5125824"/>
          </a:xfrm>
        </p:spPr>
        <p:txBody>
          <a:bodyPr>
            <a:noAutofit/>
          </a:bodyPr>
          <a:lstStyle/>
          <a:p>
            <a:r>
              <a:rPr lang="en-IN" dirty="0">
                <a:latin typeface="Arial" panose="020B0604020202020204" pitchFamily="34" charset="0"/>
                <a:cs typeface="Arial" panose="020B0604020202020204" pitchFamily="34" charset="0"/>
              </a:rPr>
              <a:t>Values in JSON can be Object</a:t>
            </a:r>
          </a:p>
          <a:p>
            <a:pPr marL="0" indent="0">
              <a:buNone/>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“employee” :</a:t>
            </a:r>
          </a:p>
          <a:p>
            <a:pPr marL="0" indent="0">
              <a:buNone/>
            </a:pPr>
            <a:r>
              <a:rPr lang="en-IN" b="1" dirty="0">
                <a:latin typeface="Arial" panose="020B0604020202020204" pitchFamily="34" charset="0"/>
                <a:cs typeface="Arial" panose="020B0604020202020204" pitchFamily="34" charset="0"/>
              </a:rPr>
              <a:t>	                   { </a:t>
            </a:r>
          </a:p>
          <a:p>
            <a:pPr marL="0" indent="0">
              <a:buNone/>
            </a:pPr>
            <a:r>
              <a:rPr lang="en-IN" b="1" dirty="0">
                <a:latin typeface="Arial" panose="020B0604020202020204" pitchFamily="34" charset="0"/>
                <a:cs typeface="Arial" panose="020B0604020202020204" pitchFamily="34" charset="0"/>
              </a:rPr>
              <a:t>	                      “name” : “Jhon” ,</a:t>
            </a:r>
          </a:p>
          <a:p>
            <a:pPr marL="0" indent="0">
              <a:buNone/>
            </a:pPr>
            <a:r>
              <a:rPr lang="en-IN" b="1" dirty="0">
                <a:latin typeface="Arial" panose="020B0604020202020204" pitchFamily="34" charset="0"/>
                <a:cs typeface="Arial" panose="020B0604020202020204" pitchFamily="34" charset="0"/>
              </a:rPr>
              <a:t>	                        “ age” : 30,</a:t>
            </a:r>
          </a:p>
          <a:p>
            <a:pPr marL="0" indent="0">
              <a:buNone/>
            </a:pPr>
            <a:r>
              <a:rPr lang="en-IN" b="1" dirty="0">
                <a:latin typeface="Arial" panose="020B0604020202020204" pitchFamily="34" charset="0"/>
                <a:cs typeface="Arial" panose="020B0604020202020204" pitchFamily="34" charset="0"/>
              </a:rPr>
              <a:t>	                         “ city” : “New York”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Title 1">
            <a:extLst>
              <a:ext uri="{FF2B5EF4-FFF2-40B4-BE49-F238E27FC236}">
                <a16:creationId xmlns:a16="http://schemas.microsoft.com/office/drawing/2014/main" id="{C5F8B05A-87C4-F586-09DA-2B064D37773B}"/>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Object</a:t>
            </a:r>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5CCF92B5-98A5-DE8D-C6A1-65A0D03CBF90}"/>
                  </a:ext>
                </a:extLst>
              </p14:cNvPr>
              <p14:cNvContentPartPr/>
              <p14:nvPr/>
            </p14:nvContentPartPr>
            <p14:xfrm>
              <a:off x="10504433" y="2811945"/>
              <a:ext cx="118440" cy="153000"/>
            </p14:xfrm>
          </p:contentPart>
        </mc:Choice>
        <mc:Fallback xmlns="">
          <p:pic>
            <p:nvPicPr>
              <p:cNvPr id="26" name="Ink 25">
                <a:extLst>
                  <a:ext uri="{FF2B5EF4-FFF2-40B4-BE49-F238E27FC236}">
                    <a16:creationId xmlns:a16="http://schemas.microsoft.com/office/drawing/2014/main" id="{5CCF92B5-98A5-DE8D-C6A1-65A0D03CBF90}"/>
                  </a:ext>
                </a:extLst>
              </p:cNvPr>
              <p:cNvPicPr/>
              <p:nvPr/>
            </p:nvPicPr>
            <p:blipFill>
              <a:blip r:embed="rId3"/>
              <a:stretch>
                <a:fillRect/>
              </a:stretch>
            </p:blipFill>
            <p:spPr>
              <a:xfrm>
                <a:off x="10495406" y="2802945"/>
                <a:ext cx="136134" cy="170640"/>
              </a:xfrm>
              <a:prstGeom prst="rect">
                <a:avLst/>
              </a:prstGeom>
            </p:spPr>
          </p:pic>
        </mc:Fallback>
      </mc:AlternateContent>
    </p:spTree>
    <p:extLst>
      <p:ext uri="{BB962C8B-B14F-4D97-AF65-F5344CB8AC3E}">
        <p14:creationId xmlns:p14="http://schemas.microsoft.com/office/powerpoint/2010/main" val="2363557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AF51-D42F-69DD-2884-BF5481513F8A}"/>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Array</a:t>
            </a:r>
          </a:p>
        </p:txBody>
      </p:sp>
      <p:sp>
        <p:nvSpPr>
          <p:cNvPr id="3" name="Content Placeholder 2">
            <a:extLst>
              <a:ext uri="{FF2B5EF4-FFF2-40B4-BE49-F238E27FC236}">
                <a16:creationId xmlns:a16="http://schemas.microsoft.com/office/drawing/2014/main" id="{D5EAB826-D53D-F7AD-80F5-A2111012025C}"/>
              </a:ext>
            </a:extLst>
          </p:cNvPr>
          <p:cNvSpPr>
            <a:spLocks noGrp="1"/>
          </p:cNvSpPr>
          <p:nvPr>
            <p:ph idx="1"/>
          </p:nvPr>
        </p:nvSpPr>
        <p:spPr>
          <a:xfrm>
            <a:off x="1672846" y="1989057"/>
            <a:ext cx="10018713" cy="4449450"/>
          </a:xfrm>
        </p:spPr>
        <p:txBody>
          <a:bodyPr>
            <a:normAutofit lnSpcReduction="10000"/>
          </a:bodyPr>
          <a:lstStyle/>
          <a:p>
            <a:r>
              <a:rPr lang="en-US" dirty="0">
                <a:latin typeface="Arial" panose="020B0604020202020204" pitchFamily="34" charset="0"/>
                <a:cs typeface="Arial" panose="020B0604020202020204" pitchFamily="34" charset="0"/>
              </a:rPr>
              <a:t>In JSON, array values must be of type string, number, object, array,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or null.</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“employee” : [“John”, ”Sam”, ”Tom”]</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endParaRPr lang="en-US" sz="2400" b="1" dirty="0">
              <a:latin typeface="Arial" panose="020B0604020202020204" pitchFamily="34" charset="0"/>
              <a:cs typeface="Arial" panose="020B0604020202020204" pitchFamily="34" charset="0"/>
            </a:endParaRP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“age” : [20,30,40]</a:t>
            </a:r>
          </a:p>
          <a:p>
            <a:pPr marL="457200" lvl="1" indent="0">
              <a:buNone/>
            </a:pPr>
            <a:r>
              <a:rPr lang="en-US" sz="2400" b="1"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531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2F5B73-4B3D-643F-70D8-04FE407C1AE3}"/>
              </a:ext>
            </a:extLst>
          </p:cNvPr>
          <p:cNvPicPr>
            <a:picLocks noGrp="1" noChangeAspect="1"/>
          </p:cNvPicPr>
          <p:nvPr>
            <p:ph idx="1"/>
          </p:nvPr>
        </p:nvPicPr>
        <p:blipFill>
          <a:blip r:embed="rId2"/>
          <a:stretch>
            <a:fillRect/>
          </a:stretch>
        </p:blipFill>
        <p:spPr>
          <a:xfrm>
            <a:off x="4496585" y="708252"/>
            <a:ext cx="4543719" cy="5810710"/>
          </a:xfrm>
        </p:spPr>
      </p:pic>
      <p:sp>
        <p:nvSpPr>
          <p:cNvPr id="10" name="Arrow: Right 9">
            <a:extLst>
              <a:ext uri="{FF2B5EF4-FFF2-40B4-BE49-F238E27FC236}">
                <a16:creationId xmlns:a16="http://schemas.microsoft.com/office/drawing/2014/main" id="{D15A4396-7759-A6E9-02F2-5E5947E8F316}"/>
              </a:ext>
            </a:extLst>
          </p:cNvPr>
          <p:cNvSpPr/>
          <p:nvPr/>
        </p:nvSpPr>
        <p:spPr>
          <a:xfrm>
            <a:off x="2088037" y="1860222"/>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F93A30-6F89-C56D-AD06-83151101E273}"/>
              </a:ext>
            </a:extLst>
          </p:cNvPr>
          <p:cNvSpPr/>
          <p:nvPr/>
        </p:nvSpPr>
        <p:spPr>
          <a:xfrm>
            <a:off x="2126138" y="3392077"/>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0B496AA-40B2-693D-D152-BF1F9FDBE544}"/>
              </a:ext>
            </a:extLst>
          </p:cNvPr>
          <p:cNvSpPr/>
          <p:nvPr/>
        </p:nvSpPr>
        <p:spPr>
          <a:xfrm>
            <a:off x="2088037" y="4944359"/>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E65E244-E103-2DF6-86A1-54BF3D5007D6}"/>
              </a:ext>
            </a:extLst>
          </p:cNvPr>
          <p:cNvSpPr/>
          <p:nvPr/>
        </p:nvSpPr>
        <p:spPr>
          <a:xfrm>
            <a:off x="2526384" y="1488649"/>
            <a:ext cx="490193" cy="35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0</a:t>
            </a:r>
          </a:p>
        </p:txBody>
      </p:sp>
      <p:sp>
        <p:nvSpPr>
          <p:cNvPr id="16" name="Rectangle 15">
            <a:extLst>
              <a:ext uri="{FF2B5EF4-FFF2-40B4-BE49-F238E27FC236}">
                <a16:creationId xmlns:a16="http://schemas.microsoft.com/office/drawing/2014/main" id="{FABEB587-00EE-57FF-6BD0-6EEAFE720A66}"/>
              </a:ext>
            </a:extLst>
          </p:cNvPr>
          <p:cNvSpPr/>
          <p:nvPr/>
        </p:nvSpPr>
        <p:spPr>
          <a:xfrm>
            <a:off x="2511458" y="2982012"/>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1</a:t>
            </a:r>
          </a:p>
        </p:txBody>
      </p:sp>
      <p:sp>
        <p:nvSpPr>
          <p:cNvPr id="17" name="Rectangle 16">
            <a:extLst>
              <a:ext uri="{FF2B5EF4-FFF2-40B4-BE49-F238E27FC236}">
                <a16:creationId xmlns:a16="http://schemas.microsoft.com/office/drawing/2014/main" id="{2511FB80-524B-A506-8CF8-88E3E51B85EA}"/>
              </a:ext>
            </a:extLst>
          </p:cNvPr>
          <p:cNvSpPr/>
          <p:nvPr/>
        </p:nvSpPr>
        <p:spPr>
          <a:xfrm>
            <a:off x="2483177" y="4513867"/>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2</a:t>
            </a:r>
          </a:p>
        </p:txBody>
      </p:sp>
    </p:spTree>
    <p:extLst>
      <p:ext uri="{BB962C8B-B14F-4D97-AF65-F5344CB8AC3E}">
        <p14:creationId xmlns:p14="http://schemas.microsoft.com/office/powerpoint/2010/main" val="4033068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17F4-5994-3454-04EB-86DF80B414E9}"/>
              </a:ext>
            </a:extLst>
          </p:cNvPr>
          <p:cNvSpPr>
            <a:spLocks noGrp="1"/>
          </p:cNvSpPr>
          <p:nvPr>
            <p:ph type="ctrTitle"/>
          </p:nvPr>
        </p:nvSpPr>
        <p:spPr/>
        <p:txBody>
          <a:bodyPr/>
          <a:lstStyle/>
          <a:p>
            <a:r>
              <a:rPr lang="en-IN" dirty="0"/>
              <a:t>REST-Assured</a:t>
            </a:r>
          </a:p>
        </p:txBody>
      </p:sp>
      <p:sp>
        <p:nvSpPr>
          <p:cNvPr id="3" name="Subtitle 2">
            <a:extLst>
              <a:ext uri="{FF2B5EF4-FFF2-40B4-BE49-F238E27FC236}">
                <a16:creationId xmlns:a16="http://schemas.microsoft.com/office/drawing/2014/main" id="{8CB8AF11-30FD-2292-8D80-BE75773402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0890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6CA-2563-CE15-9430-FC0621714488}"/>
              </a:ext>
            </a:extLst>
          </p:cNvPr>
          <p:cNvSpPr>
            <a:spLocks noGrp="1"/>
          </p:cNvSpPr>
          <p:nvPr>
            <p:ph type="title"/>
          </p:nvPr>
        </p:nvSpPr>
        <p:spPr/>
        <p:txBody>
          <a:bodyPr/>
          <a:lstStyle/>
          <a:p>
            <a:r>
              <a:rPr lang="en-IN" b="1" dirty="0">
                <a:latin typeface="Century Schoolbook" panose="02040604050505020304" pitchFamily="18" charset="0"/>
              </a:rPr>
              <a:t>REST-Assured </a:t>
            </a:r>
          </a:p>
        </p:txBody>
      </p:sp>
      <p:sp>
        <p:nvSpPr>
          <p:cNvPr id="3" name="Content Placeholder 2">
            <a:extLst>
              <a:ext uri="{FF2B5EF4-FFF2-40B4-BE49-F238E27FC236}">
                <a16:creationId xmlns:a16="http://schemas.microsoft.com/office/drawing/2014/main" id="{82212E36-9AF3-A039-4427-DB4F3769E9BA}"/>
              </a:ext>
            </a:extLst>
          </p:cNvPr>
          <p:cNvSpPr>
            <a:spLocks noGrp="1"/>
          </p:cNvSpPr>
          <p:nvPr>
            <p:ph idx="1"/>
          </p:nvPr>
        </p:nvSpPr>
        <p:spPr>
          <a:xfrm>
            <a:off x="1842529" y="2205871"/>
            <a:ext cx="10018713" cy="2592372"/>
          </a:xfrm>
        </p:spPr>
        <p:txBody>
          <a:bodyPr>
            <a:normAutofit/>
          </a:bodyPr>
          <a:lstStyle/>
          <a:p>
            <a:r>
              <a:rPr lang="en-US" dirty="0">
                <a:latin typeface="Arial" panose="020B0604020202020204" pitchFamily="34" charset="0"/>
                <a:cs typeface="Arial" panose="020B0604020202020204" pitchFamily="34" charset="0"/>
              </a:rPr>
              <a:t>Rest assured is java library for testing Restful Web services. </a:t>
            </a:r>
          </a:p>
          <a:p>
            <a:r>
              <a:rPr lang="en-US" dirty="0">
                <a:latin typeface="Arial" panose="020B0604020202020204" pitchFamily="34" charset="0"/>
                <a:cs typeface="Arial" panose="020B0604020202020204" pitchFamily="34" charset="0"/>
              </a:rPr>
              <a:t>It can be used to test XML &amp; JSON based web services.</a:t>
            </a:r>
          </a:p>
          <a:p>
            <a:r>
              <a:rPr lang="en-US" dirty="0">
                <a:latin typeface="Arial" panose="020B0604020202020204" pitchFamily="34" charset="0"/>
                <a:cs typeface="Arial" panose="020B0604020202020204" pitchFamily="34" charset="0"/>
              </a:rPr>
              <a:t> It supports GET, POST, PUT, PATCH, DELETE requests and can be used to validate and verify the response of these requests.</a:t>
            </a:r>
          </a:p>
          <a:p>
            <a:pPr marL="0" indent="0">
              <a:buNone/>
            </a:pPr>
            <a:r>
              <a:rPr lang="en-IN" dirty="0">
                <a:latin typeface="Arial" panose="020B0604020202020204" pitchFamily="34" charset="0"/>
                <a:cs typeface="Arial" panose="020B0604020202020204" pitchFamily="34" charset="0"/>
                <a:hlinkClick r:id="rId2"/>
              </a:rPr>
              <a:t>https://rest-assured.io/</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512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C087-C7FB-021A-FE23-7E8A7D26759D}"/>
              </a:ext>
            </a:extLst>
          </p:cNvPr>
          <p:cNvSpPr>
            <a:spLocks noGrp="1"/>
          </p:cNvSpPr>
          <p:nvPr>
            <p:ph type="title"/>
          </p:nvPr>
        </p:nvSpPr>
        <p:spPr/>
        <p:txBody>
          <a:bodyPr/>
          <a:lstStyle/>
          <a:p>
            <a:r>
              <a:rPr lang="en-IN" b="1" dirty="0">
                <a:latin typeface="Century Schoolbook" panose="02040604050505020304" pitchFamily="18" charset="0"/>
              </a:rPr>
              <a:t>REST-Assured Setup</a:t>
            </a:r>
          </a:p>
        </p:txBody>
      </p:sp>
      <p:sp>
        <p:nvSpPr>
          <p:cNvPr id="3" name="Content Placeholder 2">
            <a:extLst>
              <a:ext uri="{FF2B5EF4-FFF2-40B4-BE49-F238E27FC236}">
                <a16:creationId xmlns:a16="http://schemas.microsoft.com/office/drawing/2014/main" id="{34220E48-8A7B-5C28-CA51-01C270F2AB7A}"/>
              </a:ext>
            </a:extLst>
          </p:cNvPr>
          <p:cNvSpPr>
            <a:spLocks noGrp="1"/>
          </p:cNvSpPr>
          <p:nvPr>
            <p:ph idx="1"/>
          </p:nvPr>
        </p:nvSpPr>
        <p:spPr>
          <a:xfrm>
            <a:off x="3205113" y="2073110"/>
            <a:ext cx="7389454" cy="3124201"/>
          </a:xfrm>
        </p:spPr>
        <p:txBody>
          <a:bodyPr/>
          <a:lstStyle/>
          <a:p>
            <a:r>
              <a:rPr lang="en-IN" dirty="0">
                <a:latin typeface="Arial" panose="020B0604020202020204" pitchFamily="34" charset="0"/>
                <a:cs typeface="Arial" panose="020B0604020202020204" pitchFamily="34" charset="0"/>
              </a:rPr>
              <a:t>Pre-requisite</a:t>
            </a:r>
          </a:p>
          <a:p>
            <a:r>
              <a:rPr lang="en-IN" dirty="0">
                <a:latin typeface="Arial" panose="020B0604020202020204" pitchFamily="34" charset="0"/>
                <a:cs typeface="Arial" panose="020B0604020202020204" pitchFamily="34" charset="0"/>
              </a:rPr>
              <a:t>Java 9+ &amp; Eclipse</a:t>
            </a:r>
          </a:p>
          <a:p>
            <a:r>
              <a:rPr lang="en-IN" dirty="0">
                <a:latin typeface="Arial" panose="020B0604020202020204" pitchFamily="34" charset="0"/>
                <a:cs typeface="Arial" panose="020B0604020202020204" pitchFamily="34" charset="0"/>
              </a:rPr>
              <a:t>TestNG</a:t>
            </a:r>
          </a:p>
          <a:p>
            <a:r>
              <a:rPr lang="en-IN" dirty="0">
                <a:latin typeface="Arial" panose="020B0604020202020204" pitchFamily="34" charset="0"/>
                <a:cs typeface="Arial" panose="020B0604020202020204" pitchFamily="34" charset="0"/>
              </a:rPr>
              <a:t>Maven</a:t>
            </a:r>
          </a:p>
          <a:p>
            <a:endParaRPr lang="en-IN" dirty="0"/>
          </a:p>
        </p:txBody>
      </p:sp>
      <p:graphicFrame>
        <p:nvGraphicFramePr>
          <p:cNvPr id="4" name="Object 3">
            <a:extLst>
              <a:ext uri="{FF2B5EF4-FFF2-40B4-BE49-F238E27FC236}">
                <a16:creationId xmlns:a16="http://schemas.microsoft.com/office/drawing/2014/main" id="{4B6D0A18-1C12-D9A2-AE25-8E5106A0C36F}"/>
              </a:ext>
            </a:extLst>
          </p:cNvPr>
          <p:cNvGraphicFramePr>
            <a:graphicFrameLocks noChangeAspect="1"/>
          </p:cNvGraphicFramePr>
          <p:nvPr>
            <p:extLst>
              <p:ext uri="{D42A27DB-BD31-4B8C-83A1-F6EECF244321}">
                <p14:modId xmlns:p14="http://schemas.microsoft.com/office/powerpoint/2010/main" val="2701848488"/>
              </p:ext>
            </p:extLst>
          </p:nvPr>
        </p:nvGraphicFramePr>
        <p:xfrm>
          <a:off x="7279064" y="2471831"/>
          <a:ext cx="1704680" cy="1336564"/>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7279064" y="2471831"/>
                        <a:ext cx="1704680" cy="1336564"/>
                      </a:xfrm>
                      <a:prstGeom prst="rect">
                        <a:avLst/>
                      </a:prstGeom>
                    </p:spPr>
                  </p:pic>
                </p:oleObj>
              </mc:Fallback>
            </mc:AlternateContent>
          </a:graphicData>
        </a:graphic>
      </p:graphicFrame>
    </p:spTree>
    <p:extLst>
      <p:ext uri="{BB962C8B-B14F-4D97-AF65-F5344CB8AC3E}">
        <p14:creationId xmlns:p14="http://schemas.microsoft.com/office/powerpoint/2010/main" val="3502522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1F-63F7-87A3-1BF6-06E850F96C53}"/>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GET Request</a:t>
            </a:r>
          </a:p>
        </p:txBody>
      </p:sp>
      <p:pic>
        <p:nvPicPr>
          <p:cNvPr id="5" name="Content Placeholder 4">
            <a:extLst>
              <a:ext uri="{FF2B5EF4-FFF2-40B4-BE49-F238E27FC236}">
                <a16:creationId xmlns:a16="http://schemas.microsoft.com/office/drawing/2014/main" id="{435D0F30-C5E2-5B44-93FC-DBAE30BA4095}"/>
              </a:ext>
            </a:extLst>
          </p:cNvPr>
          <p:cNvPicPr>
            <a:picLocks noGrp="1" noChangeAspect="1"/>
          </p:cNvPicPr>
          <p:nvPr>
            <p:ph idx="1"/>
          </p:nvPr>
        </p:nvPicPr>
        <p:blipFill>
          <a:blip r:embed="rId2"/>
          <a:stretch>
            <a:fillRect/>
          </a:stretch>
        </p:blipFill>
        <p:spPr>
          <a:xfrm>
            <a:off x="2309567" y="2064470"/>
            <a:ext cx="8465269" cy="3638746"/>
          </a:xfrm>
        </p:spPr>
      </p:pic>
    </p:spTree>
    <p:extLst>
      <p:ext uri="{BB962C8B-B14F-4D97-AF65-F5344CB8AC3E}">
        <p14:creationId xmlns:p14="http://schemas.microsoft.com/office/powerpoint/2010/main" val="252477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DF2-97E7-C72D-E0B1-291755A3400F}"/>
              </a:ext>
            </a:extLst>
          </p:cNvPr>
          <p:cNvSpPr>
            <a:spLocks noGrp="1"/>
          </p:cNvSpPr>
          <p:nvPr>
            <p:ph type="title"/>
          </p:nvPr>
        </p:nvSpPr>
        <p:spPr>
          <a:xfrm>
            <a:off x="1484311" y="292232"/>
            <a:ext cx="10018713" cy="1752599"/>
          </a:xfrm>
        </p:spPr>
        <p:txBody>
          <a:bodyPr/>
          <a:lstStyle/>
          <a:p>
            <a:r>
              <a:rPr lang="en-IN" b="1" dirty="0">
                <a:latin typeface="Century Schoolbook" panose="02040604050505020304" pitchFamily="18" charset="0"/>
              </a:rPr>
              <a:t>How API Works</a:t>
            </a:r>
          </a:p>
        </p:txBody>
      </p:sp>
      <p:pic>
        <p:nvPicPr>
          <p:cNvPr id="5" name="Content Placeholder 4">
            <a:extLst>
              <a:ext uri="{FF2B5EF4-FFF2-40B4-BE49-F238E27FC236}">
                <a16:creationId xmlns:a16="http://schemas.microsoft.com/office/drawing/2014/main" id="{48C55773-D7BD-5C71-1FB6-2D3413510C58}"/>
              </a:ext>
            </a:extLst>
          </p:cNvPr>
          <p:cNvPicPr>
            <a:picLocks noGrp="1" noChangeAspect="1"/>
          </p:cNvPicPr>
          <p:nvPr>
            <p:ph idx="1"/>
          </p:nvPr>
        </p:nvPicPr>
        <p:blipFill>
          <a:blip r:embed="rId2"/>
          <a:stretch>
            <a:fillRect/>
          </a:stretch>
        </p:blipFill>
        <p:spPr>
          <a:xfrm>
            <a:off x="1484311" y="2044831"/>
            <a:ext cx="10186072" cy="3969470"/>
          </a:xfrm>
        </p:spPr>
      </p:pic>
    </p:spTree>
    <p:extLst>
      <p:ext uri="{BB962C8B-B14F-4D97-AF65-F5344CB8AC3E}">
        <p14:creationId xmlns:p14="http://schemas.microsoft.com/office/powerpoint/2010/main" val="748416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5D72-A4E5-C248-5AFE-AB44A9247DC2}"/>
              </a:ext>
            </a:extLst>
          </p:cNvPr>
          <p:cNvSpPr>
            <a:spLocks noGrp="1"/>
          </p:cNvSpPr>
          <p:nvPr>
            <p:ph type="title"/>
          </p:nvPr>
        </p:nvSpPr>
        <p:spPr>
          <a:xfrm>
            <a:off x="928129" y="630417"/>
            <a:ext cx="10018713" cy="1369243"/>
          </a:xfrm>
        </p:spPr>
        <p:txBody>
          <a:bodyPr/>
          <a:lstStyle/>
          <a:p>
            <a:r>
              <a:rPr lang="en-IN" b="1" dirty="0">
                <a:latin typeface="Century Schoolbook" panose="02040604050505020304" pitchFamily="18" charset="0"/>
              </a:rPr>
              <a:t>POST Request</a:t>
            </a:r>
          </a:p>
        </p:txBody>
      </p:sp>
      <p:sp>
        <p:nvSpPr>
          <p:cNvPr id="3" name="Content Placeholder 2">
            <a:extLst>
              <a:ext uri="{FF2B5EF4-FFF2-40B4-BE49-F238E27FC236}">
                <a16:creationId xmlns:a16="http://schemas.microsoft.com/office/drawing/2014/main" id="{3A62B8EE-D4BB-E9A7-D709-08992AAE1D1C}"/>
              </a:ext>
            </a:extLst>
          </p:cNvPr>
          <p:cNvSpPr>
            <a:spLocks noGrp="1"/>
          </p:cNvSpPr>
          <p:nvPr>
            <p:ph idx="1"/>
          </p:nvPr>
        </p:nvSpPr>
        <p:spPr>
          <a:xfrm>
            <a:off x="1286348" y="2138218"/>
            <a:ext cx="4294321" cy="1754766"/>
          </a:xfrm>
        </p:spPr>
        <p:txBody>
          <a:bodyPr/>
          <a:lstStyle/>
          <a:p>
            <a:r>
              <a:rPr lang="en-IN" dirty="0">
                <a:latin typeface="Arial" panose="020B0604020202020204" pitchFamily="34" charset="0"/>
                <a:cs typeface="Arial" panose="020B0604020202020204" pitchFamily="34" charset="0"/>
              </a:rPr>
              <a:t>POST using HashMap</a:t>
            </a:r>
          </a:p>
          <a:p>
            <a:r>
              <a:rPr lang="en-IN" dirty="0">
                <a:latin typeface="Arial" panose="020B0604020202020204" pitchFamily="34" charset="0"/>
                <a:cs typeface="Arial" panose="020B0604020202020204" pitchFamily="34" charset="0"/>
              </a:rPr>
              <a:t>POST using POJO class</a:t>
            </a:r>
          </a:p>
        </p:txBody>
      </p:sp>
      <p:pic>
        <p:nvPicPr>
          <p:cNvPr id="5" name="Picture 4">
            <a:extLst>
              <a:ext uri="{FF2B5EF4-FFF2-40B4-BE49-F238E27FC236}">
                <a16:creationId xmlns:a16="http://schemas.microsoft.com/office/drawing/2014/main" id="{5651CBAE-50E1-9054-9B15-A6F4E7CE0EDB}"/>
              </a:ext>
            </a:extLst>
          </p:cNvPr>
          <p:cNvPicPr>
            <a:picLocks noChangeAspect="1"/>
          </p:cNvPicPr>
          <p:nvPr/>
        </p:nvPicPr>
        <p:blipFill>
          <a:blip r:embed="rId2"/>
          <a:stretch>
            <a:fillRect/>
          </a:stretch>
        </p:blipFill>
        <p:spPr>
          <a:xfrm>
            <a:off x="5580669" y="2119269"/>
            <a:ext cx="6373184" cy="3423692"/>
          </a:xfrm>
          <a:prstGeom prst="rect">
            <a:avLst/>
          </a:prstGeom>
        </p:spPr>
      </p:pic>
    </p:spTree>
    <p:extLst>
      <p:ext uri="{BB962C8B-B14F-4D97-AF65-F5344CB8AC3E}">
        <p14:creationId xmlns:p14="http://schemas.microsoft.com/office/powerpoint/2010/main" val="172463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1E81-0D14-8C47-FEFD-941BDA571396}"/>
              </a:ext>
            </a:extLst>
          </p:cNvPr>
          <p:cNvSpPr>
            <a:spLocks noGrp="1"/>
          </p:cNvSpPr>
          <p:nvPr>
            <p:ph type="title"/>
          </p:nvPr>
        </p:nvSpPr>
        <p:spPr>
          <a:xfrm>
            <a:off x="1484311" y="685800"/>
            <a:ext cx="10018713" cy="1322109"/>
          </a:xfrm>
        </p:spPr>
        <p:txBody>
          <a:bodyPr/>
          <a:lstStyle/>
          <a:p>
            <a:r>
              <a:rPr lang="en-IN" b="1" dirty="0">
                <a:latin typeface="Century Schoolbook" panose="02040604050505020304" pitchFamily="18" charset="0"/>
              </a:rPr>
              <a:t>PUT / PATCH Request</a:t>
            </a:r>
          </a:p>
        </p:txBody>
      </p:sp>
      <p:pic>
        <p:nvPicPr>
          <p:cNvPr id="5" name="Content Placeholder 4">
            <a:extLst>
              <a:ext uri="{FF2B5EF4-FFF2-40B4-BE49-F238E27FC236}">
                <a16:creationId xmlns:a16="http://schemas.microsoft.com/office/drawing/2014/main" id="{4619D1D3-2F09-F0CE-EE2E-0921A80D74F9}"/>
              </a:ext>
            </a:extLst>
          </p:cNvPr>
          <p:cNvPicPr>
            <a:picLocks noGrp="1" noChangeAspect="1"/>
          </p:cNvPicPr>
          <p:nvPr>
            <p:ph idx="1"/>
          </p:nvPr>
        </p:nvPicPr>
        <p:blipFill>
          <a:blip r:embed="rId2"/>
          <a:stretch>
            <a:fillRect/>
          </a:stretch>
        </p:blipFill>
        <p:spPr>
          <a:xfrm>
            <a:off x="2545237" y="2111603"/>
            <a:ext cx="7993930" cy="4204355"/>
          </a:xfrm>
        </p:spPr>
      </p:pic>
    </p:spTree>
    <p:extLst>
      <p:ext uri="{BB962C8B-B14F-4D97-AF65-F5344CB8AC3E}">
        <p14:creationId xmlns:p14="http://schemas.microsoft.com/office/powerpoint/2010/main" val="886122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84BC-4E9E-DECB-85DD-773ACC32ADD8}"/>
              </a:ext>
            </a:extLst>
          </p:cNvPr>
          <p:cNvSpPr>
            <a:spLocks noGrp="1"/>
          </p:cNvSpPr>
          <p:nvPr>
            <p:ph type="title"/>
          </p:nvPr>
        </p:nvSpPr>
        <p:spPr/>
        <p:txBody>
          <a:bodyPr/>
          <a:lstStyle/>
          <a:p>
            <a:r>
              <a:rPr lang="en-IN" b="1" dirty="0">
                <a:latin typeface="Century Schoolbook" panose="02040604050505020304" pitchFamily="18" charset="0"/>
              </a:rPr>
              <a:t>DELETE Request</a:t>
            </a:r>
          </a:p>
        </p:txBody>
      </p:sp>
      <p:pic>
        <p:nvPicPr>
          <p:cNvPr id="5" name="Content Placeholder 4">
            <a:extLst>
              <a:ext uri="{FF2B5EF4-FFF2-40B4-BE49-F238E27FC236}">
                <a16:creationId xmlns:a16="http://schemas.microsoft.com/office/drawing/2014/main" id="{D448DE7D-EBF8-9FE8-28A0-268934FB436E}"/>
              </a:ext>
            </a:extLst>
          </p:cNvPr>
          <p:cNvPicPr>
            <a:picLocks noGrp="1" noChangeAspect="1"/>
          </p:cNvPicPr>
          <p:nvPr>
            <p:ph idx="1"/>
          </p:nvPr>
        </p:nvPicPr>
        <p:blipFill>
          <a:blip r:embed="rId2"/>
          <a:stretch>
            <a:fillRect/>
          </a:stretch>
        </p:blipFill>
        <p:spPr>
          <a:xfrm>
            <a:off x="2752628" y="2438399"/>
            <a:ext cx="7164370" cy="3198830"/>
          </a:xfrm>
        </p:spPr>
      </p:pic>
    </p:spTree>
    <p:extLst>
      <p:ext uri="{BB962C8B-B14F-4D97-AF65-F5344CB8AC3E}">
        <p14:creationId xmlns:p14="http://schemas.microsoft.com/office/powerpoint/2010/main" val="3636588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0BC-D49B-79EC-C6BF-098A81D9E8A4}"/>
              </a:ext>
            </a:extLst>
          </p:cNvPr>
          <p:cNvSpPr>
            <a:spLocks noGrp="1"/>
          </p:cNvSpPr>
          <p:nvPr>
            <p:ph type="title"/>
          </p:nvPr>
        </p:nvSpPr>
        <p:spPr/>
        <p:txBody>
          <a:bodyPr/>
          <a:lstStyle/>
          <a:p>
            <a:r>
              <a:rPr lang="en-IN" b="1" dirty="0">
                <a:latin typeface="Century Schoolbook" panose="02040604050505020304" pitchFamily="18" charset="0"/>
              </a:rPr>
              <a:t>Query &amp; Path Parameters</a:t>
            </a:r>
          </a:p>
        </p:txBody>
      </p:sp>
      <p:pic>
        <p:nvPicPr>
          <p:cNvPr id="5" name="Content Placeholder 4">
            <a:extLst>
              <a:ext uri="{FF2B5EF4-FFF2-40B4-BE49-F238E27FC236}">
                <a16:creationId xmlns:a16="http://schemas.microsoft.com/office/drawing/2014/main" id="{CB0E82BB-2C17-D536-9853-914A65ECAF3A}"/>
              </a:ext>
            </a:extLst>
          </p:cNvPr>
          <p:cNvPicPr>
            <a:picLocks noGrp="1" noChangeAspect="1"/>
          </p:cNvPicPr>
          <p:nvPr>
            <p:ph idx="1"/>
          </p:nvPr>
        </p:nvPicPr>
        <p:blipFill>
          <a:blip r:embed="rId2"/>
          <a:stretch>
            <a:fillRect/>
          </a:stretch>
        </p:blipFill>
        <p:spPr>
          <a:xfrm>
            <a:off x="2595683" y="2264953"/>
            <a:ext cx="7795967" cy="3664507"/>
          </a:xfrm>
        </p:spPr>
      </p:pic>
    </p:spTree>
    <p:extLst>
      <p:ext uri="{BB962C8B-B14F-4D97-AF65-F5344CB8AC3E}">
        <p14:creationId xmlns:p14="http://schemas.microsoft.com/office/powerpoint/2010/main" val="3803245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962276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327337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Header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A Response header is an HTTP header that can be used in an HTTP response.</a:t>
            </a:r>
          </a:p>
          <a:p>
            <a:pPr algn="just"/>
            <a:r>
              <a:rPr lang="en-IN" dirty="0">
                <a:latin typeface="Arial" panose="020B0604020202020204" pitchFamily="34" charset="0"/>
                <a:cs typeface="Arial" panose="020B0604020202020204" pitchFamily="34" charset="0"/>
              </a:rPr>
              <a:t>HTTP Headers used to pass additional information between the client and server.</a:t>
            </a:r>
          </a:p>
        </p:txBody>
      </p:sp>
    </p:spTree>
    <p:extLst>
      <p:ext uri="{BB962C8B-B14F-4D97-AF65-F5344CB8AC3E}">
        <p14:creationId xmlns:p14="http://schemas.microsoft.com/office/powerpoint/2010/main" val="1636326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Test Logging</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1739243"/>
          </a:xfrm>
        </p:spPr>
        <p:txBody>
          <a:bodyPr/>
          <a:lstStyle/>
          <a:p>
            <a:pPr algn="just"/>
            <a:r>
              <a:rPr lang="en-IN" dirty="0">
                <a:latin typeface="Arial" panose="020B0604020202020204" pitchFamily="34" charset="0"/>
                <a:cs typeface="Arial" panose="020B0604020202020204" pitchFamily="34" charset="0"/>
              </a:rPr>
              <a:t>To get all the request and response of REST-Assured use</a:t>
            </a:r>
          </a:p>
          <a:p>
            <a:pPr marL="0" indent="0" algn="just">
              <a:buNone/>
            </a:pPr>
            <a:r>
              <a:rPr lang="en-IN" dirty="0">
                <a:latin typeface="Arial" panose="020B0604020202020204" pitchFamily="34" charset="0"/>
                <a:cs typeface="Arial" panose="020B0604020202020204" pitchFamily="34" charset="0"/>
              </a:rPr>
              <a:t>	log().all()</a:t>
            </a:r>
          </a:p>
        </p:txBody>
      </p:sp>
    </p:spTree>
    <p:extLst>
      <p:ext uri="{BB962C8B-B14F-4D97-AF65-F5344CB8AC3E}">
        <p14:creationId xmlns:p14="http://schemas.microsoft.com/office/powerpoint/2010/main" val="4264576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p:txBody>
          <a:bodyPr/>
          <a:lstStyle/>
          <a:p>
            <a:r>
              <a:rPr lang="en-IN" b="1" dirty="0">
                <a:latin typeface="Century Schoolbook" panose="02040604050505020304" pitchFamily="18" charset="0"/>
              </a:rPr>
              <a:t>Serialization &amp; Deserialization</a:t>
            </a:r>
          </a:p>
        </p:txBody>
      </p:sp>
      <p:pic>
        <p:nvPicPr>
          <p:cNvPr id="9" name="Picture 8">
            <a:extLst>
              <a:ext uri="{FF2B5EF4-FFF2-40B4-BE49-F238E27FC236}">
                <a16:creationId xmlns:a16="http://schemas.microsoft.com/office/drawing/2014/main" id="{138FAEC9-F3EC-5891-C50F-B10E126EC761}"/>
              </a:ext>
            </a:extLst>
          </p:cNvPr>
          <p:cNvPicPr>
            <a:picLocks noChangeAspect="1"/>
          </p:cNvPicPr>
          <p:nvPr/>
        </p:nvPicPr>
        <p:blipFill>
          <a:blip r:embed="rId2"/>
          <a:stretch>
            <a:fillRect/>
          </a:stretch>
        </p:blipFill>
        <p:spPr>
          <a:xfrm>
            <a:off x="2592499" y="2176805"/>
            <a:ext cx="7993801" cy="3611253"/>
          </a:xfrm>
          <a:prstGeom prst="rect">
            <a:avLst/>
          </a:prstGeom>
        </p:spPr>
      </p:pic>
    </p:spTree>
    <p:extLst>
      <p:ext uri="{BB962C8B-B14F-4D97-AF65-F5344CB8AC3E}">
        <p14:creationId xmlns:p14="http://schemas.microsoft.com/office/powerpoint/2010/main" val="1486980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550299" y="582106"/>
            <a:ext cx="10018713" cy="1284402"/>
          </a:xfrm>
        </p:spPr>
        <p:txBody>
          <a:bodyPr/>
          <a:lstStyle/>
          <a:p>
            <a:r>
              <a:rPr lang="en-IN" b="1" dirty="0">
                <a:latin typeface="Century Schoolbook" panose="02040604050505020304" pitchFamily="18" charset="0"/>
              </a:rPr>
              <a:t>Serialization &amp; Deserialization</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1748261" y="1753384"/>
            <a:ext cx="10018713" cy="4741683"/>
          </a:xfrm>
        </p:spPr>
        <p:txBody>
          <a:bodyPr>
            <a:normAutofit/>
          </a:bodyPr>
          <a:lstStyle/>
          <a:p>
            <a:r>
              <a:rPr lang="en-US" dirty="0">
                <a:latin typeface="Arial" panose="020B0604020202020204" pitchFamily="34" charset="0"/>
                <a:cs typeface="Arial" panose="020B0604020202020204" pitchFamily="34" charset="0"/>
              </a:rPr>
              <a:t>Serialization is a conversion of the state of a Java object to a byte stream.</a:t>
            </a:r>
          </a:p>
          <a:p>
            <a:pPr algn="l"/>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objMap</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String </a:t>
            </a:r>
            <a:r>
              <a:rPr lang="en-IN" sz="1800" dirty="0" err="1">
                <a:solidFill>
                  <a:srgbClr val="6A3E3E"/>
                </a:solidFill>
                <a:latin typeface="Courier New" panose="02070309020205020404" pitchFamily="49" charset="0"/>
              </a:rPr>
              <a:t>jsondata</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objMap</a:t>
            </a:r>
            <a:r>
              <a:rPr lang="en-IN" sz="1800" dirty="0" err="1">
                <a:solidFill>
                  <a:srgbClr val="000000"/>
                </a:solidFill>
                <a:latin typeface="Courier New" panose="02070309020205020404" pitchFamily="49" charset="0"/>
              </a:rPr>
              <a:t>.writerWithDefaultPrettyPrinter</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writeValueAsString</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a:t>
            </a:r>
            <a:r>
              <a:rPr lang="en-US" dirty="0">
                <a:latin typeface="Arial" panose="020B0604020202020204" pitchFamily="34" charset="0"/>
                <a:cs typeface="Arial" panose="020B0604020202020204" pitchFamily="34" charset="0"/>
              </a:rPr>
              <a:t>Deserialization is the reverse of it i.e. conversion of a byte stream to corresponding Java object.</a:t>
            </a:r>
          </a:p>
          <a:p>
            <a:pPr algn="l"/>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obj</a:t>
            </a:r>
            <a:r>
              <a:rPr lang="en-US" sz="1800" dirty="0" err="1">
                <a:solidFill>
                  <a:srgbClr val="000000"/>
                </a:solidFill>
                <a:latin typeface="Courier New" panose="02070309020205020404" pitchFamily="49" charset="0"/>
              </a:rPr>
              <a:t>.readValue</a:t>
            </a:r>
            <a:r>
              <a:rPr lang="en-US" sz="1800" dirty="0">
                <a:solidFill>
                  <a:srgbClr val="000000"/>
                </a:solidFill>
                <a:latin typeface="Courier New" panose="02070309020205020404" pitchFamily="49" charset="0"/>
              </a:rPr>
              <a:t>(</a:t>
            </a:r>
            <a:r>
              <a:rPr lang="en-US" sz="1800" dirty="0" err="1">
                <a:solidFill>
                  <a:srgbClr val="6A3E3E"/>
                </a:solidFill>
                <a:latin typeface="Courier New" panose="02070309020205020404" pitchFamily="49" charset="0"/>
              </a:rPr>
              <a:t>jsondata</a:t>
            </a:r>
            <a:r>
              <a:rPr lang="en-US" sz="1800" dirty="0" err="1">
                <a:solidFill>
                  <a:srgbClr val="000000"/>
                </a:solidFill>
                <a:latin typeface="Courier New" panose="02070309020205020404" pitchFamily="49" charset="0"/>
              </a:rPr>
              <a:t>,Pojoclass.</a:t>
            </a:r>
            <a:r>
              <a:rPr lang="en-US" sz="1800" b="1" dirty="0" err="1">
                <a:solidFill>
                  <a:srgbClr val="7F0055"/>
                </a:solidFill>
                <a:latin typeface="Courier New" panose="02070309020205020404" pitchFamily="49" charset="0"/>
              </a:rPr>
              <a:t>class</a:t>
            </a:r>
            <a:r>
              <a:rPr lang="en-US" sz="1800" b="1" dirty="0">
                <a:solidFill>
                  <a:srgbClr val="000000"/>
                </a:solidFill>
                <a:latin typeface="Courier New" panose="02070309020205020404" pitchFamily="49" charset="0"/>
              </a:rPr>
              <a:t>);</a:t>
            </a:r>
          </a:p>
          <a:p>
            <a:pPr algn="l"/>
            <a:endParaRPr lang="en-US" sz="1800" b="1" dirty="0">
              <a:solidFill>
                <a:srgbClr val="000000"/>
              </a:solidFill>
              <a:latin typeface="Courier New" panose="02070309020205020404" pitchFamily="49" charset="0"/>
              <a:cs typeface="Arial" panose="020B0604020202020204" pitchFamily="34" charset="0"/>
            </a:endParaRP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com.fasterxml.jackson.databind.ObjectMapper</a:t>
            </a:r>
            <a:r>
              <a:rPr lang="en-IN" sz="1800" b="1" dirty="0">
                <a:solidFill>
                  <a:srgbClr val="000000"/>
                </a:solidFill>
                <a:latin typeface="Courier New" panose="02070309020205020404" pitchFamily="49"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09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5A4E-56DF-69F8-CEE6-FB45C983445A}"/>
              </a:ext>
            </a:extLst>
          </p:cNvPr>
          <p:cNvSpPr>
            <a:spLocks noGrp="1"/>
          </p:cNvSpPr>
          <p:nvPr>
            <p:ph type="title"/>
          </p:nvPr>
        </p:nvSpPr>
        <p:spPr>
          <a:xfrm>
            <a:off x="1484311" y="685801"/>
            <a:ext cx="10018713" cy="1095866"/>
          </a:xfrm>
        </p:spPr>
        <p:txBody>
          <a:bodyPr/>
          <a:lstStyle/>
          <a:p>
            <a:r>
              <a:rPr lang="en-IN" b="1" dirty="0"/>
              <a:t>API-Restaurant Analogy</a:t>
            </a:r>
          </a:p>
        </p:txBody>
      </p:sp>
      <p:pic>
        <p:nvPicPr>
          <p:cNvPr id="7" name="Content Placeholder 6">
            <a:extLst>
              <a:ext uri="{FF2B5EF4-FFF2-40B4-BE49-F238E27FC236}">
                <a16:creationId xmlns:a16="http://schemas.microsoft.com/office/drawing/2014/main" id="{8F07DCFC-DC0E-1547-67DB-D5A9A89A142F}"/>
              </a:ext>
            </a:extLst>
          </p:cNvPr>
          <p:cNvPicPr>
            <a:picLocks noGrp="1" noChangeAspect="1"/>
          </p:cNvPicPr>
          <p:nvPr>
            <p:ph idx="1"/>
          </p:nvPr>
        </p:nvPicPr>
        <p:blipFill>
          <a:blip r:embed="rId2"/>
          <a:stretch>
            <a:fillRect/>
          </a:stretch>
        </p:blipFill>
        <p:spPr>
          <a:xfrm>
            <a:off x="1913641" y="1989056"/>
            <a:ext cx="8993171" cy="4066094"/>
          </a:xfrm>
        </p:spPr>
      </p:pic>
    </p:spTree>
    <p:extLst>
      <p:ext uri="{BB962C8B-B14F-4D97-AF65-F5344CB8AC3E}">
        <p14:creationId xmlns:p14="http://schemas.microsoft.com/office/powerpoint/2010/main" val="2881788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086643" y="751788"/>
            <a:ext cx="10018713" cy="1303256"/>
          </a:xfrm>
        </p:spPr>
        <p:txBody>
          <a:bodyPr/>
          <a:lstStyle/>
          <a:p>
            <a:r>
              <a:rPr lang="en-IN" b="1" dirty="0">
                <a:latin typeface="Century Schoolbook" panose="02040604050505020304" pitchFamily="18" charset="0"/>
              </a:rPr>
              <a:t>Authentication Types</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3256551" y="2281286"/>
            <a:ext cx="7160068" cy="2356702"/>
          </a:xfrm>
        </p:spPr>
        <p:txBody>
          <a:bodyPr>
            <a:normAutofit/>
          </a:bodyPr>
          <a:lstStyle/>
          <a:p>
            <a:pPr marL="457200" indent="-457200">
              <a:buFont typeface="+mj-lt"/>
              <a:buAutoNum type="arabicPeriod"/>
            </a:pPr>
            <a:r>
              <a:rPr lang="en-IN" dirty="0">
                <a:latin typeface="Arial" panose="020B0604020202020204" pitchFamily="34" charset="0"/>
                <a:cs typeface="Arial" panose="020B0604020202020204" pitchFamily="34" charset="0"/>
              </a:rPr>
              <a:t>Basic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Digest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Bearer token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OAuth 1.0,2.0 Authentication</a:t>
            </a:r>
          </a:p>
        </p:txBody>
      </p:sp>
    </p:spTree>
    <p:extLst>
      <p:ext uri="{BB962C8B-B14F-4D97-AF65-F5344CB8AC3E}">
        <p14:creationId xmlns:p14="http://schemas.microsoft.com/office/powerpoint/2010/main" val="325644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22C6-7AB0-6218-75A3-417AA4C16D41}"/>
              </a:ext>
            </a:extLst>
          </p:cNvPr>
          <p:cNvSpPr>
            <a:spLocks noGrp="1"/>
          </p:cNvSpPr>
          <p:nvPr>
            <p:ph type="title"/>
          </p:nvPr>
        </p:nvSpPr>
        <p:spPr/>
        <p:txBody>
          <a:bodyPr/>
          <a:lstStyle/>
          <a:p>
            <a:r>
              <a:rPr lang="en-IN" b="1" dirty="0">
                <a:latin typeface="Century Schoolbook" panose="02040604050505020304" pitchFamily="18" charset="0"/>
              </a:rPr>
              <a:t>API Client</a:t>
            </a:r>
          </a:p>
        </p:txBody>
      </p:sp>
      <p:sp>
        <p:nvSpPr>
          <p:cNvPr id="3" name="Content Placeholder 2">
            <a:extLst>
              <a:ext uri="{FF2B5EF4-FFF2-40B4-BE49-F238E27FC236}">
                <a16:creationId xmlns:a16="http://schemas.microsoft.com/office/drawing/2014/main" id="{16F7D0F0-63DA-DB38-9C9F-D90803765759}"/>
              </a:ext>
            </a:extLst>
          </p:cNvPr>
          <p:cNvSpPr>
            <a:spLocks noGrp="1"/>
          </p:cNvSpPr>
          <p:nvPr>
            <p:ph idx="1"/>
          </p:nvPr>
        </p:nvSpPr>
        <p:spPr>
          <a:xfrm>
            <a:off x="1663419" y="1395559"/>
            <a:ext cx="10018713" cy="3124201"/>
          </a:xfrm>
        </p:spPr>
        <p:txBody>
          <a:bodyPr/>
          <a:lstStyle/>
          <a:p>
            <a:pPr algn="just"/>
            <a:r>
              <a:rPr lang="en-US" dirty="0">
                <a:latin typeface="Arial" panose="020B0604020202020204" pitchFamily="34" charset="0"/>
                <a:cs typeface="Arial" panose="020B0604020202020204" pitchFamily="34" charset="0"/>
              </a:rPr>
              <a:t>The API client is responsible for starting the conversation by sending the request to the API server. </a:t>
            </a:r>
          </a:p>
          <a:p>
            <a:pPr algn="just"/>
            <a:r>
              <a:rPr lang="en-US" dirty="0">
                <a:latin typeface="Arial" panose="020B0604020202020204" pitchFamily="34" charset="0"/>
                <a:cs typeface="Arial" panose="020B0604020202020204" pitchFamily="34" charset="0"/>
              </a:rPr>
              <a:t>The request can be triggered in many ways from any client.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32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5133-7D53-3DEE-D733-CE05A2BEF8A5}"/>
              </a:ext>
            </a:extLst>
          </p:cNvPr>
          <p:cNvSpPr>
            <a:spLocks noGrp="1"/>
          </p:cNvSpPr>
          <p:nvPr>
            <p:ph type="title"/>
          </p:nvPr>
        </p:nvSpPr>
        <p:spPr>
          <a:xfrm>
            <a:off x="1484310" y="0"/>
            <a:ext cx="10018713" cy="791853"/>
          </a:xfrm>
        </p:spPr>
        <p:txBody>
          <a:bodyPr>
            <a:normAutofit/>
          </a:bodyPr>
          <a:lstStyle/>
          <a:p>
            <a:r>
              <a:rPr lang="en-IN" b="1" dirty="0"/>
              <a:t>Http Methods</a:t>
            </a:r>
          </a:p>
        </p:txBody>
      </p:sp>
      <p:sp>
        <p:nvSpPr>
          <p:cNvPr id="3" name="Content Placeholder 2">
            <a:extLst>
              <a:ext uri="{FF2B5EF4-FFF2-40B4-BE49-F238E27FC236}">
                <a16:creationId xmlns:a16="http://schemas.microsoft.com/office/drawing/2014/main" id="{55762D1D-1846-023D-C30F-34F8D752216B}"/>
              </a:ext>
            </a:extLst>
          </p:cNvPr>
          <p:cNvSpPr>
            <a:spLocks noGrp="1"/>
          </p:cNvSpPr>
          <p:nvPr>
            <p:ph idx="1"/>
          </p:nvPr>
        </p:nvSpPr>
        <p:spPr>
          <a:xfrm>
            <a:off x="1738834" y="980387"/>
            <a:ext cx="10018713" cy="5637229"/>
          </a:xfrm>
        </p:spPr>
        <p:txBody>
          <a:bodyPr anchor="t">
            <a:normAutofit fontScale="62500" lnSpcReduction="20000"/>
          </a:bodyPr>
          <a:lstStyle/>
          <a:p>
            <a:pPr algn="just"/>
            <a:r>
              <a:rPr lang="en-US" sz="2800" dirty="0">
                <a:latin typeface="Arial" panose="020B0604020202020204" pitchFamily="34" charset="0"/>
                <a:cs typeface="Arial" panose="020B0604020202020204" pitchFamily="34" charset="0"/>
              </a:rPr>
              <a:t>HTTP methods are used to indicate the action an API client would like to perform on a given resource.</a:t>
            </a:r>
          </a:p>
          <a:p>
            <a:pPr algn="just"/>
            <a:r>
              <a:rPr lang="en-US" sz="2800" dirty="0">
                <a:latin typeface="Arial" panose="020B0604020202020204" pitchFamily="34" charset="0"/>
                <a:cs typeface="Arial" panose="020B0604020202020204" pitchFamily="34" charset="0"/>
              </a:rPr>
              <a:t> Each HTTP method maps to a specific operation, such as creating, reading, updating, or deleting a resource, and an HTTP method must be included with every request to a REST API.</a:t>
            </a:r>
          </a:p>
          <a:p>
            <a:pPr algn="just"/>
            <a:r>
              <a:rPr lang="en-US" sz="2800" b="1" dirty="0">
                <a:latin typeface="Arial" panose="020B0604020202020204" pitchFamily="34" charset="0"/>
                <a:cs typeface="Arial" panose="020B0604020202020204" pitchFamily="34" charset="0"/>
              </a:rPr>
              <a:t>GET</a:t>
            </a:r>
          </a:p>
          <a:p>
            <a:pPr algn="just"/>
            <a:r>
              <a:rPr lang="en-US" sz="2800" dirty="0">
                <a:latin typeface="Arial" panose="020B0604020202020204" pitchFamily="34" charset="0"/>
                <a:cs typeface="Arial" panose="020B0604020202020204" pitchFamily="34" charset="0"/>
              </a:rPr>
              <a:t>The GET method is used to retrieve data on a server.</a:t>
            </a:r>
          </a:p>
          <a:p>
            <a:pPr algn="just"/>
            <a:r>
              <a:rPr lang="en-US" sz="2800" b="1" dirty="0">
                <a:latin typeface="Arial" panose="020B0604020202020204" pitchFamily="34" charset="0"/>
                <a:cs typeface="Arial" panose="020B0604020202020204" pitchFamily="34" charset="0"/>
              </a:rPr>
              <a:t>POST</a:t>
            </a:r>
          </a:p>
          <a:p>
            <a:pPr algn="just"/>
            <a:r>
              <a:rPr lang="en-US" sz="2800" dirty="0">
                <a:latin typeface="Arial" panose="020B0604020202020204" pitchFamily="34" charset="0"/>
                <a:cs typeface="Arial" panose="020B0604020202020204" pitchFamily="34" charset="0"/>
              </a:rPr>
              <a:t>The POST method is used to create new resources. </a:t>
            </a:r>
          </a:p>
          <a:p>
            <a:pPr algn="just"/>
            <a:r>
              <a:rPr lang="en-US" sz="2800" b="1" dirty="0">
                <a:latin typeface="Arial" panose="020B0604020202020204" pitchFamily="34" charset="0"/>
                <a:cs typeface="Arial" panose="020B0604020202020204" pitchFamily="34" charset="0"/>
              </a:rPr>
              <a:t>PUT</a:t>
            </a:r>
          </a:p>
          <a:p>
            <a:pPr algn="just"/>
            <a:r>
              <a:rPr lang="en-US" sz="2800" dirty="0">
                <a:latin typeface="Arial" panose="020B0604020202020204" pitchFamily="34" charset="0"/>
                <a:cs typeface="Arial" panose="020B0604020202020204" pitchFamily="34" charset="0"/>
              </a:rPr>
              <a:t>The PUT method is used to replace an entire existing resource with an updated version. </a:t>
            </a:r>
          </a:p>
          <a:p>
            <a:pPr algn="just"/>
            <a:r>
              <a:rPr lang="en-US" sz="2800" b="1" dirty="0">
                <a:latin typeface="Arial" panose="020B0604020202020204" pitchFamily="34" charset="0"/>
                <a:cs typeface="Arial" panose="020B0604020202020204" pitchFamily="34" charset="0"/>
              </a:rPr>
              <a:t>PATCH</a:t>
            </a:r>
          </a:p>
          <a:p>
            <a:pPr algn="just"/>
            <a:r>
              <a:rPr lang="en-US" sz="2800" dirty="0">
                <a:latin typeface="Arial" panose="020B0604020202020204" pitchFamily="34" charset="0"/>
                <a:cs typeface="Arial" panose="020B0604020202020204" pitchFamily="34" charset="0"/>
              </a:rPr>
              <a:t>The PATCH method is used to update an existing resource.</a:t>
            </a:r>
          </a:p>
          <a:p>
            <a:pPr algn="just"/>
            <a:r>
              <a:rPr lang="en-US" sz="2800" dirty="0">
                <a:latin typeface="Arial" panose="020B0604020202020204" pitchFamily="34" charset="0"/>
                <a:cs typeface="Arial" panose="020B0604020202020204" pitchFamily="34" charset="0"/>
              </a:rPr>
              <a:t>It is similar to PUT, except that PATCH enables clients to update specific properties on a resource—without overwriting the others.</a:t>
            </a:r>
          </a:p>
          <a:p>
            <a:pPr algn="just"/>
            <a:r>
              <a:rPr lang="en-US" sz="2800" b="1" dirty="0">
                <a:latin typeface="Arial" panose="020B0604020202020204" pitchFamily="34" charset="0"/>
                <a:cs typeface="Arial" panose="020B0604020202020204" pitchFamily="34" charset="0"/>
              </a:rPr>
              <a:t>DELETE</a:t>
            </a:r>
          </a:p>
          <a:p>
            <a:pPr algn="just"/>
            <a:r>
              <a:rPr lang="en-US" sz="2800" dirty="0">
                <a:latin typeface="Arial" panose="020B0604020202020204" pitchFamily="34" charset="0"/>
                <a:cs typeface="Arial" panose="020B0604020202020204" pitchFamily="34" charset="0"/>
              </a:rPr>
              <a:t>The DELETE method is used to remove data from a database. </a:t>
            </a:r>
          </a:p>
          <a:p>
            <a:pPr algn="just"/>
            <a:endParaRPr lang="en-IN" dirty="0"/>
          </a:p>
        </p:txBody>
      </p:sp>
    </p:spTree>
    <p:extLst>
      <p:ext uri="{BB962C8B-B14F-4D97-AF65-F5344CB8AC3E}">
        <p14:creationId xmlns:p14="http://schemas.microsoft.com/office/powerpoint/2010/main" val="165396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9877-460D-E7B1-2070-BE8D7733F372}"/>
              </a:ext>
            </a:extLst>
          </p:cNvPr>
          <p:cNvSpPr>
            <a:spLocks noGrp="1"/>
          </p:cNvSpPr>
          <p:nvPr>
            <p:ph type="title"/>
          </p:nvPr>
        </p:nvSpPr>
        <p:spPr>
          <a:xfrm>
            <a:off x="1408897" y="101339"/>
            <a:ext cx="10018713" cy="1190134"/>
          </a:xfrm>
        </p:spPr>
        <p:txBody>
          <a:bodyPr/>
          <a:lstStyle/>
          <a:p>
            <a:r>
              <a:rPr lang="en-IN" b="1" dirty="0">
                <a:latin typeface="Century Schoolbook" panose="02040604050505020304" pitchFamily="18" charset="0"/>
              </a:rPr>
              <a:t>API Request</a:t>
            </a:r>
          </a:p>
        </p:txBody>
      </p:sp>
      <p:sp>
        <p:nvSpPr>
          <p:cNvPr id="3" name="Content Placeholder 2">
            <a:extLst>
              <a:ext uri="{FF2B5EF4-FFF2-40B4-BE49-F238E27FC236}">
                <a16:creationId xmlns:a16="http://schemas.microsoft.com/office/drawing/2014/main" id="{EF8035B2-C435-9F76-D826-EEEEB4BF340B}"/>
              </a:ext>
            </a:extLst>
          </p:cNvPr>
          <p:cNvSpPr>
            <a:spLocks noGrp="1"/>
          </p:cNvSpPr>
          <p:nvPr>
            <p:ph idx="1"/>
          </p:nvPr>
        </p:nvSpPr>
        <p:spPr>
          <a:xfrm>
            <a:off x="1484310" y="1291472"/>
            <a:ext cx="10018713" cy="4996205"/>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Endpoint - An API endpoint is a dedicated URL that provides access to a specific resource. </a:t>
            </a:r>
          </a:p>
          <a:p>
            <a:pPr algn="just"/>
            <a:r>
              <a:rPr lang="en-US" dirty="0">
                <a:latin typeface="Arial" panose="020B0604020202020204" pitchFamily="34" charset="0"/>
                <a:cs typeface="Arial" panose="020B0604020202020204" pitchFamily="34" charset="0"/>
              </a:rPr>
              <a:t>Method - The request's method indicates the type of operation the client would like to perform on a given resource. REST APIs are accessible through standard HTTP methods, which perform common actions like retrieving, creating, updating, and deleting data. </a:t>
            </a:r>
          </a:p>
          <a:p>
            <a:pPr algn="just"/>
            <a:r>
              <a:rPr lang="en-US" dirty="0">
                <a:latin typeface="Arial" panose="020B0604020202020204" pitchFamily="34" charset="0"/>
                <a:cs typeface="Arial" panose="020B0604020202020204" pitchFamily="34" charset="0"/>
              </a:rPr>
              <a:t>Parameters - Parameters are the variables that are passed to an API endpoint to provide specific instructions for the API to process. These parameters can be included in the API request as part of the URL, in the query string, or in the request body. </a:t>
            </a:r>
          </a:p>
          <a:p>
            <a:pPr algn="just"/>
            <a:r>
              <a:rPr lang="en-US" dirty="0">
                <a:latin typeface="Arial" panose="020B0604020202020204" pitchFamily="34" charset="0"/>
                <a:cs typeface="Arial" panose="020B0604020202020204" pitchFamily="34" charset="0"/>
              </a:rPr>
              <a:t>Request headers - Request headers are key-value pairs that provide extra details about the request, such as its content type or authentication credentials. </a:t>
            </a:r>
          </a:p>
          <a:p>
            <a:pPr algn="just"/>
            <a:r>
              <a:rPr lang="en-US" dirty="0">
                <a:latin typeface="Arial" panose="020B0604020202020204" pitchFamily="34" charset="0"/>
                <a:cs typeface="Arial" panose="020B0604020202020204" pitchFamily="34" charset="0"/>
              </a:rPr>
              <a:t>Request body - The body is the main part of the request, and it includes the actual data that is required to create, update, or delete a resource.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057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2600</TotalTime>
  <Words>2135</Words>
  <Application>Microsoft Office PowerPoint</Application>
  <PresentationFormat>Widescreen</PresentationFormat>
  <Paragraphs>313</Paragraphs>
  <Slides>60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7" baseType="lpstr">
      <vt:lpstr>Arial</vt:lpstr>
      <vt:lpstr>Century Schoolbook</vt:lpstr>
      <vt:lpstr>Corbel</vt:lpstr>
      <vt:lpstr>Courier New</vt:lpstr>
      <vt:lpstr>Wingdings</vt:lpstr>
      <vt:lpstr>Parallax</vt:lpstr>
      <vt:lpstr>Document</vt:lpstr>
      <vt:lpstr>API Testing</vt:lpstr>
      <vt:lpstr>Contents</vt:lpstr>
      <vt:lpstr>Client-Server Architecture</vt:lpstr>
      <vt:lpstr>What is API</vt:lpstr>
      <vt:lpstr>How API Works</vt:lpstr>
      <vt:lpstr>API-Restaurant Analogy</vt:lpstr>
      <vt:lpstr>API Client</vt:lpstr>
      <vt:lpstr>Http Methods</vt:lpstr>
      <vt:lpstr>API Request</vt:lpstr>
      <vt:lpstr>API Terminology</vt:lpstr>
      <vt:lpstr>API Server</vt:lpstr>
      <vt:lpstr>API Response</vt:lpstr>
      <vt:lpstr>API Response</vt:lpstr>
      <vt:lpstr>Http safe &amp; Idempotent Method</vt:lpstr>
      <vt:lpstr>What is API Testing?</vt:lpstr>
      <vt:lpstr>Unit testing vs. API testing</vt:lpstr>
      <vt:lpstr>PowerPoint Presentation</vt:lpstr>
      <vt:lpstr>What is web services?</vt:lpstr>
      <vt:lpstr>Types of web-services</vt:lpstr>
      <vt:lpstr>PowerPoint Presentation</vt:lpstr>
      <vt:lpstr>REST Full web-service</vt:lpstr>
      <vt:lpstr>What is REST</vt:lpstr>
      <vt:lpstr>REST API Examples</vt:lpstr>
      <vt:lpstr>REST API Key Elements</vt:lpstr>
      <vt:lpstr>Rest API Request Structure</vt:lpstr>
      <vt:lpstr>REST API Work-Flow </vt:lpstr>
      <vt:lpstr>REST HTTP Methods</vt:lpstr>
      <vt:lpstr>HTTP Status Code</vt:lpstr>
      <vt:lpstr>Tools Available</vt:lpstr>
      <vt:lpstr>Demo On Browser</vt:lpstr>
      <vt:lpstr>Postman</vt:lpstr>
      <vt:lpstr>Postman features</vt:lpstr>
      <vt:lpstr>POSTMAN CLI</vt:lpstr>
      <vt:lpstr>To Run From Postman CLI</vt:lpstr>
      <vt:lpstr>How To Create Own API</vt:lpstr>
      <vt:lpstr>JSON</vt:lpstr>
      <vt:lpstr>What is JSON</vt:lpstr>
      <vt:lpstr>Why JSON</vt:lpstr>
      <vt:lpstr>JSON Format</vt:lpstr>
      <vt:lpstr>JSON Syntax</vt:lpstr>
      <vt:lpstr>JSON Data Types</vt:lpstr>
      <vt:lpstr>PowerPoint Presentation</vt:lpstr>
      <vt:lpstr>JSON Object</vt:lpstr>
      <vt:lpstr>JSON Array</vt:lpstr>
      <vt:lpstr>PowerPoint Presentation</vt:lpstr>
      <vt:lpstr>REST-Assured</vt:lpstr>
      <vt:lpstr>REST-Assured </vt:lpstr>
      <vt:lpstr>REST-Assured Setup</vt:lpstr>
      <vt:lpstr>GET Request</vt:lpstr>
      <vt:lpstr>POST Request</vt:lpstr>
      <vt:lpstr>PUT / PATCH Request</vt:lpstr>
      <vt:lpstr>DELETE Request</vt:lpstr>
      <vt:lpstr>Query &amp; Path Parameters</vt:lpstr>
      <vt:lpstr>Cookies Validation</vt:lpstr>
      <vt:lpstr>Cookies Validation</vt:lpstr>
      <vt:lpstr>Header Validation</vt:lpstr>
      <vt:lpstr>Test Logging</vt:lpstr>
      <vt:lpstr>Serialization &amp; Deserialization</vt:lpstr>
      <vt:lpstr>Serialization &amp; Deserialization</vt:lpstr>
      <vt:lpstr>Authentication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Rest-Assured</dc:title>
  <dc:creator>Ganesh Nigade</dc:creator>
  <cp:lastModifiedBy>ganesh nigade</cp:lastModifiedBy>
  <cp:revision>122</cp:revision>
  <dcterms:created xsi:type="dcterms:W3CDTF">2023-03-11T09:53:17Z</dcterms:created>
  <dcterms:modified xsi:type="dcterms:W3CDTF">2025-07-02T14:14:47Z</dcterms:modified>
</cp:coreProperties>
</file>