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4" r:id="rId2"/>
    <p:sldId id="256" r:id="rId3"/>
    <p:sldId id="258" r:id="rId4"/>
    <p:sldId id="259" r:id="rId5"/>
    <p:sldId id="270" r:id="rId6"/>
    <p:sldId id="261" r:id="rId7"/>
    <p:sldId id="276" r:id="rId8"/>
    <p:sldId id="266" r:id="rId9"/>
    <p:sldId id="257" r:id="rId10"/>
    <p:sldId id="262" r:id="rId11"/>
    <p:sldId id="267" r:id="rId12"/>
    <p:sldId id="265" r:id="rId13"/>
    <p:sldId id="263" r:id="rId14"/>
    <p:sldId id="271" r:id="rId15"/>
    <p:sldId id="272" r:id="rId16"/>
    <p:sldId id="273" r:id="rId17"/>
    <p:sldId id="26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E750C-C795-4558-B401-CC1F6341C26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0F195-FCD5-4B79-9E34-60900341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4DBF-5ECB-5054-29A0-6040313F1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CC722-782A-7399-05F0-F354F54C9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6AA42-04D2-F0BF-92A5-C0D4094E0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85C5-8DD3-71C3-9ADF-55D1FB6CB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1FD2D-314B-A433-9D3B-D9FA2E0D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22A56-E87B-0338-D199-E39A4E36C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CA53A-F104-FA3D-8F3A-1B9D7030D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54E5-435F-ACE9-5942-DDCAC89F7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DDC8-6859-EBD5-62EF-FEDCA8C68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31EEA-084D-AF11-BAA3-4BC879B59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D1F52-B493-6B6E-A468-2707AD78C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618-2DC9-6A92-565A-4D9B464AE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4B89E-E61B-5E51-737E-D1E3B216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E74D5-2243-E298-A366-FAA939381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E20CA-9FD6-D17D-8F69-7CCE18DEE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645BC-E893-E305-FFF6-B2649C6FD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DEE4F-788E-EC4B-E701-C2FA88BF8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0DCFC-AA9C-6293-2B05-650F55922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2DE8F-F4CA-F70D-D7F2-3A6B2F937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D472-3767-A121-AD19-D1CC45E0C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37C66-202C-67D3-FB44-3C108B71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5E6E2-DE46-0126-D060-C40D7BEAA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DD35C-6F01-5DFB-19C7-FD27FE344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539D-E91F-6565-98D2-19AA2CA98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0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D638-AF8F-E8E5-393F-C10FA478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D5C9A-BA7E-A1FD-76AA-18BCF9249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52317-579F-E39C-DF24-78AC36643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2B09-8EC9-D1C6-FBB9-0CB42ACFB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F195-FCD5-4B79-9E34-6090034150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99768E-C7E4-4804-BA82-F105A8CF9AF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C0831AD-4288-4D3A-9220-B8A6C2DF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C194C-A822-A0FA-92C4-10A3AF1B2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5FCC0A-950A-4E7D-EEA9-C291A71DDF2B}"/>
              </a:ext>
            </a:extLst>
          </p:cNvPr>
          <p:cNvSpPr/>
          <p:nvPr/>
        </p:nvSpPr>
        <p:spPr>
          <a:xfrm>
            <a:off x="1164288" y="1319559"/>
            <a:ext cx="9863424" cy="4218882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i="0" u="none" strike="noStrike" dirty="0">
              <a:solidFill>
                <a:srgbClr val="FFC000"/>
              </a:solidFill>
              <a:effectLst/>
              <a:latin typeface="Georgia" panose="02040502050405020303" pitchFamily="18" charset="0"/>
            </a:endParaRPr>
          </a:p>
          <a:p>
            <a:pPr algn="ctr"/>
            <a:endParaRPr lang="en-IN" sz="3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200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pPr algn="ctr"/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haroni" panose="020F0502020204030204" pitchFamily="2" charset="-79"/>
            </a:endParaRPr>
          </a:p>
          <a:p>
            <a:pPr algn="ctr"/>
            <a:endParaRPr lang="en-US" sz="4400" b="1" dirty="0">
              <a:latin typeface="+mj-lt"/>
            </a:endParaRPr>
          </a:p>
          <a:p>
            <a:pPr algn="ctr"/>
            <a:endParaRPr lang="en-US" sz="44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5CFA0-17E0-AF05-5F76-CEAB55F849C6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95E6-9D07-161B-BFB5-58D7D35B98B4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7B57B-772F-65C3-10A8-DF748BD8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75" y="4040324"/>
            <a:ext cx="1242422" cy="124242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109EA7F-708F-B25E-7A97-B072D2A2B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415178" y="723784"/>
            <a:ext cx="6929120" cy="178816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endParaRPr lang="en-US" sz="2400" b="1" i="0" u="none" strike="noStrike" dirty="0">
              <a:effectLst/>
              <a:latin typeface="Georgia" panose="02040502050405020303" pitchFamily="18" charset="0"/>
            </a:endParaRPr>
          </a:p>
          <a:p>
            <a:endParaRPr lang="en-US" sz="2400" b="1" i="0" u="none" strike="noStrike" dirty="0">
              <a:effectLst/>
              <a:latin typeface="Georgia" panose="02040502050405020303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8A403-87A8-10E4-B95A-2FA7777676ED}"/>
              </a:ext>
            </a:extLst>
          </p:cNvPr>
          <p:cNvSpPr txBox="1"/>
          <p:nvPr/>
        </p:nvSpPr>
        <p:spPr>
          <a:xfrm>
            <a:off x="3507815" y="2337378"/>
            <a:ext cx="5468743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b="1" i="0" u="none" strike="noStrike" dirty="0">
                <a:solidFill>
                  <a:srgbClr val="FFC000"/>
                </a:solidFill>
                <a:effectLst/>
                <a:latin typeface="Georgia" panose="02040502050405020303" pitchFamily="18" charset="0"/>
              </a:rPr>
              <a:t>  Welcome</a:t>
            </a:r>
            <a:endParaRPr lang="en-IN" sz="7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4F6FB3D7-E06C-FD09-43EA-4D776E3B78BF}"/>
              </a:ext>
            </a:extLst>
          </p:cNvPr>
          <p:cNvSpPr/>
          <p:nvPr/>
        </p:nvSpPr>
        <p:spPr>
          <a:xfrm>
            <a:off x="1731147" y="3734198"/>
            <a:ext cx="9022080" cy="99176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3918D-5573-2688-1DCE-B85C8C286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5B5E45-EFEF-B1A5-2B02-7E44949D7AC8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0AF42-F930-8D81-636E-1704B60752C2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40E5E-32AF-1B96-541B-5ECD623F6848}"/>
              </a:ext>
            </a:extLst>
          </p:cNvPr>
          <p:cNvSpPr txBox="1"/>
          <p:nvPr/>
        </p:nvSpPr>
        <p:spPr>
          <a:xfrm>
            <a:off x="881742" y="158038"/>
            <a:ext cx="108466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3.Budget Efficiency Dashboard :</a:t>
            </a:r>
          </a:p>
          <a:p>
            <a:endParaRPr lang="en-US" sz="2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Statement: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overspending or underspending indicates poor resource management or misallocation of funds.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and Insights: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dashboard compares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(Planned)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with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Spent Budget (USD)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show overspent or underspent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Insight: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Helps project managers identify financial inefficiencies, adjust budgets accordingly, and optimize resource allocation for better project financial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FAAE-99EB-70BF-AB0E-0B3D97F8B23D}"/>
              </a:ext>
            </a:extLst>
          </p:cNvPr>
          <p:cNvSpPr txBox="1"/>
          <p:nvPr/>
        </p:nvSpPr>
        <p:spPr>
          <a:xfrm>
            <a:off x="881742" y="3529863"/>
            <a:ext cx="101781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4.Client Satisfaction &amp; Feedback Dashboard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Statement: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Lack of client satisfaction or negative feedback impacts project outcomes and future client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and Insights: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dashboard integrates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Client Feedback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with project progress and budget data to identify relationships between satisfaction and project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Insight: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Projects with negative feedback may need reevaluation of execution or communication strategies, ensuring better future outcomes.</a:t>
            </a:r>
          </a:p>
        </p:txBody>
      </p:sp>
    </p:spTree>
    <p:extLst>
      <p:ext uri="{BB962C8B-B14F-4D97-AF65-F5344CB8AC3E}">
        <p14:creationId xmlns:p14="http://schemas.microsoft.com/office/powerpoint/2010/main" val="14939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977B7-5938-FCA2-8C3B-94C4868E9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D1DE6-DC83-A591-8C3E-E0D2837BC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232E8-E343-0FF0-3712-320ADFB6DAC8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1D6A6-DAF4-FF9C-85AF-D6B8873D32DB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61FD78-38E4-3554-7F4E-1C402EDE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374" r="4220" b="4418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2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2A70A-A34E-BDB4-CE79-2CC70C63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F79CF2-411F-E171-E92E-866D3892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FA18C-B4F9-41E8-3230-1219F1958B0C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89602A-DC7C-2B77-14CD-88DB43018917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A9DAF2-A045-9BC1-B966-A62FD7FC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1767" r="5469" b="23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5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DD922-28BC-E164-112C-A2010D86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60EE16-CD4C-7D0D-9DA2-70FA87422E5A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BB638-83A3-33C7-D12F-B12CF629C59F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DB51C-82CA-B514-CFB4-B1101D82239B}"/>
              </a:ext>
            </a:extLst>
          </p:cNvPr>
          <p:cNvSpPr txBox="1"/>
          <p:nvPr/>
        </p:nvSpPr>
        <p:spPr>
          <a:xfrm>
            <a:off x="672657" y="124131"/>
            <a:ext cx="1084668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5.Resource Allocation and Team Performance Dashboard :</a:t>
            </a:r>
          </a:p>
          <a:p>
            <a:endParaRPr lang="en-US" sz="2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Statement: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Misallocation of resources or underperformance by teams can hinder project success and delay timelines.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and Insights: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dashboard tracks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Hours Worked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Manager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and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Department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performance to evaluate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Insight: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Identifies overburdened or underperforming teams, suggesting resource redistribution to improve team efficiency and project success.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AB051-C110-2246-1C98-8A99CBB63626}"/>
              </a:ext>
            </a:extLst>
          </p:cNvPr>
          <p:cNvSpPr txBox="1"/>
          <p:nvPr/>
        </p:nvSpPr>
        <p:spPr>
          <a:xfrm>
            <a:off x="883998" y="3429000"/>
            <a:ext cx="106353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6.Milestone Analysis &amp; Departmental Performance Dashboards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Statement: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Delayed milestones or inefficient departments hinder project timelines and completion.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and Insights: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Milestone Analysis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identifies missed or delayed milestones, while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Departmental Performance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compares project success across different departments.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Insight: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Focuses on bottleneck stages, identifies departmental inefficiencies, and provides insights to streamline the project process for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4937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4AD25-B692-3A21-967E-59A70719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5BCE59-3EDF-FDFF-75FB-FF4F0296A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16D6C-8DF1-88AC-C5A2-C62A6DB73313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6A124-AE0B-DA55-657D-B579306025CF}"/>
              </a:ext>
            </a:extLst>
          </p:cNvPr>
          <p:cNvSpPr/>
          <p:nvPr/>
        </p:nvSpPr>
        <p:spPr>
          <a:xfrm>
            <a:off x="11972712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A6678D-52E9-BD9C-989C-217407E84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2892" r="1665" b="3454"/>
          <a:stretch/>
        </p:blipFill>
        <p:spPr>
          <a:xfrm>
            <a:off x="23345" y="0"/>
            <a:ext cx="121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725BA-9F6D-659A-6543-2D1C29F2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1B7381-1C0D-C354-1C3D-7A93FA7DB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DD5F2-6119-0B26-C93B-9074239175B2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7D63C-A5D4-3D03-80DF-86C2738EA390}"/>
              </a:ext>
            </a:extLst>
          </p:cNvPr>
          <p:cNvSpPr/>
          <p:nvPr/>
        </p:nvSpPr>
        <p:spPr>
          <a:xfrm>
            <a:off x="11972712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A437-D197-00D6-0269-64F0B0FF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3534" r="10050" b="1525"/>
          <a:stretch/>
        </p:blipFill>
        <p:spPr>
          <a:xfrm>
            <a:off x="23345" y="0"/>
            <a:ext cx="12145310" cy="69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AA052-0783-F230-0171-3FB743433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5C195A-BDF6-868F-2082-07081CCC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F6D36-8DBE-D017-BD1D-E60DA47ABAEF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9C227-01C5-333E-99C5-FCED59A94955}"/>
              </a:ext>
            </a:extLst>
          </p:cNvPr>
          <p:cNvSpPr/>
          <p:nvPr/>
        </p:nvSpPr>
        <p:spPr>
          <a:xfrm>
            <a:off x="11972712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3442B2-7932-E41B-3341-76779213C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3855" r="7951" b="4258"/>
          <a:stretch/>
        </p:blipFill>
        <p:spPr>
          <a:xfrm>
            <a:off x="23345" y="0"/>
            <a:ext cx="121453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EB62A-357D-E2F4-8FC3-D787BCE6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B6C4C4-2FB6-D9E4-92F5-D9004905D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145C1-B1FF-02C3-12BA-6030FD7530B9}"/>
              </a:ext>
            </a:extLst>
          </p:cNvPr>
          <p:cNvSpPr/>
          <p:nvPr/>
        </p:nvSpPr>
        <p:spPr>
          <a:xfrm>
            <a:off x="916441" y="572788"/>
            <a:ext cx="10359118" cy="881742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US" sz="4800" b="1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A02E2-299C-C262-AD70-E413EE92DF1E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C0F82-DDB0-F963-80F4-56E4BA51EEE5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D2231-944F-96B3-8D4E-04D2108B7765}"/>
              </a:ext>
            </a:extLst>
          </p:cNvPr>
          <p:cNvSpPr txBox="1"/>
          <p:nvPr/>
        </p:nvSpPr>
        <p:spPr>
          <a:xfrm>
            <a:off x="1475014" y="2058689"/>
            <a:ext cx="91004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These dashboards provide clear, actionable insights to improve project management. </a:t>
            </a: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help track progress, identify risks, optimize budgets, enhance resource allocation, and improve client satisfaction. </a:t>
            </a: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visualizing key metrics, they empower decision-makers to address issues proactively, streamline workflows, and ensure successful project delivery.</a:t>
            </a: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short:</a:t>
            </a:r>
            <a:r>
              <a:rPr lang="en-US" sz="2400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These dashboards transform data into decisions, driving efficiency, reducing risks, and improving outcomes.</a:t>
            </a:r>
          </a:p>
        </p:txBody>
      </p:sp>
    </p:spTree>
    <p:extLst>
      <p:ext uri="{BB962C8B-B14F-4D97-AF65-F5344CB8AC3E}">
        <p14:creationId xmlns:p14="http://schemas.microsoft.com/office/powerpoint/2010/main" val="93981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531CA-6A0F-B67B-5BFC-25488540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AC7B61-2E7E-4862-B5C7-34D5DCB783E1}"/>
              </a:ext>
            </a:extLst>
          </p:cNvPr>
          <p:cNvSpPr/>
          <p:nvPr/>
        </p:nvSpPr>
        <p:spPr>
          <a:xfrm>
            <a:off x="1164288" y="1319559"/>
            <a:ext cx="9863424" cy="4218882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i="0" u="none" strike="noStrike" dirty="0">
              <a:solidFill>
                <a:srgbClr val="FFC000"/>
              </a:solidFill>
              <a:effectLst/>
              <a:latin typeface="Georgia" panose="02040502050405020303" pitchFamily="18" charset="0"/>
            </a:endParaRPr>
          </a:p>
          <a:p>
            <a:pPr algn="ctr"/>
            <a:endParaRPr lang="en-IN" sz="3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200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pPr algn="ctr"/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haroni" panose="020F0502020204030204" pitchFamily="2" charset="-79"/>
            </a:endParaRPr>
          </a:p>
          <a:p>
            <a:pPr algn="ctr"/>
            <a:endParaRPr lang="en-US" sz="4400" b="1" dirty="0">
              <a:latin typeface="+mj-lt"/>
            </a:endParaRPr>
          </a:p>
          <a:p>
            <a:pPr algn="ctr"/>
            <a:endParaRPr lang="en-US" sz="44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92DEE-E92F-52E7-02CD-B74455FB56DE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CB076-3F5A-7DC9-2952-8ECD4259D2B5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B41D0-F367-2DBD-8876-EC701893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75" y="4040324"/>
            <a:ext cx="719637" cy="71963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57C72FD8-7C41-8D9E-13D5-7570BA74F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415178" y="723784"/>
            <a:ext cx="6929120" cy="178816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endParaRPr lang="en-US" sz="2400" b="1" i="0" u="none" strike="noStrike" dirty="0">
              <a:effectLst/>
              <a:latin typeface="Georgia" panose="02040502050405020303" pitchFamily="18" charset="0"/>
            </a:endParaRPr>
          </a:p>
          <a:p>
            <a:endParaRPr lang="en-US" sz="2400" b="1" i="0" u="none" strike="noStrike" dirty="0">
              <a:effectLst/>
              <a:latin typeface="Georgia" panose="02040502050405020303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B77C7-139D-09D9-05B4-8A2EB007A679}"/>
              </a:ext>
            </a:extLst>
          </p:cNvPr>
          <p:cNvSpPr txBox="1"/>
          <p:nvPr/>
        </p:nvSpPr>
        <p:spPr>
          <a:xfrm>
            <a:off x="3507815" y="2337378"/>
            <a:ext cx="5468743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b="1" i="0" u="none" strike="noStrike" dirty="0">
                <a:solidFill>
                  <a:srgbClr val="FFC000"/>
                </a:solidFill>
                <a:effectLst/>
                <a:latin typeface="Georgia" panose="02040502050405020303" pitchFamily="18" charset="0"/>
              </a:rPr>
              <a:t>Thank you</a:t>
            </a:r>
            <a:endParaRPr lang="en-IN" sz="7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255B0006-05E0-E3F8-429A-A9CF8555243D}"/>
              </a:ext>
            </a:extLst>
          </p:cNvPr>
          <p:cNvSpPr/>
          <p:nvPr/>
        </p:nvSpPr>
        <p:spPr>
          <a:xfrm>
            <a:off x="1731147" y="3734198"/>
            <a:ext cx="9022080" cy="99176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AF94D0-2FCA-9E0A-A442-8FD2CC92EC59}"/>
              </a:ext>
            </a:extLst>
          </p:cNvPr>
          <p:cNvSpPr/>
          <p:nvPr/>
        </p:nvSpPr>
        <p:spPr>
          <a:xfrm>
            <a:off x="1198152" y="341480"/>
            <a:ext cx="9863424" cy="6175037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i="0" u="none" strike="noStrike" dirty="0">
              <a:solidFill>
                <a:srgbClr val="FFC000"/>
              </a:solidFill>
              <a:effectLst/>
              <a:latin typeface="Georgia" panose="02040502050405020303" pitchFamily="18" charset="0"/>
            </a:endParaRPr>
          </a:p>
          <a:p>
            <a:pPr algn="ctr"/>
            <a:endParaRPr lang="en-IN" sz="3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200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pPr algn="ctr"/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haroni" panose="020F0502020204030204" pitchFamily="2" charset="-79"/>
            </a:endParaRPr>
          </a:p>
          <a:p>
            <a:pPr algn="ctr"/>
            <a:endParaRPr lang="en-US" sz="4400" b="1" dirty="0">
              <a:latin typeface="+mj-lt"/>
            </a:endParaRPr>
          </a:p>
          <a:p>
            <a:pPr algn="ctr"/>
            <a:endParaRPr lang="en-US" sz="44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3A2AE-AD61-18D8-8590-F0E75484F531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E6C6C-A6E3-18E2-7DFC-F32017FD63DD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735B0-30E0-468D-BFD8-13136F79D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25" y="2714870"/>
            <a:ext cx="724903" cy="72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F0122-5723-BFA2-6D2A-03A097B3F7EF}"/>
              </a:ext>
            </a:extLst>
          </p:cNvPr>
          <p:cNvSpPr txBox="1"/>
          <p:nvPr/>
        </p:nvSpPr>
        <p:spPr>
          <a:xfrm>
            <a:off x="2827475" y="2766752"/>
            <a:ext cx="6300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C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POWER BI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288735-D39A-0DFE-93A9-D40DF1B9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415178" y="723784"/>
            <a:ext cx="6929120" cy="1788160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i="0" u="none" strike="noStrike" dirty="0">
                <a:solidFill>
                  <a:srgbClr val="FFC000"/>
                </a:solidFill>
                <a:effectLst/>
                <a:latin typeface="Georgia" panose="02040502050405020303" pitchFamily="18" charset="0"/>
              </a:rPr>
              <a:t>  </a:t>
            </a:r>
            <a:r>
              <a:rPr lang="en-US" sz="3200" b="1" i="0" u="none" strike="noStrike" dirty="0">
                <a:solidFill>
                  <a:schemeClr val="accent2"/>
                </a:solidFill>
                <a:effectLst/>
                <a:latin typeface="Georgia" panose="02040502050405020303" pitchFamily="18" charset="0"/>
              </a:rPr>
              <a:t>NAME : </a:t>
            </a:r>
          </a:p>
          <a:p>
            <a:r>
              <a:rPr lang="en-US" sz="3200" b="1" i="0" u="none" strike="noStrike" dirty="0">
                <a:effectLst/>
                <a:latin typeface="Georgia" panose="02040502050405020303" pitchFamily="18" charset="0"/>
              </a:rPr>
              <a:t>Priyanka Vijay Patil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Georgia" panose="02040502050405020303" pitchFamily="18" charset="0"/>
              </a:rPr>
              <a:t>BATCH: </a:t>
            </a:r>
          </a:p>
          <a:p>
            <a:r>
              <a:rPr lang="en-IN" sz="3200" b="1" dirty="0">
                <a:solidFill>
                  <a:schemeClr val="tx1"/>
                </a:solidFill>
                <a:latin typeface="Trebuchet MS" panose="020B0603020202020204" pitchFamily="34" charset="0"/>
              </a:rPr>
              <a:t>August Python DA</a:t>
            </a:r>
          </a:p>
          <a:p>
            <a:endParaRPr lang="en-US" sz="2400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endParaRPr lang="en-US" sz="2400" b="1" i="0" u="none" strike="noStrike" dirty="0">
              <a:effectLst/>
              <a:latin typeface="Georgia" panose="02040502050405020303" pitchFamily="18" charset="0"/>
            </a:endParaRPr>
          </a:p>
          <a:p>
            <a:endParaRPr lang="en-US" sz="2400" b="1" i="0" u="none" strike="noStrike" dirty="0">
              <a:effectLst/>
              <a:latin typeface="Georgia" panose="02040502050405020303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87371-422F-E7C6-8F43-F4FD5386E3A5}"/>
              </a:ext>
            </a:extLst>
          </p:cNvPr>
          <p:cNvSpPr txBox="1"/>
          <p:nvPr/>
        </p:nvSpPr>
        <p:spPr>
          <a:xfrm>
            <a:off x="1435815" y="3795249"/>
            <a:ext cx="9320369" cy="24006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NAME : </a:t>
            </a:r>
          </a:p>
          <a:p>
            <a:pPr algn="ctr"/>
            <a:r>
              <a:rPr lang="en-US" sz="4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MANAGEMENT DASHBOARDS</a:t>
            </a:r>
          </a:p>
          <a:p>
            <a:endParaRPr lang="en-US" dirty="0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7D97CC7B-AFFA-DD0E-C6B3-B1942AA9B791}"/>
              </a:ext>
            </a:extLst>
          </p:cNvPr>
          <p:cNvSpPr/>
          <p:nvPr/>
        </p:nvSpPr>
        <p:spPr>
          <a:xfrm>
            <a:off x="1686560" y="2511944"/>
            <a:ext cx="9022080" cy="99176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7AF95-787A-3880-2D5A-E49CE2C9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7025DD-EA45-B4B7-2650-1C0DEE6C1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886E6-EECA-E06E-BC95-07FEDB9CC4B3}"/>
              </a:ext>
            </a:extLst>
          </p:cNvPr>
          <p:cNvSpPr/>
          <p:nvPr/>
        </p:nvSpPr>
        <p:spPr>
          <a:xfrm flipH="1">
            <a:off x="981307" y="66948"/>
            <a:ext cx="10549054" cy="769442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9B2B1-C6DA-EDD1-8194-6C54B1EDE7E8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E70E4-FD97-16D0-0041-57B7F695CEEE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34362-D1FB-3F81-DDE9-897B652162E4}"/>
              </a:ext>
            </a:extLst>
          </p:cNvPr>
          <p:cNvSpPr txBox="1"/>
          <p:nvPr/>
        </p:nvSpPr>
        <p:spPr>
          <a:xfrm>
            <a:off x="2955472" y="37074"/>
            <a:ext cx="61395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Cleaning Process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A345B98-6DEE-8003-DBB3-568DDDCC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" b="3223"/>
          <a:stretch/>
        </p:blipFill>
        <p:spPr>
          <a:xfrm>
            <a:off x="8276822" y="1604063"/>
            <a:ext cx="3155569" cy="35433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3EC099-8351-24C0-0F31-69BB95DB1C3B}"/>
              </a:ext>
            </a:extLst>
          </p:cNvPr>
          <p:cNvSpPr txBox="1"/>
          <p:nvPr/>
        </p:nvSpPr>
        <p:spPr>
          <a:xfrm>
            <a:off x="887606" y="1158689"/>
            <a:ext cx="1539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following steps were taken to prepare the data for analysis,</a:t>
            </a: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ensuring accuracy and consistency :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1909781-0BD8-7FBA-2D6D-F1D5E9D074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73822" y="2081167"/>
            <a:ext cx="73800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Changed Data Types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Start Date, End Date, Actual End Date: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Changed to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Converted the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 End Date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column to </a:t>
            </a:r>
            <a:r>
              <a:rPr lang="en-US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Text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format where required to handle "</a:t>
            </a:r>
            <a:r>
              <a:rPr lang="en-US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Progress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 or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Replaced nulls in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 End Date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with placeholders (e.g., "In Progress").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Budget, Spent Budget, Progress (%), Next Review: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Changed to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Decimal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Replaced Null Values: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 End Date: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Filled with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Progress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Client Feedback: “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Neutral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Subcontractors, Compliance Requirements: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Replaced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default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3BFEB-ACCD-770F-5E03-0ACDEECB763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733" y="66948"/>
            <a:ext cx="739567" cy="739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753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FFE02D-7052-CED7-87B2-B3FD8BF44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69C9B5-1DF1-E49A-ACEB-6354B046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CE387-40C6-9542-A392-1FAEDDF071DA}"/>
              </a:ext>
            </a:extLst>
          </p:cNvPr>
          <p:cNvSpPr/>
          <p:nvPr/>
        </p:nvSpPr>
        <p:spPr>
          <a:xfrm>
            <a:off x="1088572" y="119744"/>
            <a:ext cx="9971314" cy="827313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BF79B-C7D7-23DB-4E4F-C5FC847CE157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6D363-97FE-1E9F-502E-87794B576E17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63B2C-6F13-7304-F3FA-3713ED70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9" y="1314354"/>
            <a:ext cx="1180011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Project Management Dashboard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comprehensive view of project performance by analyzing key aspects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Identification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Allocation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Key Visuals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essential project metrics (e.g., Total Projects, Average Progress, High-Risk Projects).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Charts: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representation of Budget vs. Spent, Project Risk Levels, and Milestone Achievements.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Tables: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Breakdown of project details, such as Risk Levels, Budget Efficiency, and Milestone Completion.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Slicers: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for dynamic filtering based on factors like Project Manager, Department, or Risk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enable stakeholders to monitor project health, track performance metrics, identify risks, and make data-driven decisions to optimize project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E75FF-155F-D484-76E5-9C87E869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85" y="246556"/>
            <a:ext cx="700501" cy="7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8481C-432A-D5DB-8450-CBD8FC21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A479D-6E58-21FF-E8EE-9AFFE37E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327EA-5B93-7C6F-A752-48009A2A9E73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DE223-F722-0554-AFBB-C33B09FB6A58}"/>
              </a:ext>
            </a:extLst>
          </p:cNvPr>
          <p:cNvSpPr/>
          <p:nvPr/>
        </p:nvSpPr>
        <p:spPr>
          <a:xfrm>
            <a:off x="11972712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A7B45-5DBA-61B9-D438-EA66A36FD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444" r="2503" b="2651"/>
          <a:stretch/>
        </p:blipFill>
        <p:spPr>
          <a:xfrm>
            <a:off x="23345" y="1"/>
            <a:ext cx="1214531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7B3DF-8B2B-046C-3EB3-95650B953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7032D1-6585-9219-6CBD-233E03E3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E2EBC-375A-1D66-80ED-6599B596950B}"/>
              </a:ext>
            </a:extLst>
          </p:cNvPr>
          <p:cNvSpPr/>
          <p:nvPr/>
        </p:nvSpPr>
        <p:spPr>
          <a:xfrm>
            <a:off x="777777" y="121456"/>
            <a:ext cx="10636446" cy="1045029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and Solutions &amp; </a:t>
            </a:r>
            <a:r>
              <a:rPr lang="en-IN" sz="3600" b="1" dirty="0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Insights </a:t>
            </a:r>
            <a:r>
              <a:rPr lang="en-US" sz="3600" b="1" dirty="0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by Dashboards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C6F4B-1C28-F44F-3961-A4644B4249CF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D3DA4-2A2B-8B8F-5A36-72CF011A51B1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>
                <a:alpha val="99000"/>
              </a:srgb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B65B7-316B-6425-2DE9-A9963B1D66CE}"/>
              </a:ext>
            </a:extLst>
          </p:cNvPr>
          <p:cNvSpPr txBox="1"/>
          <p:nvPr/>
        </p:nvSpPr>
        <p:spPr>
          <a:xfrm>
            <a:off x="930728" y="1250949"/>
            <a:ext cx="1035911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1.Project Status Tracking Dashboard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2DAD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Projects are often delayed or over-budget, causing inefficiencies and potential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and Insights: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dashboard tracks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Progress (%)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Milestone Achievements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highlighting delayed projects and those exceeding their budget.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Insight: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Identifies projects that are behind schedule, enabling project managers to take corrective actions to bring them back on track.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99085-A15A-F448-5696-D0112563F4DE}"/>
              </a:ext>
            </a:extLst>
          </p:cNvPr>
          <p:cNvSpPr txBox="1"/>
          <p:nvPr/>
        </p:nvSpPr>
        <p:spPr>
          <a:xfrm>
            <a:off x="902154" y="3812667"/>
            <a:ext cx="1035911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2.Project Risk Identification Dashboard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2DAD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b="1" dirty="0">
                <a:solidFill>
                  <a:srgbClr val="F2DAD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Statement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High-risk projects with delayed progress or exceeding budgets may lead to scope creep and project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and Insights: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dashboard highlights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High-Risk Projects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based on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Risk Level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Utilization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and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Progress (%)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Insight: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Helps identify projects that need immediate attention, enabling timely interventions to mitigate risks and improve project outcomes.</a:t>
            </a:r>
          </a:p>
        </p:txBody>
      </p:sp>
    </p:spTree>
    <p:extLst>
      <p:ext uri="{BB962C8B-B14F-4D97-AF65-F5344CB8AC3E}">
        <p14:creationId xmlns:p14="http://schemas.microsoft.com/office/powerpoint/2010/main" val="1766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54C4F-BD1C-F458-1279-2EF8C3FF4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11EE85-0803-8DEF-D5C7-5B1400A0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979FF-A0E9-EF05-1710-CDCCC66E47E7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9AB56-2C25-C04E-8A4C-47419055FC36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5B6410-72E3-5102-765C-B250E6E6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1746" r="2334" b="1895"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8F1E2E-BC9C-E51A-C241-2F7A0074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BDFC0F-A61E-E2D6-8E3F-4562C99A7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9FDE1-6538-498D-BEC2-2952E5F8E5E8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9E9D7-D76B-0574-304D-784C6C2D163A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CCAB79-54EB-B99F-84DF-D60F67DC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981" r="3313" b="238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35AE9-4709-20C2-C7BF-4ABC01331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4C10A0-3678-0C96-D242-5EBDC7E5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2917371"/>
            <a:ext cx="9002486" cy="1034143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74C2F-8E85-E408-7C01-2AC6BED3D9F1}"/>
              </a:ext>
            </a:extLst>
          </p:cNvPr>
          <p:cNvSpPr/>
          <p:nvPr/>
        </p:nvSpPr>
        <p:spPr>
          <a:xfrm>
            <a:off x="0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E1713-683C-FBD0-E0CA-568705CC86C9}"/>
              </a:ext>
            </a:extLst>
          </p:cNvPr>
          <p:cNvSpPr/>
          <p:nvPr/>
        </p:nvSpPr>
        <p:spPr>
          <a:xfrm>
            <a:off x="11996057" y="1"/>
            <a:ext cx="195943" cy="6857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 prstMaterial="dkEdge">
            <a:bevelT w="107950" h="88900"/>
            <a:bevelB w="107950" h="95250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95000"/>
                <a:lumOff val="5000"/>
              </a:schemeClr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806215-4C09-4CB1-B861-EA504770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462" r="2995" b="1365"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515</TotalTime>
  <Words>803</Words>
  <Application>Microsoft Office PowerPoint</Application>
  <PresentationFormat>Widescreen</PresentationFormat>
  <Paragraphs>124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ADLaM Display</vt:lpstr>
      <vt:lpstr>Aptos</vt:lpstr>
      <vt:lpstr>Aptos Display</vt:lpstr>
      <vt:lpstr>Arial</vt:lpstr>
      <vt:lpstr>Georgia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GANESH VIJAY PATIL BBA22143</dc:creator>
  <cp:lastModifiedBy>Priyanka Patil</cp:lastModifiedBy>
  <cp:revision>8</cp:revision>
  <dcterms:created xsi:type="dcterms:W3CDTF">2024-12-04T08:59:44Z</dcterms:created>
  <dcterms:modified xsi:type="dcterms:W3CDTF">2024-12-09T03:57:37Z</dcterms:modified>
</cp:coreProperties>
</file>