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26" r:id="rId1"/>
  </p:sldMasterIdLst>
  <p:notesMasterIdLst>
    <p:notesMasterId r:id="rId20"/>
  </p:notesMasterIdLst>
  <p:sldIdLst>
    <p:sldId id="316" r:id="rId2"/>
    <p:sldId id="257" r:id="rId3"/>
    <p:sldId id="317" r:id="rId4"/>
    <p:sldId id="319" r:id="rId5"/>
    <p:sldId id="258" r:id="rId6"/>
    <p:sldId id="261" r:id="rId7"/>
    <p:sldId id="262" r:id="rId8"/>
    <p:sldId id="265" r:id="rId9"/>
    <p:sldId id="266" r:id="rId10"/>
    <p:sldId id="267" r:id="rId11"/>
    <p:sldId id="273" r:id="rId12"/>
    <p:sldId id="274" r:id="rId13"/>
    <p:sldId id="275" r:id="rId14"/>
    <p:sldId id="280" r:id="rId15"/>
    <p:sldId id="281" r:id="rId16"/>
    <p:sldId id="284" r:id="rId17"/>
    <p:sldId id="288" r:id="rId18"/>
    <p:sldId id="314" r:id="rId1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5256" autoAdjust="0"/>
  </p:normalViewPr>
  <p:slideViewPr>
    <p:cSldViewPr>
      <p:cViewPr varScale="1">
        <p:scale>
          <a:sx n="82" d="100"/>
          <a:sy n="82" d="100"/>
        </p:scale>
        <p:origin x="148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B124B-D25F-45BF-BB32-88E65D2F9D19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0CB67-03CF-4AE3-B9BB-EA9BA3CAA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14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0CB67-03CF-4AE3-B9BB-EA9BA3CAAF2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18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5128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17976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4253388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8573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699014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040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09315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803793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88314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65078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1339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63542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169170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44669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193694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69395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172253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1516965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f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115733-C2DB-9C37-083A-F8C6991BD6DC}"/>
              </a:ext>
            </a:extLst>
          </p:cNvPr>
          <p:cNvSpPr/>
          <p:nvPr/>
        </p:nvSpPr>
        <p:spPr>
          <a:xfrm>
            <a:off x="381000" y="152400"/>
            <a:ext cx="846767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i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SRI AUROBINDO INSTITUTE OF PHARMACY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4FA06-39AB-FF09-BA82-1D02F3592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64" y="1143000"/>
            <a:ext cx="2614613" cy="26146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AE9BBD-5E05-043C-9A67-FDB0E9C67174}"/>
              </a:ext>
            </a:extLst>
          </p:cNvPr>
          <p:cNvSpPr/>
          <p:nvPr/>
        </p:nvSpPr>
        <p:spPr>
          <a:xfrm>
            <a:off x="3452813" y="2202062"/>
            <a:ext cx="518529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TOPIC:-ANTI TUBERCULER ANTI DRUG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B46A3A-F0E5-A03B-AB0F-50E4D8470707}"/>
              </a:ext>
            </a:extLst>
          </p:cNvPr>
          <p:cNvSpPr/>
          <p:nvPr/>
        </p:nvSpPr>
        <p:spPr>
          <a:xfrm>
            <a:off x="711017" y="4023300"/>
            <a:ext cx="31582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i="1" u="sng" cap="none" spc="0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gency FB" panose="020B0503020202020204" pitchFamily="34" charset="0"/>
              </a:rPr>
              <a:t>SUBMITTED TO: </a:t>
            </a:r>
            <a:endParaRPr lang="en-IN" sz="4400" b="1" cap="none" spc="0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10BCA-1478-A61B-1A86-1E7D8A527737}"/>
              </a:ext>
            </a:extLst>
          </p:cNvPr>
          <p:cNvSpPr/>
          <p:nvPr/>
        </p:nvSpPr>
        <p:spPr>
          <a:xfrm>
            <a:off x="686973" y="5290740"/>
            <a:ext cx="318228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i="1" u="sng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Agency FB" panose="020B0503020202020204" pitchFamily="34" charset="0"/>
              </a:rPr>
              <a:t>SUBMITTED BY :</a:t>
            </a:r>
            <a:endParaRPr lang="en-IN" sz="4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Agency FB" panose="020B05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F3E3A0-9EB4-5E1D-3ED8-4A11AC9F9E08}"/>
              </a:ext>
            </a:extLst>
          </p:cNvPr>
          <p:cNvSpPr/>
          <p:nvPr/>
        </p:nvSpPr>
        <p:spPr>
          <a:xfrm>
            <a:off x="4267200" y="5752205"/>
            <a:ext cx="25186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atin typeface="Agency FB" panose="020B0503020202020204" pitchFamily="34" charset="0"/>
              </a:rPr>
              <a:t>AMAN SHUKLA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94F2C0-6A35-0EF4-2F43-57E703800025}"/>
              </a:ext>
            </a:extLst>
          </p:cNvPr>
          <p:cNvSpPr/>
          <p:nvPr/>
        </p:nvSpPr>
        <p:spPr>
          <a:xfrm>
            <a:off x="3968607" y="4644409"/>
            <a:ext cx="41537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3"/>
                </a:solidFill>
                <a:effectLst/>
                <a:latin typeface="Agency FB" panose="020B0503020202020204" pitchFamily="34" charset="0"/>
              </a:rPr>
              <a:t>MR.AKHILESH BILAIYA SIR</a:t>
            </a:r>
            <a:endParaRPr lang="en-IN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708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5470" y="266445"/>
            <a:ext cx="28752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10" dirty="0">
                <a:solidFill>
                  <a:srgbClr val="000000"/>
                </a:solidFill>
                <a:latin typeface="Agency FB" panose="020B0503020202020204" pitchFamily="34" charset="0"/>
                <a:cs typeface="Calibri"/>
              </a:rPr>
              <a:t>Clinical</a:t>
            </a:r>
            <a:r>
              <a:rPr sz="4400" b="1" spc="-215" dirty="0">
                <a:solidFill>
                  <a:srgbClr val="000000"/>
                </a:solidFill>
                <a:latin typeface="Agency FB" panose="020B0503020202020204" pitchFamily="34" charset="0"/>
                <a:cs typeface="Calibri"/>
              </a:rPr>
              <a:t> </a:t>
            </a:r>
            <a:r>
              <a:rPr sz="4400" b="1" spc="-20" dirty="0">
                <a:solidFill>
                  <a:srgbClr val="000000"/>
                </a:solidFill>
                <a:latin typeface="Agency FB" panose="020B0503020202020204" pitchFamily="34" charset="0"/>
                <a:cs typeface="Calibri"/>
              </a:rPr>
              <a:t>Uses</a:t>
            </a:r>
            <a:endParaRPr sz="4400" dirty="0">
              <a:latin typeface="Agency FB" panose="020B0503020202020204" pitchFamily="34" charset="0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1835" y="1128725"/>
            <a:ext cx="7953375" cy="485330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marR="203200" indent="-344805">
              <a:lnSpc>
                <a:spcPct val="80400"/>
              </a:lnSpc>
              <a:spcBef>
                <a:spcPts val="8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10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mg/kg/d</a:t>
            </a:r>
            <a:r>
              <a:rPr sz="3000" spc="165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O.D.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for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6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months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10" dirty="0">
                <a:latin typeface="Calibri"/>
                <a:cs typeface="Calibri"/>
              </a:rPr>
              <a:t>combination </a:t>
            </a:r>
            <a:r>
              <a:rPr sz="3000" dirty="0">
                <a:latin typeface="Calibri"/>
                <a:cs typeface="Calibri"/>
              </a:rPr>
              <a:t>with isoniazid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other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antituberculous</a:t>
            </a:r>
            <a:r>
              <a:rPr sz="3000" b="1" spc="-1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drugs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patient.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ts val="2945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Some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atypical</a:t>
            </a:r>
            <a:r>
              <a:rPr sz="3000" b="1" spc="-130" dirty="0">
                <a:latin typeface="Calibri"/>
                <a:cs typeface="Calibri"/>
              </a:rPr>
              <a:t> </a:t>
            </a:r>
            <a:r>
              <a:rPr sz="3000" b="1" spc="-25" dirty="0">
                <a:latin typeface="Calibri"/>
                <a:cs typeface="Calibri"/>
              </a:rPr>
              <a:t>mycobacterial</a:t>
            </a:r>
            <a:r>
              <a:rPr sz="3000" b="1" spc="2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infections</a:t>
            </a:r>
            <a:r>
              <a:rPr sz="3000" b="1" spc="-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in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3204"/>
              </a:lnSpc>
            </a:pPr>
            <a:r>
              <a:rPr sz="3000" b="1" spc="-10" dirty="0">
                <a:latin typeface="Calibri"/>
                <a:cs typeface="Calibri"/>
              </a:rPr>
              <a:t>leprosy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ts val="3204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600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mg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twice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daily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for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2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days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can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eliminate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3395"/>
              </a:lnSpc>
            </a:pPr>
            <a:r>
              <a:rPr sz="3000" b="1" spc="-10" dirty="0">
                <a:latin typeface="Calibri"/>
                <a:cs typeface="Calibri"/>
              </a:rPr>
              <a:t>meningococcal</a:t>
            </a:r>
            <a:r>
              <a:rPr sz="3000" b="1" spc="-15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carriage</a:t>
            </a:r>
            <a:endParaRPr sz="3000">
              <a:latin typeface="Calibri"/>
              <a:cs typeface="Calibri"/>
            </a:endParaRPr>
          </a:p>
          <a:p>
            <a:pPr marL="356870" marR="5080" indent="-344805">
              <a:lnSpc>
                <a:spcPct val="8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20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mg/kg/d</a:t>
            </a:r>
            <a:r>
              <a:rPr sz="3000" spc="1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for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4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days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prophylaxis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contacts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children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b="1" i="1" dirty="0">
                <a:latin typeface="Calibri"/>
                <a:cs typeface="Calibri"/>
              </a:rPr>
              <a:t>Haemophilus</a:t>
            </a:r>
            <a:r>
              <a:rPr sz="3000" b="1" i="1" spc="-35" dirty="0">
                <a:latin typeface="Calibri"/>
                <a:cs typeface="Calibri"/>
              </a:rPr>
              <a:t> </a:t>
            </a:r>
            <a:r>
              <a:rPr sz="3000" b="1" i="1" spc="-10" dirty="0">
                <a:latin typeface="Calibri"/>
                <a:cs typeface="Calibri"/>
              </a:rPr>
              <a:t>influenzae</a:t>
            </a:r>
            <a:r>
              <a:rPr sz="3000" b="1" i="1" spc="-114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type</a:t>
            </a:r>
            <a:r>
              <a:rPr sz="3000" b="1" spc="10" dirty="0">
                <a:latin typeface="Calibri"/>
                <a:cs typeface="Calibri"/>
              </a:rPr>
              <a:t> </a:t>
            </a:r>
            <a:r>
              <a:rPr sz="3000" b="1" spc="-50" dirty="0">
                <a:latin typeface="Calibri"/>
                <a:cs typeface="Calibri"/>
              </a:rPr>
              <a:t>b </a:t>
            </a:r>
            <a:r>
              <a:rPr sz="3000" b="1" spc="-10" dirty="0">
                <a:latin typeface="Calibri"/>
                <a:cs typeface="Calibri"/>
              </a:rPr>
              <a:t>disease</a:t>
            </a:r>
            <a:endParaRPr sz="3000">
              <a:latin typeface="Calibri"/>
              <a:cs typeface="Calibri"/>
            </a:endParaRPr>
          </a:p>
          <a:p>
            <a:pPr marL="356870" marR="206375" indent="-344805">
              <a:lnSpc>
                <a:spcPts val="288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Serious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staphylococcal </a:t>
            </a:r>
            <a:r>
              <a:rPr sz="3000" spc="-25" dirty="0">
                <a:latin typeface="Calibri"/>
                <a:cs typeface="Calibri"/>
              </a:rPr>
              <a:t>infections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-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spc="-30" dirty="0">
                <a:latin typeface="Calibri"/>
                <a:cs typeface="Calibri"/>
              </a:rPr>
              <a:t>osteomyelitis </a:t>
            </a:r>
            <a:r>
              <a:rPr sz="3000" b="1" dirty="0">
                <a:latin typeface="Calibri"/>
                <a:cs typeface="Calibri"/>
              </a:rPr>
              <a:t>and</a:t>
            </a:r>
            <a:r>
              <a:rPr sz="3000" b="1" spc="-10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prosthetic</a:t>
            </a:r>
            <a:r>
              <a:rPr sz="3000" b="1" spc="-13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valve</a:t>
            </a:r>
            <a:r>
              <a:rPr sz="3000" b="1" spc="-6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endocarditis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133600" y="228600"/>
            <a:ext cx="6347713" cy="1016559"/>
          </a:xfrm>
          <a:prstGeom prst="rect">
            <a:avLst/>
          </a:prstGeom>
        </p:spPr>
        <p:txBody>
          <a:bodyPr vert="horz" wrap="square" lIns="0" tIns="336168" rIns="0" bIns="0" rtlCol="0">
            <a:spAutoFit/>
          </a:bodyPr>
          <a:lstStyle/>
          <a:p>
            <a:pPr marL="3038475">
              <a:lnSpc>
                <a:spcPct val="100000"/>
              </a:lnSpc>
              <a:spcBef>
                <a:spcPts val="95"/>
              </a:spcBef>
            </a:pPr>
            <a:r>
              <a:rPr sz="4400" b="1" spc="-25" dirty="0">
                <a:solidFill>
                  <a:srgbClr val="000000"/>
                </a:solidFill>
                <a:latin typeface="Agency FB" panose="020B0503020202020204" pitchFamily="34" charset="0"/>
                <a:cs typeface="Calibri"/>
              </a:rPr>
              <a:t>Streptomycin</a:t>
            </a:r>
            <a:endParaRPr sz="4400" dirty="0">
              <a:latin typeface="Agency FB" panose="020B0503020202020204" pitchFamily="34" charset="0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480677"/>
            <a:ext cx="7673340" cy="384682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20" dirty="0">
                <a:latin typeface="Calibri"/>
                <a:cs typeface="Calibri"/>
              </a:rPr>
              <a:t>Part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aminoglycosides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antibiotic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25" dirty="0">
                <a:latin typeface="Calibri"/>
                <a:cs typeface="Calibri"/>
              </a:rPr>
              <a:t>First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clinically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useful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antitubercular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drug,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but </a:t>
            </a:r>
            <a:r>
              <a:rPr sz="3200" dirty="0">
                <a:latin typeface="Calibri"/>
                <a:cs typeface="Calibri"/>
              </a:rPr>
              <a:t>less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effective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INH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10" dirty="0">
                <a:latin typeface="Calibri"/>
                <a:cs typeface="Calibri"/>
              </a:rPr>
              <a:t> rifampin</a:t>
            </a:r>
            <a:endParaRPr sz="3200">
              <a:latin typeface="Calibri"/>
              <a:cs typeface="Calibri"/>
            </a:endParaRPr>
          </a:p>
          <a:p>
            <a:pPr marL="356870" marR="962660" indent="-34480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dirty="0">
                <a:latin typeface="Calibri"/>
                <a:cs typeface="Calibri"/>
              </a:rPr>
              <a:t>Acts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only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20" dirty="0">
                <a:latin typeface="Calibri"/>
                <a:cs typeface="Calibri"/>
              </a:rPr>
              <a:t> extracellular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bacilli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poor </a:t>
            </a:r>
            <a:r>
              <a:rPr sz="3200" spc="-30" dirty="0">
                <a:latin typeface="Calibri"/>
                <a:cs typeface="Calibri"/>
              </a:rPr>
              <a:t>penetration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into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cells</a:t>
            </a:r>
            <a:endParaRPr sz="3200">
              <a:latin typeface="Calibri"/>
              <a:cs typeface="Calibri"/>
            </a:endParaRPr>
          </a:p>
          <a:p>
            <a:pPr marL="356870" marR="1134110" indent="-344805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dirty="0">
                <a:latin typeface="Calibri"/>
                <a:cs typeface="Calibri"/>
              </a:rPr>
              <a:t>Doesn’t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cross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BBB,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but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penetrates tubercular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cavities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47821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i="1" u="sng" dirty="0">
                <a:solidFill>
                  <a:srgbClr val="000000"/>
                </a:solidFill>
                <a:latin typeface="Agency FB" panose="020B0503020202020204" pitchFamily="34" charset="0"/>
              </a:rPr>
              <a:t>Mechanism</a:t>
            </a:r>
            <a:r>
              <a:rPr sz="4400" b="1" i="1" u="sng" spc="-105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sz="4400" b="1" i="1" u="sng" dirty="0">
                <a:solidFill>
                  <a:srgbClr val="000000"/>
                </a:solidFill>
                <a:latin typeface="Agency FB" panose="020B0503020202020204" pitchFamily="34" charset="0"/>
              </a:rPr>
              <a:t>of</a:t>
            </a:r>
            <a:r>
              <a:rPr sz="4400" b="1" i="1" u="sng" spc="-195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sz="4400" b="1" i="1" u="sng" spc="-10" dirty="0">
                <a:solidFill>
                  <a:srgbClr val="000000"/>
                </a:solidFill>
                <a:latin typeface="Agency FB" panose="020B0503020202020204" pitchFamily="34" charset="0"/>
              </a:rPr>
              <a:t>action</a:t>
            </a:r>
            <a:endParaRPr sz="4400" b="1" i="1" u="sng" dirty="0">
              <a:latin typeface="Agency FB" panose="020B0503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333087"/>
            <a:ext cx="7616190" cy="48977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25" dirty="0">
                <a:latin typeface="Calibri"/>
                <a:cs typeface="Calibri"/>
              </a:rPr>
              <a:t>Irreversible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inhibitors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protein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synthesis,</a:t>
            </a:r>
            <a:endParaRPr sz="30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Bactericidal</a:t>
            </a:r>
            <a:endParaRPr sz="3000" dirty="0">
              <a:latin typeface="Calibri"/>
              <a:cs typeface="Calibri"/>
            </a:endParaRPr>
          </a:p>
          <a:p>
            <a:pPr marL="353695" marR="5080" indent="-341630">
              <a:lnSpc>
                <a:spcPct val="89000"/>
              </a:lnSpc>
              <a:spcBef>
                <a:spcPts val="785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3000" dirty="0">
                <a:latin typeface="Calibri"/>
                <a:cs typeface="Calibri"/>
              </a:rPr>
              <a:t>Inside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cell,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aminoglycosides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bind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specific </a:t>
            </a:r>
            <a:r>
              <a:rPr sz="3000" spc="-20" dirty="0">
                <a:latin typeface="Calibri"/>
                <a:cs typeface="Calibri"/>
              </a:rPr>
              <a:t>30S-</a:t>
            </a:r>
            <a:r>
              <a:rPr sz="3000" dirty="0">
                <a:latin typeface="Calibri"/>
                <a:cs typeface="Calibri"/>
              </a:rPr>
              <a:t>subunit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ribosomal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proteins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inhibits </a:t>
            </a:r>
            <a:r>
              <a:rPr sz="3000" spc="-20" dirty="0">
                <a:latin typeface="Calibri"/>
                <a:cs typeface="Calibri"/>
              </a:rPr>
              <a:t>protein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synthesis</a:t>
            </a:r>
            <a:endParaRPr sz="30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b="1" spc="-10" dirty="0">
                <a:latin typeface="Calibri"/>
                <a:cs typeface="Calibri"/>
              </a:rPr>
              <a:t>Resistance</a:t>
            </a:r>
            <a:endParaRPr sz="3000" dirty="0">
              <a:latin typeface="Calibri"/>
              <a:cs typeface="Calibri"/>
            </a:endParaRPr>
          </a:p>
          <a:p>
            <a:pPr marL="756285" marR="949960" lvl="1" indent="-287020">
              <a:lnSpc>
                <a:spcPts val="2790"/>
              </a:lnSpc>
              <a:spcBef>
                <a:spcPts val="76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Inactivation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by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adenylylation,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acetylation,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or </a:t>
            </a:r>
            <a:r>
              <a:rPr sz="2600" spc="-10" dirty="0">
                <a:latin typeface="Calibri"/>
                <a:cs typeface="Calibri"/>
              </a:rPr>
              <a:t>phosphorylation</a:t>
            </a:r>
            <a:endParaRPr sz="26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7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impaired</a:t>
            </a:r>
            <a:r>
              <a:rPr sz="2600" spc="-1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entry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cell</a:t>
            </a:r>
            <a:endParaRPr sz="2600" dirty="0">
              <a:latin typeface="Calibri"/>
              <a:cs typeface="Calibri"/>
            </a:endParaRPr>
          </a:p>
          <a:p>
            <a:pPr marL="756285" marR="511809" lvl="1" indent="-287020">
              <a:lnSpc>
                <a:spcPts val="2790"/>
              </a:lnSpc>
              <a:spcBef>
                <a:spcPts val="75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20" dirty="0">
                <a:latin typeface="Calibri"/>
                <a:cs typeface="Calibri"/>
              </a:rPr>
              <a:t>receptor</a:t>
            </a:r>
            <a:r>
              <a:rPr sz="2600" spc="-1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protein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30S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ribosomal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subunit</a:t>
            </a:r>
            <a:r>
              <a:rPr sz="2600" spc="-135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- </a:t>
            </a:r>
            <a:r>
              <a:rPr sz="2600" spc="-20" dirty="0">
                <a:latin typeface="Calibri"/>
                <a:cs typeface="Calibri"/>
              </a:rPr>
              <a:t>deleted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10" dirty="0">
                <a:latin typeface="Calibri"/>
                <a:cs typeface="Calibri"/>
              </a:rPr>
              <a:t> altered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result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mutation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362200" y="308357"/>
            <a:ext cx="6347713" cy="1016559"/>
          </a:xfrm>
          <a:prstGeom prst="rect">
            <a:avLst/>
          </a:prstGeom>
        </p:spPr>
        <p:txBody>
          <a:bodyPr vert="horz" wrap="square" lIns="0" tIns="336168" rIns="0" bIns="0" rtlCol="0">
            <a:spAutoFit/>
          </a:bodyPr>
          <a:lstStyle/>
          <a:p>
            <a:pPr marL="3289300">
              <a:lnSpc>
                <a:spcPct val="100000"/>
              </a:lnSpc>
              <a:spcBef>
                <a:spcPts val="95"/>
              </a:spcBef>
            </a:pPr>
            <a:r>
              <a:rPr sz="4400" b="1" i="1" u="sng" dirty="0">
                <a:solidFill>
                  <a:srgbClr val="000000"/>
                </a:solidFill>
                <a:latin typeface="Agency FB" panose="020B0503020202020204" pitchFamily="34" charset="0"/>
              </a:rPr>
              <a:t>Clinical</a:t>
            </a:r>
            <a:r>
              <a:rPr sz="4400" b="1" i="1" u="sng" spc="-229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sz="4400" b="1" i="1" u="sng" spc="-25" dirty="0">
                <a:solidFill>
                  <a:srgbClr val="000000"/>
                </a:solidFill>
                <a:latin typeface="Agency FB" panose="020B0503020202020204" pitchFamily="34" charset="0"/>
              </a:rPr>
              <a:t>Use</a:t>
            </a:r>
            <a:endParaRPr sz="4400" b="1" i="1" u="sng" dirty="0">
              <a:latin typeface="Agency FB" panose="020B0503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85800" y="1752600"/>
            <a:ext cx="6347714" cy="3880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pc="-65" dirty="0"/>
              <a:t>Treatment</a:t>
            </a:r>
            <a:r>
              <a:rPr spc="-16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25" dirty="0"/>
              <a:t>infections</a:t>
            </a:r>
            <a:r>
              <a:rPr spc="-30" dirty="0"/>
              <a:t> resistant</a:t>
            </a:r>
            <a:r>
              <a:rPr spc="-55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other</a:t>
            </a:r>
            <a:r>
              <a:rPr spc="-40" dirty="0"/>
              <a:t> </a:t>
            </a:r>
            <a:r>
              <a:rPr spc="-10" dirty="0"/>
              <a:t>drugs</a:t>
            </a: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/>
              <a:t>Adults:</a:t>
            </a:r>
            <a:r>
              <a:rPr spc="-40" dirty="0"/>
              <a:t> </a:t>
            </a:r>
            <a:r>
              <a:rPr dirty="0"/>
              <a:t>20–40</a:t>
            </a:r>
            <a:r>
              <a:rPr spc="50" dirty="0"/>
              <a:t> </a:t>
            </a:r>
            <a:r>
              <a:rPr dirty="0"/>
              <a:t>mg/kg/d</a:t>
            </a:r>
            <a:r>
              <a:rPr spc="155" dirty="0"/>
              <a:t> </a:t>
            </a:r>
            <a:r>
              <a:rPr dirty="0"/>
              <a:t>daily</a:t>
            </a:r>
            <a:r>
              <a:rPr spc="-45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spc="-35" dirty="0"/>
              <a:t>several</a:t>
            </a:r>
            <a:r>
              <a:rPr spc="-60" dirty="0"/>
              <a:t> </a:t>
            </a:r>
            <a:r>
              <a:rPr spc="-10" dirty="0"/>
              <a:t>weeks</a:t>
            </a:r>
          </a:p>
          <a:p>
            <a:pPr marL="756285" marR="209550" indent="-287020">
              <a:lnSpc>
                <a:spcPct val="80000"/>
              </a:lnSpc>
              <a:spcBef>
                <a:spcPts val="690"/>
              </a:spcBef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20" dirty="0"/>
              <a:t>Followed</a:t>
            </a:r>
            <a:r>
              <a:rPr sz="2600" spc="-130" dirty="0"/>
              <a:t> </a:t>
            </a:r>
            <a:r>
              <a:rPr sz="2600" dirty="0"/>
              <a:t>by</a:t>
            </a:r>
            <a:r>
              <a:rPr sz="2600" spc="-50" dirty="0"/>
              <a:t> </a:t>
            </a:r>
            <a:r>
              <a:rPr sz="2600" dirty="0"/>
              <a:t>1–1.5</a:t>
            </a:r>
            <a:r>
              <a:rPr sz="2600" spc="-70" dirty="0"/>
              <a:t> </a:t>
            </a:r>
            <a:r>
              <a:rPr sz="2600" dirty="0"/>
              <a:t>g</a:t>
            </a:r>
            <a:r>
              <a:rPr sz="2600" spc="-55" dirty="0"/>
              <a:t> </a:t>
            </a:r>
            <a:r>
              <a:rPr sz="2600" dirty="0"/>
              <a:t>two</a:t>
            </a:r>
            <a:r>
              <a:rPr sz="2600" spc="-55" dirty="0"/>
              <a:t> </a:t>
            </a:r>
            <a:r>
              <a:rPr sz="2600" dirty="0"/>
              <a:t>or</a:t>
            </a:r>
            <a:r>
              <a:rPr sz="2600" spc="-55" dirty="0"/>
              <a:t> </a:t>
            </a:r>
            <a:r>
              <a:rPr sz="2600" dirty="0"/>
              <a:t>three</a:t>
            </a:r>
            <a:r>
              <a:rPr sz="2600" spc="-65" dirty="0"/>
              <a:t> </a:t>
            </a:r>
            <a:r>
              <a:rPr sz="2600" dirty="0"/>
              <a:t>times</a:t>
            </a:r>
            <a:r>
              <a:rPr sz="2600" spc="-40" dirty="0"/>
              <a:t> </a:t>
            </a:r>
            <a:r>
              <a:rPr sz="2600" dirty="0"/>
              <a:t>weekly</a:t>
            </a:r>
            <a:r>
              <a:rPr sz="2600" spc="-75" dirty="0"/>
              <a:t> </a:t>
            </a:r>
            <a:r>
              <a:rPr sz="2600" spc="-25" dirty="0"/>
              <a:t>for </a:t>
            </a:r>
            <a:r>
              <a:rPr sz="2600" spc="-30" dirty="0"/>
              <a:t>several</a:t>
            </a:r>
            <a:r>
              <a:rPr sz="2600" spc="-110" dirty="0"/>
              <a:t> </a:t>
            </a:r>
            <a:r>
              <a:rPr sz="2600" spc="-10" dirty="0"/>
              <a:t>months</a:t>
            </a:r>
            <a:endParaRPr sz="2600" dirty="0">
              <a:latin typeface="Arial"/>
              <a:cs typeface="Arial"/>
            </a:endParaRPr>
          </a:p>
          <a:p>
            <a:pPr marL="353695" marR="5080" indent="-341630">
              <a:lnSpc>
                <a:spcPts val="2880"/>
              </a:lnSpc>
              <a:spcBef>
                <a:spcPts val="655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/>
              <a:t>Other</a:t>
            </a:r>
            <a:r>
              <a:rPr spc="-40" dirty="0"/>
              <a:t> </a:t>
            </a:r>
            <a:r>
              <a:rPr dirty="0"/>
              <a:t>drugs</a:t>
            </a:r>
            <a:r>
              <a:rPr spc="-60" dirty="0"/>
              <a:t> </a:t>
            </a:r>
            <a:r>
              <a:rPr dirty="0"/>
              <a:t>are</a:t>
            </a:r>
            <a:r>
              <a:rPr spc="-50" dirty="0"/>
              <a:t> </a:t>
            </a:r>
            <a:r>
              <a:rPr spc="-30" dirty="0"/>
              <a:t>always</a:t>
            </a:r>
            <a:r>
              <a:rPr spc="-95" dirty="0"/>
              <a:t> </a:t>
            </a:r>
            <a:r>
              <a:rPr dirty="0"/>
              <a:t>given</a:t>
            </a:r>
            <a:r>
              <a:rPr spc="-9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b="1" spc="-10" dirty="0">
                <a:latin typeface="Calibri"/>
                <a:cs typeface="Calibri"/>
              </a:rPr>
              <a:t>combination</a:t>
            </a:r>
            <a:r>
              <a:rPr b="1" spc="-95" dirty="0">
                <a:latin typeface="Calibri"/>
                <a:cs typeface="Calibri"/>
              </a:rPr>
              <a:t> </a:t>
            </a:r>
            <a:r>
              <a:rPr spc="-25" dirty="0"/>
              <a:t>to </a:t>
            </a:r>
            <a:r>
              <a:rPr spc="-30" dirty="0"/>
              <a:t>prevent</a:t>
            </a:r>
            <a:r>
              <a:rPr spc="-85" dirty="0"/>
              <a:t> </a:t>
            </a:r>
            <a:r>
              <a:rPr spc="-10" dirty="0"/>
              <a:t>emergence</a:t>
            </a:r>
            <a:r>
              <a:rPr spc="-12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spc="-10" dirty="0"/>
              <a:t>resistance</a:t>
            </a:r>
          </a:p>
          <a:p>
            <a:pPr marL="353695" marR="84455" indent="-341630">
              <a:lnSpc>
                <a:spcPct val="80700"/>
              </a:lnSpc>
              <a:spcBef>
                <a:spcPts val="725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pc="-10" dirty="0"/>
              <a:t>Nontuberculosis</a:t>
            </a:r>
            <a:r>
              <a:rPr spc="-135" dirty="0"/>
              <a:t> </a:t>
            </a:r>
            <a:r>
              <a:rPr dirty="0"/>
              <a:t>species</a:t>
            </a:r>
            <a:r>
              <a:rPr spc="-12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25" dirty="0"/>
              <a:t>mycobacteria </a:t>
            </a:r>
            <a:r>
              <a:rPr spc="-10" dirty="0"/>
              <a:t>other </a:t>
            </a:r>
            <a:r>
              <a:rPr dirty="0"/>
              <a:t>than</a:t>
            </a:r>
            <a:r>
              <a:rPr spc="-45" dirty="0"/>
              <a:t> </a:t>
            </a:r>
            <a:r>
              <a:rPr i="1" spc="-10" dirty="0">
                <a:latin typeface="Calibri"/>
                <a:cs typeface="Calibri"/>
              </a:rPr>
              <a:t>Mycobacterium</a:t>
            </a:r>
            <a:r>
              <a:rPr i="1" spc="-10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avium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spc="-10" dirty="0"/>
              <a:t>complex</a:t>
            </a:r>
            <a:r>
              <a:rPr spc="-35" dirty="0"/>
              <a:t> </a:t>
            </a:r>
            <a:r>
              <a:rPr spc="-10" dirty="0"/>
              <a:t>(MAC) </a:t>
            </a:r>
            <a:r>
              <a:rPr dirty="0"/>
              <a:t>and</a:t>
            </a:r>
            <a:r>
              <a:rPr spc="-55" dirty="0"/>
              <a:t> </a:t>
            </a:r>
            <a:r>
              <a:rPr i="1" spc="-10" dirty="0">
                <a:latin typeface="Calibri"/>
                <a:cs typeface="Calibri"/>
              </a:rPr>
              <a:t>Mycobacterium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25" dirty="0">
                <a:latin typeface="Calibri"/>
                <a:cs typeface="Calibri"/>
              </a:rPr>
              <a:t>kansasii</a:t>
            </a:r>
            <a:r>
              <a:rPr i="1" spc="-10" dirty="0">
                <a:latin typeface="Calibri"/>
                <a:cs typeface="Calibri"/>
              </a:rPr>
              <a:t> </a:t>
            </a:r>
            <a:r>
              <a:rPr spc="-35" dirty="0"/>
              <a:t>are</a:t>
            </a:r>
            <a:r>
              <a:rPr spc="-135" dirty="0"/>
              <a:t> </a:t>
            </a:r>
            <a:r>
              <a:rPr b="1" spc="-10" dirty="0">
                <a:latin typeface="Calibri"/>
                <a:cs typeface="Calibri"/>
              </a:rPr>
              <a:t>resistant</a:t>
            </a:r>
          </a:p>
          <a:p>
            <a:pPr marL="356870" indent="-344805">
              <a:lnSpc>
                <a:spcPts val="3529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/>
              <a:t>Dose</a:t>
            </a:r>
            <a:r>
              <a:rPr spc="-5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reduced</a:t>
            </a:r>
            <a:r>
              <a:rPr spc="-10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half</a:t>
            </a:r>
            <a:r>
              <a:rPr spc="-7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spc="-10" dirty="0"/>
              <a:t>hemodialysis</a:t>
            </a:r>
            <a:r>
              <a:rPr spc="-75" dirty="0"/>
              <a:t> </a:t>
            </a:r>
            <a:r>
              <a:rPr spc="-10" dirty="0"/>
              <a:t>patient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09800" y="228600"/>
            <a:ext cx="6347713" cy="1016559"/>
          </a:xfrm>
          <a:prstGeom prst="rect">
            <a:avLst/>
          </a:prstGeom>
        </p:spPr>
        <p:txBody>
          <a:bodyPr vert="horz" wrap="square" lIns="0" tIns="336168" rIns="0" bIns="0" rtlCol="0">
            <a:spAutoFit/>
          </a:bodyPr>
          <a:lstStyle/>
          <a:p>
            <a:pPr marL="3072765">
              <a:lnSpc>
                <a:spcPct val="100000"/>
              </a:lnSpc>
              <a:spcBef>
                <a:spcPts val="95"/>
              </a:spcBef>
            </a:pPr>
            <a:r>
              <a:rPr sz="4400" b="1" i="1" u="sng" spc="-30" dirty="0">
                <a:solidFill>
                  <a:srgbClr val="000000"/>
                </a:solidFill>
                <a:latin typeface="Agency FB" panose="020B0503020202020204" pitchFamily="34" charset="0"/>
                <a:cs typeface="Calibri"/>
              </a:rPr>
              <a:t>Capreomycin</a:t>
            </a:r>
            <a:endParaRPr sz="4400" i="1" u="sng" dirty="0">
              <a:latin typeface="Agency FB" panose="020B0503020202020204" pitchFamily="34" charset="0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510106"/>
            <a:ext cx="7391400" cy="42341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3695" marR="113030" indent="-341630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3000" b="1" dirty="0">
                <a:latin typeface="Calibri"/>
                <a:cs typeface="Calibri"/>
              </a:rPr>
              <a:t>peptide</a:t>
            </a:r>
            <a:r>
              <a:rPr sz="3000" b="1" spc="-12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protein</a:t>
            </a:r>
            <a:r>
              <a:rPr sz="3000" b="1" spc="-5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synthesis</a:t>
            </a:r>
            <a:r>
              <a:rPr sz="3000" b="1" spc="-1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inhibitor</a:t>
            </a:r>
            <a:r>
              <a:rPr sz="3000" spc="-1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antibiotic </a:t>
            </a:r>
            <a:r>
              <a:rPr sz="3000" dirty="0">
                <a:latin typeface="Calibri"/>
                <a:cs typeface="Calibri"/>
              </a:rPr>
              <a:t>obtained</a:t>
            </a:r>
            <a:r>
              <a:rPr sz="3000" spc="-18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from</a:t>
            </a:r>
            <a:r>
              <a:rPr sz="3000" spc="-135" dirty="0">
                <a:latin typeface="Calibri"/>
                <a:cs typeface="Calibri"/>
              </a:rPr>
              <a:t> </a:t>
            </a:r>
            <a:r>
              <a:rPr sz="3000" i="1" spc="-25" dirty="0">
                <a:latin typeface="Calibri"/>
                <a:cs typeface="Calibri"/>
              </a:rPr>
              <a:t>Streptomyces</a:t>
            </a:r>
            <a:r>
              <a:rPr sz="3000" i="1" spc="-30" dirty="0">
                <a:latin typeface="Calibri"/>
                <a:cs typeface="Calibri"/>
              </a:rPr>
              <a:t> </a:t>
            </a:r>
            <a:r>
              <a:rPr sz="3000" i="1" spc="-10" dirty="0">
                <a:latin typeface="Calibri"/>
                <a:cs typeface="Calibri"/>
              </a:rPr>
              <a:t>capreolus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ts val="3554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Daily injection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15</a:t>
            </a:r>
            <a:r>
              <a:rPr sz="3000" spc="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mg/kg/d</a:t>
            </a:r>
            <a:r>
              <a:rPr sz="3000" spc="1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intramuscularly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20" dirty="0">
                <a:latin typeface="Calibri"/>
                <a:cs typeface="Calibri"/>
              </a:rPr>
              <a:t>treatment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drug-</a:t>
            </a:r>
            <a:r>
              <a:rPr sz="3000" b="1" spc="-25" dirty="0">
                <a:latin typeface="Calibri"/>
                <a:cs typeface="Calibri"/>
              </a:rPr>
              <a:t>resistant</a:t>
            </a:r>
            <a:r>
              <a:rPr sz="3000" b="1" spc="-14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tuberculosis</a:t>
            </a:r>
            <a:endParaRPr sz="3000">
              <a:latin typeface="Calibri"/>
              <a:cs typeface="Calibri"/>
            </a:endParaRPr>
          </a:p>
          <a:p>
            <a:pPr marL="353695" marR="116205" indent="-341630">
              <a:lnSpc>
                <a:spcPct val="80400"/>
              </a:lnSpc>
              <a:spcBef>
                <a:spcPts val="78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3000" spc="-10" dirty="0">
                <a:latin typeface="Calibri"/>
                <a:cs typeface="Calibri"/>
              </a:rPr>
              <a:t>Strains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M</a:t>
            </a:r>
            <a:r>
              <a:rPr sz="3000" i="1" spc="-3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tuberculosis</a:t>
            </a:r>
            <a:r>
              <a:rPr sz="3000" i="1" spc="-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that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b="1" spc="-30" dirty="0">
                <a:latin typeface="Calibri"/>
                <a:cs typeface="Calibri"/>
              </a:rPr>
              <a:t>resistant</a:t>
            </a:r>
            <a:r>
              <a:rPr sz="3000" b="1" spc="-70" dirty="0">
                <a:latin typeface="Calibri"/>
                <a:cs typeface="Calibri"/>
              </a:rPr>
              <a:t> </a:t>
            </a:r>
            <a:r>
              <a:rPr sz="3000" b="1" spc="-25" dirty="0">
                <a:latin typeface="Calibri"/>
                <a:cs typeface="Calibri"/>
              </a:rPr>
              <a:t>to </a:t>
            </a:r>
            <a:r>
              <a:rPr sz="3000" b="1" spc="-35" dirty="0">
                <a:latin typeface="Calibri"/>
                <a:cs typeface="Calibri"/>
              </a:rPr>
              <a:t>streptomycin</a:t>
            </a:r>
            <a:r>
              <a:rPr sz="3000" b="1" spc="-7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or</a:t>
            </a:r>
            <a:r>
              <a:rPr sz="3000" b="1" spc="-6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amikacin</a:t>
            </a:r>
            <a:r>
              <a:rPr sz="3000" b="1" spc="-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susceptible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capreomycin.</a:t>
            </a:r>
            <a:endParaRPr sz="3000">
              <a:latin typeface="Calibri"/>
              <a:cs typeface="Calibri"/>
            </a:endParaRPr>
          </a:p>
          <a:p>
            <a:pPr marL="353695" marR="5080" indent="-341630">
              <a:lnSpc>
                <a:spcPts val="2900"/>
              </a:lnSpc>
              <a:spcBef>
                <a:spcPts val="685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3000" spc="-25" dirty="0">
                <a:latin typeface="Calibri"/>
                <a:cs typeface="Calibri"/>
              </a:rPr>
              <a:t>Nephrotoxic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ototoxic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Tinnitus,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deafness,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vestibular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disturbances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occur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ts val="3579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local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pain,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sterile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abscesses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may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occur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438400" y="152400"/>
            <a:ext cx="6347713" cy="1016559"/>
          </a:xfrm>
          <a:prstGeom prst="rect">
            <a:avLst/>
          </a:prstGeom>
        </p:spPr>
        <p:txBody>
          <a:bodyPr vert="horz" wrap="square" lIns="0" tIns="336168" rIns="0" bIns="0" rtlCol="0">
            <a:spAutoFit/>
          </a:bodyPr>
          <a:lstStyle/>
          <a:p>
            <a:pPr marL="3260725">
              <a:lnSpc>
                <a:spcPct val="100000"/>
              </a:lnSpc>
              <a:spcBef>
                <a:spcPts val="95"/>
              </a:spcBef>
            </a:pPr>
            <a:r>
              <a:rPr sz="4400" b="1" i="1" u="sng" spc="-10" dirty="0">
                <a:solidFill>
                  <a:srgbClr val="000000"/>
                </a:solidFill>
                <a:latin typeface="Agency FB" panose="020B0503020202020204" pitchFamily="34" charset="0"/>
                <a:cs typeface="Calibri"/>
              </a:rPr>
              <a:t>Cycloserine</a:t>
            </a:r>
            <a:endParaRPr sz="4400" i="1" u="sng" dirty="0">
              <a:latin typeface="Agency FB" panose="020B0503020202020204" pitchFamily="34" charset="0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480677"/>
            <a:ext cx="7787005" cy="443484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inhibitor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cell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wall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synthesis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dirty="0">
                <a:latin typeface="Calibri"/>
                <a:cs typeface="Calibri"/>
              </a:rPr>
              <a:t>0.5–1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g/d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two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divided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oral</a:t>
            </a:r>
            <a:r>
              <a:rPr sz="3200" spc="-10" dirty="0">
                <a:latin typeface="Calibri"/>
                <a:cs typeface="Calibri"/>
              </a:rPr>
              <a:t> doses</a:t>
            </a:r>
            <a:endParaRPr sz="3200">
              <a:latin typeface="Calibri"/>
              <a:cs typeface="Calibri"/>
            </a:endParaRPr>
          </a:p>
          <a:p>
            <a:pPr marL="356870" marR="508634" indent="-34480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Cleared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renally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reduced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half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case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renal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dysfunction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20" dirty="0">
                <a:latin typeface="Calibri"/>
                <a:cs typeface="Calibri"/>
              </a:rPr>
              <a:t>peripheral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neuropathy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central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nervous </a:t>
            </a:r>
            <a:r>
              <a:rPr sz="3200" spc="-55" dirty="0">
                <a:latin typeface="Calibri"/>
                <a:cs typeface="Calibri"/>
              </a:rPr>
              <a:t>system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dysfunction,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including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depression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 psychotic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reactions.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Pyridoxine,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150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mg/d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given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addition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54015"/>
            <a:ext cx="6347713" cy="769312"/>
          </a:xfrm>
          <a:prstGeom prst="rect">
            <a:avLst/>
          </a:prstGeom>
        </p:spPr>
        <p:txBody>
          <a:bodyPr vert="horz" wrap="square" lIns="0" tIns="913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10" dirty="0">
                <a:solidFill>
                  <a:srgbClr val="000000"/>
                </a:solidFill>
                <a:latin typeface="Agency FB" panose="020B0503020202020204" pitchFamily="34" charset="0"/>
                <a:cs typeface="Calibri"/>
              </a:rPr>
              <a:t>Structures</a:t>
            </a:r>
            <a:endParaRPr sz="4400" dirty="0">
              <a:latin typeface="Agency FB" panose="020B0503020202020204" pitchFamily="34" charset="0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834" y="1429847"/>
            <a:ext cx="2172799" cy="195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85375" y="3140270"/>
            <a:ext cx="86486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Rifabutin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8889" y="1223327"/>
            <a:ext cx="1915703" cy="152337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458625" y="3092884"/>
            <a:ext cx="10839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Cycloserine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68360" y="4068298"/>
            <a:ext cx="2276856" cy="196291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658764" y="6248986"/>
            <a:ext cx="1236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Capreomycin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026" name="Picture 2" descr="Streptomycin - Molecule of the Month April 2014 - HTML-only version">
            <a:extLst>
              <a:ext uri="{FF2B5EF4-FFF2-40B4-BE49-F238E27FC236}">
                <a16:creationId xmlns:a16="http://schemas.microsoft.com/office/drawing/2014/main" id="{CA223BEB-4624-8D28-7821-2A1B250F9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589" y="1409943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59C1DF6-3471-1E60-460C-5EA1B82E1198}"/>
              </a:ext>
            </a:extLst>
          </p:cNvPr>
          <p:cNvSpPr/>
          <p:nvPr/>
        </p:nvSpPr>
        <p:spPr>
          <a:xfrm>
            <a:off x="4486293" y="3365181"/>
            <a:ext cx="14077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Streptomycin</a:t>
            </a:r>
          </a:p>
        </p:txBody>
      </p:sp>
      <p:pic>
        <p:nvPicPr>
          <p:cNvPr id="1028" name="Picture 4" descr="Rifampicin - an overview | ScienceDirect Topics">
            <a:extLst>
              <a:ext uri="{FF2B5EF4-FFF2-40B4-BE49-F238E27FC236}">
                <a16:creationId xmlns:a16="http://schemas.microsoft.com/office/drawing/2014/main" id="{DC25513C-446D-1225-1C80-8F68126E4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3231468" cy="225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BC508A-DE2D-5B2D-C75D-1BE15403E620}"/>
              </a:ext>
            </a:extLst>
          </p:cNvPr>
          <p:cNvSpPr/>
          <p:nvPr/>
        </p:nvSpPr>
        <p:spPr>
          <a:xfrm>
            <a:off x="1853016" y="6079709"/>
            <a:ext cx="116249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Rifampicin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085933" y="152400"/>
            <a:ext cx="6554867" cy="1016559"/>
          </a:xfrm>
          <a:prstGeom prst="rect">
            <a:avLst/>
          </a:prstGeom>
        </p:spPr>
        <p:txBody>
          <a:bodyPr vert="horz" wrap="square" lIns="0" tIns="336168" rIns="0" bIns="0" rtlCol="0">
            <a:spAutoFit/>
          </a:bodyPr>
          <a:lstStyle/>
          <a:p>
            <a:pPr marL="3335020">
              <a:lnSpc>
                <a:spcPct val="100000"/>
              </a:lnSpc>
              <a:spcBef>
                <a:spcPts val="95"/>
              </a:spcBef>
            </a:pPr>
            <a:r>
              <a:rPr sz="4400" b="1" i="1" u="sng" spc="-30" dirty="0">
                <a:solidFill>
                  <a:srgbClr val="000000"/>
                </a:solidFill>
                <a:latin typeface="Agency FB" panose="020B0503020202020204" pitchFamily="34" charset="0"/>
              </a:rPr>
              <a:t>References</a:t>
            </a:r>
            <a:endParaRPr sz="4400" b="1" i="1" u="sng" dirty="0">
              <a:latin typeface="Agency FB" panose="020B0503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325" y="1537157"/>
            <a:ext cx="7840345" cy="359664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69570" marR="1021080" indent="-344805">
              <a:lnSpc>
                <a:spcPts val="3220"/>
              </a:lnSpc>
              <a:spcBef>
                <a:spcPts val="525"/>
              </a:spcBef>
              <a:buFont typeface="Arial"/>
              <a:buChar char="•"/>
              <a:tabLst>
                <a:tab pos="369570" algn="l"/>
                <a:tab pos="370205" algn="l"/>
              </a:tabLst>
            </a:pPr>
            <a:r>
              <a:rPr sz="3000" b="1" dirty="0">
                <a:latin typeface="Calibri"/>
                <a:cs typeface="Calibri"/>
              </a:rPr>
              <a:t>Basic</a:t>
            </a:r>
            <a:r>
              <a:rPr sz="3000" b="1" spc="-9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&amp;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Clinical</a:t>
            </a:r>
            <a:r>
              <a:rPr sz="3000" b="1" spc="-13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Pharmacology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Bertram</a:t>
            </a:r>
            <a:r>
              <a:rPr sz="3000" spc="-25" dirty="0">
                <a:latin typeface="Calibri"/>
                <a:cs typeface="Calibri"/>
              </a:rPr>
              <a:t> G. </a:t>
            </a:r>
            <a:r>
              <a:rPr sz="3000" spc="-10" dirty="0">
                <a:latin typeface="Calibri"/>
                <a:cs typeface="Calibri"/>
              </a:rPr>
              <a:t>Katzung</a:t>
            </a:r>
            <a:r>
              <a:rPr sz="3000" spc="-15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Twelfth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Edition</a:t>
            </a:r>
            <a:endParaRPr sz="3000">
              <a:latin typeface="Calibri"/>
              <a:cs typeface="Calibri"/>
            </a:endParaRPr>
          </a:p>
          <a:p>
            <a:pPr marL="369570" marR="17780" indent="-344805">
              <a:lnSpc>
                <a:spcPts val="3220"/>
              </a:lnSpc>
              <a:spcBef>
                <a:spcPts val="670"/>
              </a:spcBef>
              <a:buFont typeface="Arial"/>
              <a:buChar char="•"/>
              <a:tabLst>
                <a:tab pos="369570" algn="l"/>
                <a:tab pos="370205" algn="l"/>
              </a:tabLst>
            </a:pPr>
            <a:r>
              <a:rPr sz="3000" dirty="0">
                <a:latin typeface="Calibri"/>
                <a:cs typeface="Calibri"/>
              </a:rPr>
              <a:t>Essential</a:t>
            </a:r>
            <a:r>
              <a:rPr sz="3000" spc="-1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medical</a:t>
            </a:r>
            <a:r>
              <a:rPr sz="3000" spc="-1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pharmacology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K.D.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Tripathi </a:t>
            </a:r>
            <a:r>
              <a:rPr sz="3000" dirty="0">
                <a:latin typeface="Calibri"/>
                <a:cs typeface="Calibri"/>
              </a:rPr>
              <a:t>6</a:t>
            </a:r>
            <a:r>
              <a:rPr sz="3000" baseline="20833" dirty="0">
                <a:latin typeface="Calibri"/>
                <a:cs typeface="Calibri"/>
              </a:rPr>
              <a:t>th</a:t>
            </a:r>
            <a:r>
              <a:rPr sz="3000" spc="292" baseline="20833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edition</a:t>
            </a:r>
            <a:endParaRPr sz="3000">
              <a:latin typeface="Calibri"/>
              <a:cs typeface="Calibri"/>
            </a:endParaRPr>
          </a:p>
          <a:p>
            <a:pPr marL="369570" marR="113664" indent="-344805">
              <a:lnSpc>
                <a:spcPts val="3190"/>
              </a:lnSpc>
              <a:spcBef>
                <a:spcPts val="690"/>
              </a:spcBef>
              <a:buFont typeface="Arial"/>
              <a:buChar char="•"/>
              <a:tabLst>
                <a:tab pos="369570" algn="l"/>
                <a:tab pos="370205" algn="l"/>
              </a:tabLst>
            </a:pPr>
            <a:r>
              <a:rPr sz="3000" spc="-20" dirty="0">
                <a:latin typeface="Calibri"/>
                <a:cs typeface="Calibri"/>
              </a:rPr>
              <a:t>Lippincott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Modern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Pharmacology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-10" dirty="0">
                <a:latin typeface="Calibri"/>
                <a:cs typeface="Calibri"/>
              </a:rPr>
              <a:t> Clinical Applications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6E</a:t>
            </a:r>
            <a:endParaRPr sz="3000">
              <a:latin typeface="Calibri"/>
              <a:cs typeface="Calibri"/>
            </a:endParaRPr>
          </a:p>
          <a:p>
            <a:pPr marL="369570" marR="128905" indent="-344805">
              <a:lnSpc>
                <a:spcPts val="3190"/>
              </a:lnSpc>
              <a:spcBef>
                <a:spcPts val="725"/>
              </a:spcBef>
              <a:buFont typeface="Arial"/>
              <a:buChar char="•"/>
              <a:tabLst>
                <a:tab pos="369570" algn="l"/>
                <a:tab pos="370205" algn="l"/>
              </a:tabLst>
            </a:pPr>
            <a:r>
              <a:rPr sz="3000" dirty="0">
                <a:latin typeface="Calibri"/>
                <a:cs typeface="Calibri"/>
              </a:rPr>
              <a:t>Color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Atlas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Pharmacology,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2Nd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Ed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(Lüllmann, </a:t>
            </a:r>
            <a:r>
              <a:rPr sz="3000" dirty="0">
                <a:latin typeface="Calibri"/>
                <a:cs typeface="Calibri"/>
              </a:rPr>
              <a:t>Thieme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2000)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4057015" cy="6350"/>
            </a:xfrm>
            <a:custGeom>
              <a:avLst/>
              <a:gdLst/>
              <a:ahLst/>
              <a:cxnLst/>
              <a:rect l="l" t="t" r="r" b="b"/>
              <a:pathLst>
                <a:path w="4057015" h="6350">
                  <a:moveTo>
                    <a:pt x="404202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4056761" y="6096"/>
                  </a:lnTo>
                  <a:lnTo>
                    <a:pt x="4042029" y="0"/>
                  </a:lnTo>
                  <a:close/>
                </a:path>
              </a:pathLst>
            </a:custGeom>
            <a:solidFill>
              <a:srgbClr val="C70900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95"/>
              <a:ext cx="4072254" cy="6350"/>
            </a:xfrm>
            <a:custGeom>
              <a:avLst/>
              <a:gdLst/>
              <a:ahLst/>
              <a:cxnLst/>
              <a:rect l="l" t="t" r="r" b="b"/>
              <a:pathLst>
                <a:path w="4072254" h="6350">
                  <a:moveTo>
                    <a:pt x="4054475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4072001" y="6096"/>
                  </a:lnTo>
                  <a:lnTo>
                    <a:pt x="4054475" y="0"/>
                  </a:lnTo>
                  <a:close/>
                </a:path>
              </a:pathLst>
            </a:custGeom>
            <a:solidFill>
              <a:srgbClr val="C60A00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91"/>
              <a:ext cx="4090670" cy="9525"/>
            </a:xfrm>
            <a:custGeom>
              <a:avLst/>
              <a:gdLst/>
              <a:ahLst/>
              <a:cxnLst/>
              <a:rect l="l" t="t" r="r" b="b"/>
              <a:pathLst>
                <a:path w="4090670" h="9525">
                  <a:moveTo>
                    <a:pt x="4072509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4090162" y="9143"/>
                  </a:lnTo>
                  <a:lnTo>
                    <a:pt x="4072509" y="0"/>
                  </a:lnTo>
                  <a:close/>
                </a:path>
              </a:pathLst>
            </a:custGeom>
            <a:solidFill>
              <a:srgbClr val="C50C01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1335"/>
              <a:ext cx="4105910" cy="6350"/>
            </a:xfrm>
            <a:custGeom>
              <a:avLst/>
              <a:gdLst/>
              <a:ahLst/>
              <a:cxnLst/>
              <a:rect l="l" t="t" r="r" b="b"/>
              <a:pathLst>
                <a:path w="4105910" h="6350">
                  <a:moveTo>
                    <a:pt x="4096385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4096385" y="3048"/>
                  </a:lnTo>
                  <a:lnTo>
                    <a:pt x="4096385" y="0"/>
                  </a:lnTo>
                  <a:close/>
                </a:path>
                <a:path w="4105910" h="6350">
                  <a:moveTo>
                    <a:pt x="4105402" y="3060"/>
                  </a:moveTo>
                  <a:lnTo>
                    <a:pt x="0" y="3060"/>
                  </a:lnTo>
                  <a:lnTo>
                    <a:pt x="0" y="6096"/>
                  </a:lnTo>
                  <a:lnTo>
                    <a:pt x="4105402" y="6096"/>
                  </a:lnTo>
                  <a:lnTo>
                    <a:pt x="4105402" y="3060"/>
                  </a:lnTo>
                  <a:close/>
                </a:path>
              </a:pathLst>
            </a:custGeom>
            <a:solidFill>
              <a:srgbClr val="C50C03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7432"/>
              <a:ext cx="4126865" cy="6350"/>
            </a:xfrm>
            <a:custGeom>
              <a:avLst/>
              <a:gdLst/>
              <a:ahLst/>
              <a:cxnLst/>
              <a:rect l="l" t="t" r="r" b="b"/>
              <a:pathLst>
                <a:path w="4126865" h="6350">
                  <a:moveTo>
                    <a:pt x="4105783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4126865" y="6096"/>
                  </a:lnTo>
                  <a:lnTo>
                    <a:pt x="4105783" y="0"/>
                  </a:lnTo>
                  <a:close/>
                </a:path>
              </a:pathLst>
            </a:custGeom>
            <a:solidFill>
              <a:srgbClr val="C40D04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3528"/>
              <a:ext cx="4148454" cy="9525"/>
            </a:xfrm>
            <a:custGeom>
              <a:avLst/>
              <a:gdLst/>
              <a:ahLst/>
              <a:cxnLst/>
              <a:rect l="l" t="t" r="r" b="b"/>
              <a:pathLst>
                <a:path w="4148454" h="9525">
                  <a:moveTo>
                    <a:pt x="4127246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4148328" y="9144"/>
                  </a:lnTo>
                  <a:lnTo>
                    <a:pt x="4127246" y="0"/>
                  </a:lnTo>
                  <a:close/>
                </a:path>
              </a:pathLst>
            </a:custGeom>
            <a:solidFill>
              <a:srgbClr val="C30D04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42671"/>
              <a:ext cx="4169410" cy="6350"/>
            </a:xfrm>
            <a:custGeom>
              <a:avLst/>
              <a:gdLst/>
              <a:ahLst/>
              <a:cxnLst/>
              <a:rect l="l" t="t" r="r" b="b"/>
              <a:pathLst>
                <a:path w="4169410" h="6350">
                  <a:moveTo>
                    <a:pt x="414807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4169155" y="6096"/>
                  </a:lnTo>
                  <a:lnTo>
                    <a:pt x="4148074" y="0"/>
                  </a:lnTo>
                  <a:close/>
                </a:path>
              </a:pathLst>
            </a:custGeom>
            <a:solidFill>
              <a:srgbClr val="C30D07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8767"/>
              <a:ext cx="4191000" cy="9525"/>
            </a:xfrm>
            <a:custGeom>
              <a:avLst/>
              <a:gdLst/>
              <a:ahLst/>
              <a:cxnLst/>
              <a:rect l="l" t="t" r="r" b="b"/>
              <a:pathLst>
                <a:path w="4191000" h="9525">
                  <a:moveTo>
                    <a:pt x="416953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4190619" y="9143"/>
                  </a:lnTo>
                  <a:lnTo>
                    <a:pt x="4169537" y="0"/>
                  </a:lnTo>
                  <a:close/>
                </a:path>
              </a:pathLst>
            </a:custGeom>
            <a:solidFill>
              <a:srgbClr val="C20E08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54864"/>
              <a:ext cx="4206240" cy="9525"/>
            </a:xfrm>
            <a:custGeom>
              <a:avLst/>
              <a:gdLst/>
              <a:ahLst/>
              <a:cxnLst/>
              <a:rect l="l" t="t" r="r" b="b"/>
              <a:pathLst>
                <a:path w="4206240" h="9525">
                  <a:moveTo>
                    <a:pt x="418515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4206240" y="9143"/>
                  </a:lnTo>
                  <a:lnTo>
                    <a:pt x="4185158" y="0"/>
                  </a:lnTo>
                  <a:close/>
                </a:path>
              </a:pathLst>
            </a:custGeom>
            <a:solidFill>
              <a:srgbClr val="C10F09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64007"/>
              <a:ext cx="4233545" cy="6350"/>
            </a:xfrm>
            <a:custGeom>
              <a:avLst/>
              <a:gdLst/>
              <a:ahLst/>
              <a:cxnLst/>
              <a:rect l="l" t="t" r="r" b="b"/>
              <a:pathLst>
                <a:path w="4233545" h="6350">
                  <a:moveTo>
                    <a:pt x="420827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4233291" y="6096"/>
                  </a:lnTo>
                  <a:lnTo>
                    <a:pt x="4208272" y="0"/>
                  </a:lnTo>
                  <a:close/>
                </a:path>
              </a:pathLst>
            </a:custGeom>
            <a:solidFill>
              <a:srgbClr val="C00F09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70103"/>
              <a:ext cx="4258310" cy="9525"/>
            </a:xfrm>
            <a:custGeom>
              <a:avLst/>
              <a:gdLst/>
              <a:ahLst/>
              <a:cxnLst/>
              <a:rect l="l" t="t" r="r" b="b"/>
              <a:pathLst>
                <a:path w="4258310" h="9525">
                  <a:moveTo>
                    <a:pt x="423291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4258056" y="9144"/>
                  </a:lnTo>
                  <a:lnTo>
                    <a:pt x="4232910" y="0"/>
                  </a:lnTo>
                  <a:close/>
                </a:path>
              </a:pathLst>
            </a:custGeom>
            <a:solidFill>
              <a:srgbClr val="BE110A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6200"/>
              <a:ext cx="4279265" cy="9525"/>
            </a:xfrm>
            <a:custGeom>
              <a:avLst/>
              <a:gdLst/>
              <a:ahLst/>
              <a:cxnLst/>
              <a:rect l="l" t="t" r="r" b="b"/>
              <a:pathLst>
                <a:path w="4279265" h="9525">
                  <a:moveTo>
                    <a:pt x="4254246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4279265" y="9144"/>
                  </a:lnTo>
                  <a:lnTo>
                    <a:pt x="4254246" y="0"/>
                  </a:lnTo>
                  <a:close/>
                </a:path>
              </a:pathLst>
            </a:custGeom>
            <a:solidFill>
              <a:srgbClr val="BD120C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85343"/>
              <a:ext cx="9144000" cy="6350"/>
            </a:xfrm>
            <a:custGeom>
              <a:avLst/>
              <a:gdLst/>
              <a:ahLst/>
              <a:cxnLst/>
              <a:rect l="l" t="t" r="r" b="b"/>
              <a:pathLst>
                <a:path w="9144000" h="6350">
                  <a:moveTo>
                    <a:pt x="4303395" y="6096"/>
                  </a:moveTo>
                  <a:lnTo>
                    <a:pt x="4278249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4303395" y="6096"/>
                  </a:lnTo>
                  <a:close/>
                </a:path>
                <a:path w="9144000" h="6350">
                  <a:moveTo>
                    <a:pt x="9143492" y="0"/>
                  </a:moveTo>
                  <a:lnTo>
                    <a:pt x="9130284" y="0"/>
                  </a:lnTo>
                  <a:lnTo>
                    <a:pt x="9110472" y="6096"/>
                  </a:lnTo>
                  <a:lnTo>
                    <a:pt x="9143492" y="6096"/>
                  </a:lnTo>
                  <a:lnTo>
                    <a:pt x="9143492" y="0"/>
                  </a:lnTo>
                  <a:close/>
                </a:path>
              </a:pathLst>
            </a:custGeom>
            <a:solidFill>
              <a:srgbClr val="BC120D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9143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328033" y="9144"/>
                  </a:moveTo>
                  <a:lnTo>
                    <a:pt x="430301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4328033" y="9144"/>
                  </a:lnTo>
                  <a:close/>
                </a:path>
                <a:path w="9144000" h="9525">
                  <a:moveTo>
                    <a:pt x="9143746" y="0"/>
                  </a:moveTo>
                  <a:lnTo>
                    <a:pt x="9109583" y="0"/>
                  </a:lnTo>
                  <a:lnTo>
                    <a:pt x="9089136" y="9144"/>
                  </a:lnTo>
                  <a:lnTo>
                    <a:pt x="9143746" y="9144"/>
                  </a:lnTo>
                  <a:lnTo>
                    <a:pt x="9143746" y="0"/>
                  </a:lnTo>
                  <a:close/>
                </a:path>
              </a:pathLst>
            </a:custGeom>
            <a:solidFill>
              <a:srgbClr val="BC120E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00583"/>
              <a:ext cx="9143365" cy="6350"/>
            </a:xfrm>
            <a:custGeom>
              <a:avLst/>
              <a:gdLst/>
              <a:ahLst/>
              <a:cxnLst/>
              <a:rect l="l" t="t" r="r" b="b"/>
              <a:pathLst>
                <a:path w="9143365" h="6350">
                  <a:moveTo>
                    <a:pt x="4355084" y="6096"/>
                  </a:moveTo>
                  <a:lnTo>
                    <a:pt x="4325874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4355084" y="6096"/>
                  </a:lnTo>
                  <a:close/>
                </a:path>
                <a:path w="9143365" h="6350">
                  <a:moveTo>
                    <a:pt x="9143365" y="0"/>
                  </a:moveTo>
                  <a:lnTo>
                    <a:pt x="9091803" y="0"/>
                  </a:lnTo>
                  <a:lnTo>
                    <a:pt x="9067800" y="6096"/>
                  </a:lnTo>
                  <a:lnTo>
                    <a:pt x="9143365" y="6096"/>
                  </a:lnTo>
                  <a:lnTo>
                    <a:pt x="9143365" y="0"/>
                  </a:lnTo>
                  <a:close/>
                </a:path>
              </a:pathLst>
            </a:custGeom>
            <a:solidFill>
              <a:srgbClr val="BB130F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06679"/>
              <a:ext cx="9144000" cy="6350"/>
            </a:xfrm>
            <a:custGeom>
              <a:avLst/>
              <a:gdLst/>
              <a:ahLst/>
              <a:cxnLst/>
              <a:rect l="l" t="t" r="r" b="b"/>
              <a:pathLst>
                <a:path w="9144000" h="6350">
                  <a:moveTo>
                    <a:pt x="4373372" y="6096"/>
                  </a:moveTo>
                  <a:lnTo>
                    <a:pt x="4348353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4373372" y="6096"/>
                  </a:lnTo>
                  <a:close/>
                </a:path>
                <a:path w="9144000" h="6350">
                  <a:moveTo>
                    <a:pt x="9143492" y="0"/>
                  </a:moveTo>
                  <a:lnTo>
                    <a:pt x="9072753" y="0"/>
                  </a:lnTo>
                  <a:lnTo>
                    <a:pt x="9052560" y="6096"/>
                  </a:lnTo>
                  <a:lnTo>
                    <a:pt x="9143492" y="6096"/>
                  </a:lnTo>
                  <a:lnTo>
                    <a:pt x="9143492" y="0"/>
                  </a:lnTo>
                  <a:close/>
                </a:path>
              </a:pathLst>
            </a:custGeom>
            <a:solidFill>
              <a:srgbClr val="BA1311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15823"/>
              <a:ext cx="9144000" cy="6350"/>
            </a:xfrm>
            <a:custGeom>
              <a:avLst/>
              <a:gdLst/>
              <a:ahLst/>
              <a:cxnLst/>
              <a:rect l="l" t="t" r="r" b="b"/>
              <a:pathLst>
                <a:path w="9144000" h="6350">
                  <a:moveTo>
                    <a:pt x="4401058" y="6096"/>
                  </a:moveTo>
                  <a:lnTo>
                    <a:pt x="4376039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4401058" y="6096"/>
                  </a:lnTo>
                  <a:close/>
                </a:path>
                <a:path w="9144000" h="6350">
                  <a:moveTo>
                    <a:pt x="9143746" y="0"/>
                  </a:moveTo>
                  <a:lnTo>
                    <a:pt x="9051671" y="0"/>
                  </a:lnTo>
                  <a:lnTo>
                    <a:pt x="9031224" y="6096"/>
                  </a:lnTo>
                  <a:lnTo>
                    <a:pt x="9143746" y="6096"/>
                  </a:lnTo>
                  <a:lnTo>
                    <a:pt x="9143746" y="0"/>
                  </a:lnTo>
                  <a:close/>
                </a:path>
              </a:pathLst>
            </a:custGeom>
            <a:solidFill>
              <a:srgbClr val="B91512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21919"/>
              <a:ext cx="9143365" cy="9525"/>
            </a:xfrm>
            <a:custGeom>
              <a:avLst/>
              <a:gdLst/>
              <a:ahLst/>
              <a:cxnLst/>
              <a:rect l="l" t="t" r="r" b="b"/>
              <a:pathLst>
                <a:path w="9143365" h="9525">
                  <a:moveTo>
                    <a:pt x="4425188" y="9144"/>
                  </a:moveTo>
                  <a:lnTo>
                    <a:pt x="4400042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4425188" y="9144"/>
                  </a:lnTo>
                  <a:close/>
                </a:path>
                <a:path w="9143365" h="9525">
                  <a:moveTo>
                    <a:pt x="9143365" y="0"/>
                  </a:moveTo>
                  <a:lnTo>
                    <a:pt x="9030462" y="0"/>
                  </a:lnTo>
                  <a:lnTo>
                    <a:pt x="9009888" y="9144"/>
                  </a:lnTo>
                  <a:lnTo>
                    <a:pt x="9143365" y="9144"/>
                  </a:lnTo>
                  <a:lnTo>
                    <a:pt x="9143365" y="0"/>
                  </a:lnTo>
                  <a:close/>
                </a:path>
              </a:pathLst>
            </a:custGeom>
            <a:solidFill>
              <a:srgbClr val="B81612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28015"/>
              <a:ext cx="9143365" cy="9525"/>
            </a:xfrm>
            <a:custGeom>
              <a:avLst/>
              <a:gdLst/>
              <a:ahLst/>
              <a:cxnLst/>
              <a:rect l="l" t="t" r="r" b="b"/>
              <a:pathLst>
                <a:path w="9143365" h="9525">
                  <a:moveTo>
                    <a:pt x="4446397" y="9144"/>
                  </a:moveTo>
                  <a:lnTo>
                    <a:pt x="4421378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4446397" y="9144"/>
                  </a:lnTo>
                  <a:close/>
                </a:path>
                <a:path w="9143365" h="9525">
                  <a:moveTo>
                    <a:pt x="9143365" y="0"/>
                  </a:moveTo>
                  <a:lnTo>
                    <a:pt x="9012301" y="0"/>
                  </a:lnTo>
                  <a:lnTo>
                    <a:pt x="8991600" y="9144"/>
                  </a:lnTo>
                  <a:lnTo>
                    <a:pt x="9143365" y="9144"/>
                  </a:lnTo>
                  <a:lnTo>
                    <a:pt x="9143365" y="0"/>
                  </a:lnTo>
                  <a:close/>
                </a:path>
              </a:pathLst>
            </a:custGeom>
            <a:solidFill>
              <a:srgbClr val="B81613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37159"/>
              <a:ext cx="9144000" cy="6350"/>
            </a:xfrm>
            <a:custGeom>
              <a:avLst/>
              <a:gdLst/>
              <a:ahLst/>
              <a:cxnLst/>
              <a:rect l="l" t="t" r="r" b="b"/>
              <a:pathLst>
                <a:path w="9144000" h="6350">
                  <a:moveTo>
                    <a:pt x="4471162" y="6096"/>
                  </a:moveTo>
                  <a:lnTo>
                    <a:pt x="444601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4471162" y="6096"/>
                  </a:lnTo>
                  <a:close/>
                </a:path>
                <a:path w="9144000" h="6350">
                  <a:moveTo>
                    <a:pt x="9143746" y="0"/>
                  </a:moveTo>
                  <a:lnTo>
                    <a:pt x="8993759" y="0"/>
                  </a:lnTo>
                  <a:lnTo>
                    <a:pt x="8973312" y="6096"/>
                  </a:lnTo>
                  <a:lnTo>
                    <a:pt x="9143746" y="6096"/>
                  </a:lnTo>
                  <a:lnTo>
                    <a:pt x="9143746" y="0"/>
                  </a:lnTo>
                  <a:close/>
                </a:path>
              </a:pathLst>
            </a:custGeom>
            <a:solidFill>
              <a:srgbClr val="B71716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143255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495800" y="9144"/>
                  </a:moveTo>
                  <a:lnTo>
                    <a:pt x="4470781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4495800" y="9144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972550" y="0"/>
                  </a:lnTo>
                  <a:lnTo>
                    <a:pt x="8951976" y="9144"/>
                  </a:lnTo>
                  <a:lnTo>
                    <a:pt x="9144000" y="914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71717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149351"/>
              <a:ext cx="9143365" cy="9525"/>
            </a:xfrm>
            <a:custGeom>
              <a:avLst/>
              <a:gdLst/>
              <a:ahLst/>
              <a:cxnLst/>
              <a:rect l="l" t="t" r="r" b="b"/>
              <a:pathLst>
                <a:path w="9143365" h="9525">
                  <a:moveTo>
                    <a:pt x="4507611" y="3048"/>
                  </a:moveTo>
                  <a:lnTo>
                    <a:pt x="4492625" y="3048"/>
                  </a:lnTo>
                  <a:lnTo>
                    <a:pt x="4492625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0" y="9144"/>
                  </a:lnTo>
                  <a:lnTo>
                    <a:pt x="4507611" y="9144"/>
                  </a:lnTo>
                  <a:lnTo>
                    <a:pt x="4507611" y="3048"/>
                  </a:lnTo>
                  <a:close/>
                </a:path>
                <a:path w="9143365" h="9525">
                  <a:moveTo>
                    <a:pt x="9143365" y="0"/>
                  </a:moveTo>
                  <a:lnTo>
                    <a:pt x="8954262" y="0"/>
                  </a:lnTo>
                  <a:lnTo>
                    <a:pt x="8933688" y="9144"/>
                  </a:lnTo>
                  <a:lnTo>
                    <a:pt x="9143365" y="9144"/>
                  </a:lnTo>
                  <a:lnTo>
                    <a:pt x="9143365" y="0"/>
                  </a:lnTo>
                  <a:close/>
                </a:path>
              </a:pathLst>
            </a:custGeom>
            <a:solidFill>
              <a:srgbClr val="B61717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158495"/>
              <a:ext cx="9144000" cy="6350"/>
            </a:xfrm>
            <a:custGeom>
              <a:avLst/>
              <a:gdLst/>
              <a:ahLst/>
              <a:cxnLst/>
              <a:rect l="l" t="t" r="r" b="b"/>
              <a:pathLst>
                <a:path w="9144000" h="6350">
                  <a:moveTo>
                    <a:pt x="4553331" y="6096"/>
                  </a:moveTo>
                  <a:lnTo>
                    <a:pt x="4522343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4553331" y="6096"/>
                  </a:lnTo>
                  <a:close/>
                </a:path>
                <a:path w="9144000" h="6350">
                  <a:moveTo>
                    <a:pt x="9143746" y="0"/>
                  </a:moveTo>
                  <a:lnTo>
                    <a:pt x="8933053" y="0"/>
                  </a:lnTo>
                  <a:lnTo>
                    <a:pt x="8912352" y="6096"/>
                  </a:lnTo>
                  <a:lnTo>
                    <a:pt x="9143746" y="6096"/>
                  </a:lnTo>
                  <a:lnTo>
                    <a:pt x="9143746" y="0"/>
                  </a:lnTo>
                  <a:close/>
                </a:path>
              </a:pathLst>
            </a:custGeom>
            <a:solidFill>
              <a:srgbClr val="B51818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164591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583684" y="9144"/>
                  </a:moveTo>
                  <a:lnTo>
                    <a:pt x="4552696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4583684" y="9144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914638" y="0"/>
                  </a:lnTo>
                  <a:lnTo>
                    <a:pt x="8894064" y="9144"/>
                  </a:lnTo>
                  <a:lnTo>
                    <a:pt x="9144000" y="914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41A1A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170687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614037" y="9144"/>
                  </a:moveTo>
                  <a:lnTo>
                    <a:pt x="4577969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4614037" y="9144"/>
                  </a:lnTo>
                  <a:close/>
                </a:path>
                <a:path w="9144000" h="9525">
                  <a:moveTo>
                    <a:pt x="9143619" y="0"/>
                  </a:moveTo>
                  <a:lnTo>
                    <a:pt x="8896731" y="0"/>
                  </a:lnTo>
                  <a:lnTo>
                    <a:pt x="8872728" y="9144"/>
                  </a:lnTo>
                  <a:lnTo>
                    <a:pt x="9143619" y="9144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B31A1B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179831"/>
              <a:ext cx="9144000" cy="6350"/>
            </a:xfrm>
            <a:custGeom>
              <a:avLst/>
              <a:gdLst/>
              <a:ahLst/>
              <a:cxnLst/>
              <a:rect l="l" t="t" r="r" b="b"/>
              <a:pathLst>
                <a:path w="9144000" h="6350">
                  <a:moveTo>
                    <a:pt x="4641977" y="6096"/>
                  </a:moveTo>
                  <a:lnTo>
                    <a:pt x="4610862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4641977" y="6096"/>
                  </a:lnTo>
                  <a:close/>
                </a:path>
                <a:path w="9144000" h="6350">
                  <a:moveTo>
                    <a:pt x="9143619" y="0"/>
                  </a:moveTo>
                  <a:lnTo>
                    <a:pt x="8875141" y="0"/>
                  </a:lnTo>
                  <a:lnTo>
                    <a:pt x="8854440" y="6096"/>
                  </a:lnTo>
                  <a:lnTo>
                    <a:pt x="9143619" y="6096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B11B1C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185927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672330" y="9144"/>
                  </a:moveTo>
                  <a:lnTo>
                    <a:pt x="4641215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4672330" y="9144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856726" y="0"/>
                  </a:lnTo>
                  <a:lnTo>
                    <a:pt x="8836152" y="9144"/>
                  </a:lnTo>
                  <a:lnTo>
                    <a:pt x="9144000" y="914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01C1E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195071"/>
              <a:ext cx="9144000" cy="6350"/>
            </a:xfrm>
            <a:custGeom>
              <a:avLst/>
              <a:gdLst/>
              <a:ahLst/>
              <a:cxnLst/>
              <a:rect l="l" t="t" r="r" b="b"/>
              <a:pathLst>
                <a:path w="9144000" h="6350">
                  <a:moveTo>
                    <a:pt x="4702556" y="6108"/>
                  </a:moveTo>
                  <a:lnTo>
                    <a:pt x="4671568" y="0"/>
                  </a:lnTo>
                  <a:lnTo>
                    <a:pt x="0" y="0"/>
                  </a:lnTo>
                  <a:lnTo>
                    <a:pt x="0" y="6108"/>
                  </a:lnTo>
                  <a:lnTo>
                    <a:pt x="4702556" y="6108"/>
                  </a:lnTo>
                  <a:close/>
                </a:path>
                <a:path w="9144000" h="6350">
                  <a:moveTo>
                    <a:pt x="9143619" y="0"/>
                  </a:moveTo>
                  <a:lnTo>
                    <a:pt x="8835390" y="0"/>
                  </a:lnTo>
                  <a:lnTo>
                    <a:pt x="8814816" y="6108"/>
                  </a:lnTo>
                  <a:lnTo>
                    <a:pt x="9143619" y="6108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B01C1F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01180"/>
              <a:ext cx="9144000" cy="6350"/>
            </a:xfrm>
            <a:custGeom>
              <a:avLst/>
              <a:gdLst/>
              <a:ahLst/>
              <a:cxnLst/>
              <a:rect l="l" t="t" r="r" b="b"/>
              <a:pathLst>
                <a:path w="9144000" h="6350">
                  <a:moveTo>
                    <a:pt x="4727448" y="6096"/>
                  </a:moveTo>
                  <a:lnTo>
                    <a:pt x="4696460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4727448" y="6096"/>
                  </a:lnTo>
                  <a:close/>
                </a:path>
                <a:path w="9144000" h="6350">
                  <a:moveTo>
                    <a:pt x="9143619" y="0"/>
                  </a:moveTo>
                  <a:lnTo>
                    <a:pt x="8817102" y="0"/>
                  </a:lnTo>
                  <a:lnTo>
                    <a:pt x="8796528" y="6096"/>
                  </a:lnTo>
                  <a:lnTo>
                    <a:pt x="9143619" y="6096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AF1D1F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07276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757801" y="9131"/>
                  </a:moveTo>
                  <a:lnTo>
                    <a:pt x="4726813" y="0"/>
                  </a:lnTo>
                  <a:lnTo>
                    <a:pt x="0" y="0"/>
                  </a:lnTo>
                  <a:lnTo>
                    <a:pt x="0" y="9131"/>
                  </a:lnTo>
                  <a:lnTo>
                    <a:pt x="4757801" y="9131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795893" y="0"/>
                  </a:lnTo>
                  <a:lnTo>
                    <a:pt x="8775192" y="9131"/>
                  </a:lnTo>
                  <a:lnTo>
                    <a:pt x="9144000" y="913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AE1E20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16407"/>
              <a:ext cx="9144000" cy="6350"/>
            </a:xfrm>
            <a:custGeom>
              <a:avLst/>
              <a:gdLst/>
              <a:ahLst/>
              <a:cxnLst/>
              <a:rect l="l" t="t" r="r" b="b"/>
              <a:pathLst>
                <a:path w="9144000" h="6350">
                  <a:moveTo>
                    <a:pt x="4791202" y="6096"/>
                  </a:moveTo>
                  <a:lnTo>
                    <a:pt x="4760214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4791202" y="6096"/>
                  </a:lnTo>
                  <a:close/>
                </a:path>
                <a:path w="9144000" h="6350">
                  <a:moveTo>
                    <a:pt x="9143670" y="0"/>
                  </a:moveTo>
                  <a:lnTo>
                    <a:pt x="8769096" y="0"/>
                  </a:lnTo>
                  <a:lnTo>
                    <a:pt x="8769096" y="6096"/>
                  </a:lnTo>
                  <a:lnTo>
                    <a:pt x="9143670" y="6096"/>
                  </a:lnTo>
                  <a:lnTo>
                    <a:pt x="9143670" y="0"/>
                  </a:lnTo>
                  <a:close/>
                </a:path>
              </a:pathLst>
            </a:custGeom>
            <a:solidFill>
              <a:srgbClr val="AD1E21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22503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821555" y="9144"/>
                  </a:moveTo>
                  <a:lnTo>
                    <a:pt x="4785360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4821555" y="9144"/>
                  </a:lnTo>
                  <a:close/>
                </a:path>
                <a:path w="9144000" h="9525">
                  <a:moveTo>
                    <a:pt x="9143873" y="0"/>
                  </a:moveTo>
                  <a:lnTo>
                    <a:pt x="8760206" y="0"/>
                  </a:lnTo>
                  <a:lnTo>
                    <a:pt x="8732520" y="9144"/>
                  </a:lnTo>
                  <a:lnTo>
                    <a:pt x="9143873" y="9144"/>
                  </a:lnTo>
                  <a:lnTo>
                    <a:pt x="9143873" y="0"/>
                  </a:lnTo>
                  <a:close/>
                </a:path>
              </a:pathLst>
            </a:custGeom>
            <a:solidFill>
              <a:srgbClr val="AC1F22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2859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846320" y="9144"/>
                  </a:moveTo>
                  <a:lnTo>
                    <a:pt x="4815332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4846320" y="9144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735060" y="0"/>
                  </a:lnTo>
                  <a:lnTo>
                    <a:pt x="8711184" y="9144"/>
                  </a:lnTo>
                  <a:lnTo>
                    <a:pt x="9144000" y="914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AC1F24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237743"/>
              <a:ext cx="9144000" cy="6350"/>
            </a:xfrm>
            <a:custGeom>
              <a:avLst/>
              <a:gdLst/>
              <a:ahLst/>
              <a:cxnLst/>
              <a:rect l="l" t="t" r="r" b="b"/>
              <a:pathLst>
                <a:path w="9144000" h="6350">
                  <a:moveTo>
                    <a:pt x="4876673" y="6108"/>
                  </a:moveTo>
                  <a:lnTo>
                    <a:pt x="4845685" y="0"/>
                  </a:lnTo>
                  <a:lnTo>
                    <a:pt x="0" y="0"/>
                  </a:lnTo>
                  <a:lnTo>
                    <a:pt x="0" y="6108"/>
                  </a:lnTo>
                  <a:lnTo>
                    <a:pt x="4876673" y="6108"/>
                  </a:lnTo>
                  <a:close/>
                </a:path>
                <a:path w="9144000" h="6350">
                  <a:moveTo>
                    <a:pt x="9143619" y="0"/>
                  </a:moveTo>
                  <a:lnTo>
                    <a:pt x="8710676" y="0"/>
                  </a:lnTo>
                  <a:lnTo>
                    <a:pt x="8686800" y="6108"/>
                  </a:lnTo>
                  <a:lnTo>
                    <a:pt x="9143619" y="6108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AB1F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243852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910074" y="9131"/>
                  </a:moveTo>
                  <a:lnTo>
                    <a:pt x="4873879" y="0"/>
                  </a:lnTo>
                  <a:lnTo>
                    <a:pt x="0" y="0"/>
                  </a:lnTo>
                  <a:lnTo>
                    <a:pt x="0" y="9131"/>
                  </a:lnTo>
                  <a:lnTo>
                    <a:pt x="4910074" y="9131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693150" y="0"/>
                  </a:lnTo>
                  <a:lnTo>
                    <a:pt x="8665464" y="9131"/>
                  </a:lnTo>
                  <a:lnTo>
                    <a:pt x="9144000" y="913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AB2027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249935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934204" y="9144"/>
                  </a:moveTo>
                  <a:lnTo>
                    <a:pt x="4903216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4934204" y="9144"/>
                  </a:lnTo>
                  <a:close/>
                </a:path>
                <a:path w="9144000" h="9525">
                  <a:moveTo>
                    <a:pt x="9143492" y="0"/>
                  </a:moveTo>
                  <a:lnTo>
                    <a:pt x="8667877" y="0"/>
                  </a:lnTo>
                  <a:lnTo>
                    <a:pt x="8644128" y="9144"/>
                  </a:lnTo>
                  <a:lnTo>
                    <a:pt x="9143492" y="9144"/>
                  </a:lnTo>
                  <a:lnTo>
                    <a:pt x="9143492" y="0"/>
                  </a:lnTo>
                  <a:close/>
                </a:path>
              </a:pathLst>
            </a:custGeom>
            <a:solidFill>
              <a:srgbClr val="AA2128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259079"/>
              <a:ext cx="9144000" cy="6350"/>
            </a:xfrm>
            <a:custGeom>
              <a:avLst/>
              <a:gdLst/>
              <a:ahLst/>
              <a:cxnLst/>
              <a:rect l="l" t="t" r="r" b="b"/>
              <a:pathLst>
                <a:path w="9144000" h="6350">
                  <a:moveTo>
                    <a:pt x="4964557" y="6096"/>
                  </a:moveTo>
                  <a:lnTo>
                    <a:pt x="4933569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4964557" y="6096"/>
                  </a:lnTo>
                  <a:close/>
                </a:path>
                <a:path w="9144000" h="6350">
                  <a:moveTo>
                    <a:pt x="9143873" y="0"/>
                  </a:moveTo>
                  <a:lnTo>
                    <a:pt x="8643620" y="0"/>
                  </a:lnTo>
                  <a:lnTo>
                    <a:pt x="8619744" y="6096"/>
                  </a:lnTo>
                  <a:lnTo>
                    <a:pt x="9143873" y="6096"/>
                  </a:lnTo>
                  <a:lnTo>
                    <a:pt x="9143873" y="0"/>
                  </a:lnTo>
                  <a:close/>
                </a:path>
              </a:pathLst>
            </a:custGeom>
            <a:solidFill>
              <a:srgbClr val="A92129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265175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4995545" y="9144"/>
                  </a:moveTo>
                  <a:lnTo>
                    <a:pt x="4959477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4995545" y="9144"/>
                  </a:lnTo>
                  <a:close/>
                </a:path>
                <a:path w="9144000" h="9525">
                  <a:moveTo>
                    <a:pt x="9143492" y="0"/>
                  </a:moveTo>
                  <a:lnTo>
                    <a:pt x="8623173" y="0"/>
                  </a:lnTo>
                  <a:lnTo>
                    <a:pt x="8595360" y="9144"/>
                  </a:lnTo>
                  <a:lnTo>
                    <a:pt x="9143492" y="9144"/>
                  </a:lnTo>
                  <a:lnTo>
                    <a:pt x="9143492" y="0"/>
                  </a:lnTo>
                  <a:close/>
                </a:path>
              </a:pathLst>
            </a:custGeom>
            <a:solidFill>
              <a:srgbClr val="A8222A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27431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5028946" y="9156"/>
                  </a:moveTo>
                  <a:lnTo>
                    <a:pt x="4992878" y="0"/>
                  </a:lnTo>
                  <a:lnTo>
                    <a:pt x="0" y="0"/>
                  </a:lnTo>
                  <a:lnTo>
                    <a:pt x="0" y="9156"/>
                  </a:lnTo>
                  <a:lnTo>
                    <a:pt x="5028946" y="9156"/>
                  </a:lnTo>
                  <a:close/>
                </a:path>
                <a:path w="9144000" h="9525">
                  <a:moveTo>
                    <a:pt x="9143873" y="0"/>
                  </a:moveTo>
                  <a:lnTo>
                    <a:pt x="8601710" y="0"/>
                  </a:lnTo>
                  <a:lnTo>
                    <a:pt x="8574024" y="9156"/>
                  </a:lnTo>
                  <a:lnTo>
                    <a:pt x="9143873" y="9156"/>
                  </a:lnTo>
                  <a:lnTo>
                    <a:pt x="9143873" y="0"/>
                  </a:lnTo>
                  <a:close/>
                </a:path>
              </a:pathLst>
            </a:custGeom>
            <a:solidFill>
              <a:srgbClr val="A7232B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280428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5053203" y="9131"/>
                  </a:moveTo>
                  <a:lnTo>
                    <a:pt x="5022215" y="0"/>
                  </a:lnTo>
                  <a:lnTo>
                    <a:pt x="0" y="0"/>
                  </a:lnTo>
                  <a:lnTo>
                    <a:pt x="0" y="9131"/>
                  </a:lnTo>
                  <a:lnTo>
                    <a:pt x="5053203" y="9131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576564" y="0"/>
                  </a:lnTo>
                  <a:lnTo>
                    <a:pt x="8552688" y="9131"/>
                  </a:lnTo>
                  <a:lnTo>
                    <a:pt x="9144000" y="913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A6232C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289559"/>
              <a:ext cx="9144000" cy="6350"/>
            </a:xfrm>
            <a:custGeom>
              <a:avLst/>
              <a:gdLst/>
              <a:ahLst/>
              <a:cxnLst/>
              <a:rect l="l" t="t" r="r" b="b"/>
              <a:pathLst>
                <a:path w="9144000" h="6350">
                  <a:moveTo>
                    <a:pt x="5083429" y="6096"/>
                  </a:moveTo>
                  <a:lnTo>
                    <a:pt x="5052568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5083429" y="6096"/>
                  </a:lnTo>
                  <a:close/>
                </a:path>
                <a:path w="9144000" h="6350">
                  <a:moveTo>
                    <a:pt x="9143619" y="0"/>
                  </a:moveTo>
                  <a:lnTo>
                    <a:pt x="8552180" y="0"/>
                  </a:lnTo>
                  <a:lnTo>
                    <a:pt x="8528304" y="6096"/>
                  </a:lnTo>
                  <a:lnTo>
                    <a:pt x="9143619" y="6096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A4242D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295655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5114417" y="9144"/>
                  </a:moveTo>
                  <a:lnTo>
                    <a:pt x="5078349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5114417" y="9144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531733" y="0"/>
                  </a:lnTo>
                  <a:lnTo>
                    <a:pt x="8503920" y="9144"/>
                  </a:lnTo>
                  <a:lnTo>
                    <a:pt x="9144000" y="914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A4252E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01751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5141722" y="9144"/>
                  </a:moveTo>
                  <a:lnTo>
                    <a:pt x="511073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5141722" y="9144"/>
                  </a:lnTo>
                  <a:close/>
                </a:path>
                <a:path w="9144000" h="9525">
                  <a:moveTo>
                    <a:pt x="9143924" y="0"/>
                  </a:moveTo>
                  <a:lnTo>
                    <a:pt x="8506968" y="0"/>
                  </a:lnTo>
                  <a:lnTo>
                    <a:pt x="8506968" y="3048"/>
                  </a:lnTo>
                  <a:lnTo>
                    <a:pt x="8494776" y="3048"/>
                  </a:lnTo>
                  <a:lnTo>
                    <a:pt x="8494776" y="9144"/>
                  </a:lnTo>
                  <a:lnTo>
                    <a:pt x="9143682" y="9144"/>
                  </a:lnTo>
                  <a:lnTo>
                    <a:pt x="9143682" y="3048"/>
                  </a:lnTo>
                  <a:lnTo>
                    <a:pt x="9143924" y="3048"/>
                  </a:lnTo>
                  <a:lnTo>
                    <a:pt x="9143924" y="0"/>
                  </a:lnTo>
                  <a:close/>
                </a:path>
              </a:pathLst>
            </a:custGeom>
            <a:solidFill>
              <a:srgbClr val="A3252F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10895"/>
              <a:ext cx="9144000" cy="6350"/>
            </a:xfrm>
            <a:custGeom>
              <a:avLst/>
              <a:gdLst/>
              <a:ahLst/>
              <a:cxnLst/>
              <a:rect l="l" t="t" r="r" b="b"/>
              <a:pathLst>
                <a:path w="9144000" h="6350">
                  <a:moveTo>
                    <a:pt x="2298065" y="0"/>
                  </a:moveTo>
                  <a:lnTo>
                    <a:pt x="0" y="0"/>
                  </a:lnTo>
                  <a:lnTo>
                    <a:pt x="0" y="6108"/>
                  </a:lnTo>
                  <a:lnTo>
                    <a:pt x="2298065" y="6108"/>
                  </a:lnTo>
                  <a:lnTo>
                    <a:pt x="2298065" y="0"/>
                  </a:lnTo>
                  <a:close/>
                </a:path>
                <a:path w="9144000" h="6350">
                  <a:moveTo>
                    <a:pt x="5172075" y="6108"/>
                  </a:moveTo>
                  <a:lnTo>
                    <a:pt x="5146294" y="0"/>
                  </a:lnTo>
                  <a:lnTo>
                    <a:pt x="2825496" y="0"/>
                  </a:lnTo>
                  <a:lnTo>
                    <a:pt x="2926588" y="6108"/>
                  </a:lnTo>
                  <a:lnTo>
                    <a:pt x="5172075" y="6108"/>
                  </a:lnTo>
                  <a:close/>
                </a:path>
                <a:path w="9144000" h="6350">
                  <a:moveTo>
                    <a:pt x="9144000" y="0"/>
                  </a:moveTo>
                  <a:lnTo>
                    <a:pt x="8481822" y="0"/>
                  </a:lnTo>
                  <a:lnTo>
                    <a:pt x="8455152" y="6108"/>
                  </a:lnTo>
                  <a:lnTo>
                    <a:pt x="9144000" y="610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A22730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317004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2264410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2109470" y="9131"/>
                  </a:lnTo>
                  <a:lnTo>
                    <a:pt x="2264410" y="0"/>
                  </a:lnTo>
                  <a:close/>
                </a:path>
                <a:path w="9144000" h="9525">
                  <a:moveTo>
                    <a:pt x="5202809" y="9131"/>
                  </a:moveTo>
                  <a:lnTo>
                    <a:pt x="5166614" y="0"/>
                  </a:lnTo>
                  <a:lnTo>
                    <a:pt x="2904744" y="0"/>
                  </a:lnTo>
                  <a:lnTo>
                    <a:pt x="3046349" y="9131"/>
                  </a:lnTo>
                  <a:lnTo>
                    <a:pt x="5202809" y="9131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461883" y="0"/>
                  </a:lnTo>
                  <a:lnTo>
                    <a:pt x="8430768" y="9131"/>
                  </a:lnTo>
                  <a:lnTo>
                    <a:pt x="9144000" y="913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A12833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23100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2130298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1997583" y="9131"/>
                  </a:lnTo>
                  <a:lnTo>
                    <a:pt x="2130298" y="0"/>
                  </a:lnTo>
                  <a:close/>
                </a:path>
                <a:path w="9144000" h="9525">
                  <a:moveTo>
                    <a:pt x="5229860" y="9131"/>
                  </a:moveTo>
                  <a:lnTo>
                    <a:pt x="5198872" y="0"/>
                  </a:lnTo>
                  <a:lnTo>
                    <a:pt x="3026664" y="0"/>
                  </a:lnTo>
                  <a:lnTo>
                    <a:pt x="3148076" y="9131"/>
                  </a:lnTo>
                  <a:lnTo>
                    <a:pt x="5229860" y="9131"/>
                  </a:lnTo>
                  <a:close/>
                </a:path>
                <a:path w="9144000" h="9525">
                  <a:moveTo>
                    <a:pt x="9144000" y="0"/>
                  </a:moveTo>
                  <a:lnTo>
                    <a:pt x="8433054" y="0"/>
                  </a:lnTo>
                  <a:lnTo>
                    <a:pt x="8406384" y="9131"/>
                  </a:lnTo>
                  <a:lnTo>
                    <a:pt x="9144000" y="913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A02833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332231"/>
              <a:ext cx="9137650" cy="6350"/>
            </a:xfrm>
            <a:custGeom>
              <a:avLst/>
              <a:gdLst/>
              <a:ahLst/>
              <a:cxnLst/>
              <a:rect l="l" t="t" r="r" b="b"/>
              <a:pathLst>
                <a:path w="9137650" h="6350">
                  <a:moveTo>
                    <a:pt x="1919859" y="3060"/>
                  </a:moveTo>
                  <a:lnTo>
                    <a:pt x="0" y="3060"/>
                  </a:lnTo>
                  <a:lnTo>
                    <a:pt x="0" y="6096"/>
                  </a:lnTo>
                  <a:lnTo>
                    <a:pt x="1919859" y="6096"/>
                  </a:lnTo>
                  <a:lnTo>
                    <a:pt x="1919859" y="3060"/>
                  </a:lnTo>
                  <a:close/>
                </a:path>
                <a:path w="9137650" h="6350">
                  <a:moveTo>
                    <a:pt x="1965452" y="12"/>
                  </a:moveTo>
                  <a:lnTo>
                    <a:pt x="0" y="12"/>
                  </a:lnTo>
                  <a:lnTo>
                    <a:pt x="0" y="3048"/>
                  </a:lnTo>
                  <a:lnTo>
                    <a:pt x="1965452" y="3048"/>
                  </a:lnTo>
                  <a:lnTo>
                    <a:pt x="1965452" y="12"/>
                  </a:lnTo>
                  <a:close/>
                </a:path>
                <a:path w="9137650" h="6350">
                  <a:moveTo>
                    <a:pt x="5260848" y="6096"/>
                  </a:moveTo>
                  <a:lnTo>
                    <a:pt x="5229860" y="0"/>
                  </a:lnTo>
                  <a:lnTo>
                    <a:pt x="3148584" y="0"/>
                  </a:lnTo>
                  <a:lnTo>
                    <a:pt x="3269996" y="6096"/>
                  </a:lnTo>
                  <a:lnTo>
                    <a:pt x="5260848" y="6096"/>
                  </a:lnTo>
                  <a:close/>
                </a:path>
                <a:path w="9137650" h="6350">
                  <a:moveTo>
                    <a:pt x="9137332" y="0"/>
                  </a:moveTo>
                  <a:lnTo>
                    <a:pt x="8391144" y="0"/>
                  </a:lnTo>
                  <a:lnTo>
                    <a:pt x="8391144" y="6096"/>
                  </a:lnTo>
                  <a:lnTo>
                    <a:pt x="9137332" y="6096"/>
                  </a:lnTo>
                  <a:lnTo>
                    <a:pt x="9137332" y="0"/>
                  </a:lnTo>
                  <a:close/>
                </a:path>
              </a:pathLst>
            </a:custGeom>
            <a:solidFill>
              <a:srgbClr val="9F293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338327"/>
              <a:ext cx="9128760" cy="9525"/>
            </a:xfrm>
            <a:custGeom>
              <a:avLst/>
              <a:gdLst/>
              <a:ahLst/>
              <a:cxnLst/>
              <a:rect l="l" t="t" r="r" b="b"/>
              <a:pathLst>
                <a:path w="9128760" h="9525">
                  <a:moveTo>
                    <a:pt x="190576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853565" y="9144"/>
                  </a:lnTo>
                  <a:lnTo>
                    <a:pt x="1905762" y="0"/>
                  </a:lnTo>
                  <a:close/>
                </a:path>
                <a:path w="9128760" h="9525">
                  <a:moveTo>
                    <a:pt x="5294884" y="9144"/>
                  </a:moveTo>
                  <a:lnTo>
                    <a:pt x="5275961" y="4572"/>
                  </a:lnTo>
                  <a:lnTo>
                    <a:pt x="5260467" y="0"/>
                  </a:lnTo>
                  <a:lnTo>
                    <a:pt x="3269615" y="0"/>
                  </a:lnTo>
                  <a:lnTo>
                    <a:pt x="3370834" y="7620"/>
                  </a:lnTo>
                  <a:lnTo>
                    <a:pt x="3382010" y="9144"/>
                  </a:lnTo>
                  <a:lnTo>
                    <a:pt x="5294884" y="9144"/>
                  </a:lnTo>
                  <a:close/>
                </a:path>
                <a:path w="9128760" h="9525">
                  <a:moveTo>
                    <a:pt x="9128379" y="0"/>
                  </a:moveTo>
                  <a:lnTo>
                    <a:pt x="8381365" y="0"/>
                  </a:lnTo>
                  <a:lnTo>
                    <a:pt x="8354695" y="9144"/>
                  </a:lnTo>
                  <a:lnTo>
                    <a:pt x="9106916" y="9144"/>
                  </a:lnTo>
                  <a:lnTo>
                    <a:pt x="9128379" y="0"/>
                  </a:lnTo>
                  <a:close/>
                </a:path>
              </a:pathLst>
            </a:custGeom>
            <a:solidFill>
              <a:srgbClr val="9F2A36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344423"/>
              <a:ext cx="9110345" cy="9525"/>
            </a:xfrm>
            <a:custGeom>
              <a:avLst/>
              <a:gdLst/>
              <a:ahLst/>
              <a:cxnLst/>
              <a:rect l="l" t="t" r="r" b="b"/>
              <a:pathLst>
                <a:path w="9110345" h="9525">
                  <a:moveTo>
                    <a:pt x="1862074" y="0"/>
                  </a:moveTo>
                  <a:lnTo>
                    <a:pt x="0" y="0"/>
                  </a:lnTo>
                  <a:lnTo>
                    <a:pt x="0" y="9156"/>
                  </a:lnTo>
                  <a:lnTo>
                    <a:pt x="1801241" y="9156"/>
                  </a:lnTo>
                  <a:lnTo>
                    <a:pt x="1862074" y="0"/>
                  </a:lnTo>
                  <a:close/>
                </a:path>
                <a:path w="9110345" h="9525">
                  <a:moveTo>
                    <a:pt x="5333619" y="9156"/>
                  </a:moveTo>
                  <a:lnTo>
                    <a:pt x="5289423" y="0"/>
                  </a:lnTo>
                  <a:lnTo>
                    <a:pt x="3371088" y="0"/>
                  </a:lnTo>
                  <a:lnTo>
                    <a:pt x="3449574" y="9156"/>
                  </a:lnTo>
                  <a:lnTo>
                    <a:pt x="5333619" y="9156"/>
                  </a:lnTo>
                  <a:close/>
                </a:path>
                <a:path w="9110345" h="9525">
                  <a:moveTo>
                    <a:pt x="9109964" y="0"/>
                  </a:moveTo>
                  <a:lnTo>
                    <a:pt x="8358251" y="0"/>
                  </a:lnTo>
                  <a:lnTo>
                    <a:pt x="8327136" y="9156"/>
                  </a:lnTo>
                  <a:lnTo>
                    <a:pt x="9084945" y="9156"/>
                  </a:lnTo>
                  <a:lnTo>
                    <a:pt x="9109964" y="0"/>
                  </a:lnTo>
                  <a:close/>
                </a:path>
              </a:pathLst>
            </a:custGeom>
            <a:solidFill>
              <a:srgbClr val="9F2A37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353580"/>
              <a:ext cx="9088755" cy="6350"/>
            </a:xfrm>
            <a:custGeom>
              <a:avLst/>
              <a:gdLst/>
              <a:ahLst/>
              <a:cxnLst/>
              <a:rect l="l" t="t" r="r" b="b"/>
              <a:pathLst>
                <a:path w="9088755" h="6350">
                  <a:moveTo>
                    <a:pt x="1810131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1758061" y="6083"/>
                  </a:lnTo>
                  <a:lnTo>
                    <a:pt x="1810131" y="0"/>
                  </a:lnTo>
                  <a:close/>
                </a:path>
                <a:path w="9088755" h="6350">
                  <a:moveTo>
                    <a:pt x="5363972" y="6083"/>
                  </a:moveTo>
                  <a:lnTo>
                    <a:pt x="5326126" y="0"/>
                  </a:lnTo>
                  <a:lnTo>
                    <a:pt x="3438144" y="0"/>
                  </a:lnTo>
                  <a:lnTo>
                    <a:pt x="3505454" y="6083"/>
                  </a:lnTo>
                  <a:lnTo>
                    <a:pt x="5363972" y="6083"/>
                  </a:lnTo>
                  <a:close/>
                </a:path>
                <a:path w="9088755" h="6350">
                  <a:moveTo>
                    <a:pt x="9088755" y="0"/>
                  </a:moveTo>
                  <a:lnTo>
                    <a:pt x="8332470" y="0"/>
                  </a:lnTo>
                  <a:lnTo>
                    <a:pt x="8305800" y="6083"/>
                  </a:lnTo>
                  <a:lnTo>
                    <a:pt x="9067292" y="6083"/>
                  </a:lnTo>
                  <a:lnTo>
                    <a:pt x="9088755" y="0"/>
                  </a:lnTo>
                  <a:close/>
                </a:path>
              </a:pathLst>
            </a:custGeom>
            <a:solidFill>
              <a:srgbClr val="9E2B38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359663"/>
              <a:ext cx="9061450" cy="9525"/>
            </a:xfrm>
            <a:custGeom>
              <a:avLst/>
              <a:gdLst/>
              <a:ahLst/>
              <a:cxnLst/>
              <a:rect l="l" t="t" r="r" b="b"/>
              <a:pathLst>
                <a:path w="9061450" h="9525">
                  <a:moveTo>
                    <a:pt x="175831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706118" y="9144"/>
                  </a:lnTo>
                  <a:lnTo>
                    <a:pt x="1758315" y="0"/>
                  </a:lnTo>
                  <a:close/>
                </a:path>
                <a:path w="9061450" h="9525">
                  <a:moveTo>
                    <a:pt x="5401056" y="9144"/>
                  </a:moveTo>
                  <a:lnTo>
                    <a:pt x="5363210" y="0"/>
                  </a:lnTo>
                  <a:lnTo>
                    <a:pt x="3505200" y="0"/>
                  </a:lnTo>
                  <a:lnTo>
                    <a:pt x="3572510" y="9144"/>
                  </a:lnTo>
                  <a:lnTo>
                    <a:pt x="5401056" y="9144"/>
                  </a:lnTo>
                  <a:close/>
                </a:path>
                <a:path w="9061450" h="9525">
                  <a:moveTo>
                    <a:pt x="9061234" y="0"/>
                  </a:moveTo>
                  <a:lnTo>
                    <a:pt x="8296656" y="0"/>
                  </a:lnTo>
                  <a:lnTo>
                    <a:pt x="8296656" y="6096"/>
                  </a:lnTo>
                  <a:lnTo>
                    <a:pt x="8284464" y="6096"/>
                  </a:lnTo>
                  <a:lnTo>
                    <a:pt x="8284464" y="9144"/>
                  </a:lnTo>
                  <a:lnTo>
                    <a:pt x="9049004" y="9144"/>
                  </a:lnTo>
                  <a:lnTo>
                    <a:pt x="9049004" y="6096"/>
                  </a:lnTo>
                  <a:lnTo>
                    <a:pt x="9061234" y="6096"/>
                  </a:lnTo>
                  <a:lnTo>
                    <a:pt x="9061234" y="0"/>
                  </a:lnTo>
                  <a:close/>
                </a:path>
              </a:pathLst>
            </a:custGeom>
            <a:solidFill>
              <a:srgbClr val="9D2C39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365759"/>
              <a:ext cx="9049385" cy="9525"/>
            </a:xfrm>
            <a:custGeom>
              <a:avLst/>
              <a:gdLst/>
              <a:ahLst/>
              <a:cxnLst/>
              <a:rect l="l" t="t" r="r" b="b"/>
              <a:pathLst>
                <a:path w="9049385" h="9525">
                  <a:moveTo>
                    <a:pt x="171602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655064" y="9144"/>
                  </a:lnTo>
                  <a:lnTo>
                    <a:pt x="1716024" y="0"/>
                  </a:lnTo>
                  <a:close/>
                </a:path>
                <a:path w="9049385" h="9525">
                  <a:moveTo>
                    <a:pt x="5440299" y="9144"/>
                  </a:moveTo>
                  <a:lnTo>
                    <a:pt x="5395976" y="0"/>
                  </a:lnTo>
                  <a:lnTo>
                    <a:pt x="3560064" y="0"/>
                  </a:lnTo>
                  <a:lnTo>
                    <a:pt x="3638677" y="9144"/>
                  </a:lnTo>
                  <a:lnTo>
                    <a:pt x="5440299" y="9144"/>
                  </a:lnTo>
                  <a:close/>
                </a:path>
                <a:path w="9049385" h="9525">
                  <a:moveTo>
                    <a:pt x="9049004" y="0"/>
                  </a:moveTo>
                  <a:lnTo>
                    <a:pt x="8282178" y="0"/>
                  </a:lnTo>
                  <a:lnTo>
                    <a:pt x="8250936" y="9144"/>
                  </a:lnTo>
                  <a:lnTo>
                    <a:pt x="9018651" y="9144"/>
                  </a:lnTo>
                  <a:lnTo>
                    <a:pt x="9049004" y="0"/>
                  </a:lnTo>
                  <a:close/>
                </a:path>
              </a:pathLst>
            </a:custGeom>
            <a:solidFill>
              <a:srgbClr val="9C2C39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374903"/>
              <a:ext cx="9022080" cy="6350"/>
            </a:xfrm>
            <a:custGeom>
              <a:avLst/>
              <a:gdLst/>
              <a:ahLst/>
              <a:cxnLst/>
              <a:rect l="l" t="t" r="r" b="b"/>
              <a:pathLst>
                <a:path w="9022080" h="6350">
                  <a:moveTo>
                    <a:pt x="166102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608963" y="6096"/>
                  </a:lnTo>
                  <a:lnTo>
                    <a:pt x="1661020" y="0"/>
                  </a:lnTo>
                  <a:close/>
                </a:path>
                <a:path w="9022080" h="6350">
                  <a:moveTo>
                    <a:pt x="5470525" y="6096"/>
                  </a:moveTo>
                  <a:lnTo>
                    <a:pt x="5432679" y="0"/>
                  </a:lnTo>
                  <a:lnTo>
                    <a:pt x="3627120" y="0"/>
                  </a:lnTo>
                  <a:lnTo>
                    <a:pt x="3694430" y="6096"/>
                  </a:lnTo>
                  <a:lnTo>
                    <a:pt x="5470525" y="6096"/>
                  </a:lnTo>
                  <a:close/>
                </a:path>
                <a:path w="9022080" h="6350">
                  <a:moveTo>
                    <a:pt x="9021699" y="0"/>
                  </a:moveTo>
                  <a:lnTo>
                    <a:pt x="8256270" y="0"/>
                  </a:lnTo>
                  <a:lnTo>
                    <a:pt x="8229600" y="6096"/>
                  </a:lnTo>
                  <a:lnTo>
                    <a:pt x="8995791" y="6096"/>
                  </a:lnTo>
                  <a:lnTo>
                    <a:pt x="9021699" y="0"/>
                  </a:lnTo>
                  <a:close/>
                </a:path>
              </a:pathLst>
            </a:custGeom>
            <a:solidFill>
              <a:srgbClr val="9B2C3B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380999"/>
              <a:ext cx="8991600" cy="9525"/>
            </a:xfrm>
            <a:custGeom>
              <a:avLst/>
              <a:gdLst/>
              <a:ahLst/>
              <a:cxnLst/>
              <a:rect l="l" t="t" r="r" b="b"/>
              <a:pathLst>
                <a:path w="8991600" h="9525">
                  <a:moveTo>
                    <a:pt x="160921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557147" y="9144"/>
                  </a:lnTo>
                  <a:lnTo>
                    <a:pt x="1609217" y="0"/>
                  </a:lnTo>
                  <a:close/>
                </a:path>
                <a:path w="8991600" h="9525">
                  <a:moveTo>
                    <a:pt x="5510657" y="9144"/>
                  </a:moveTo>
                  <a:lnTo>
                    <a:pt x="5472811" y="0"/>
                  </a:lnTo>
                  <a:lnTo>
                    <a:pt x="3697224" y="0"/>
                  </a:lnTo>
                  <a:lnTo>
                    <a:pt x="3764534" y="9144"/>
                  </a:lnTo>
                  <a:lnTo>
                    <a:pt x="5510657" y="9144"/>
                  </a:lnTo>
                  <a:close/>
                </a:path>
                <a:path w="8991600" h="9525">
                  <a:moveTo>
                    <a:pt x="8991473" y="0"/>
                  </a:moveTo>
                  <a:lnTo>
                    <a:pt x="8226552" y="0"/>
                  </a:lnTo>
                  <a:lnTo>
                    <a:pt x="8226552" y="3048"/>
                  </a:lnTo>
                  <a:lnTo>
                    <a:pt x="8211312" y="3048"/>
                  </a:lnTo>
                  <a:lnTo>
                    <a:pt x="8211312" y="9144"/>
                  </a:lnTo>
                  <a:lnTo>
                    <a:pt x="8979002" y="9144"/>
                  </a:lnTo>
                  <a:lnTo>
                    <a:pt x="8979002" y="3048"/>
                  </a:lnTo>
                  <a:lnTo>
                    <a:pt x="8991473" y="3048"/>
                  </a:lnTo>
                  <a:lnTo>
                    <a:pt x="8991473" y="0"/>
                  </a:lnTo>
                  <a:close/>
                </a:path>
              </a:pathLst>
            </a:custGeom>
            <a:solidFill>
              <a:srgbClr val="9A2D3C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390143"/>
              <a:ext cx="8976360" cy="6350"/>
            </a:xfrm>
            <a:custGeom>
              <a:avLst/>
              <a:gdLst/>
              <a:ahLst/>
              <a:cxnLst/>
              <a:rect l="l" t="t" r="r" b="b"/>
              <a:pathLst>
                <a:path w="8976360" h="6350">
                  <a:moveTo>
                    <a:pt x="153593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535938" y="6096"/>
                  </a:lnTo>
                  <a:lnTo>
                    <a:pt x="1535938" y="0"/>
                  </a:lnTo>
                  <a:close/>
                </a:path>
                <a:path w="8976360" h="6350">
                  <a:moveTo>
                    <a:pt x="5546852" y="6096"/>
                  </a:moveTo>
                  <a:lnTo>
                    <a:pt x="5502656" y="0"/>
                  </a:lnTo>
                  <a:lnTo>
                    <a:pt x="3752088" y="0"/>
                  </a:lnTo>
                  <a:lnTo>
                    <a:pt x="3830574" y="6096"/>
                  </a:lnTo>
                  <a:lnTo>
                    <a:pt x="5546852" y="6096"/>
                  </a:lnTo>
                  <a:close/>
                </a:path>
                <a:path w="8976360" h="6350">
                  <a:moveTo>
                    <a:pt x="8976106" y="0"/>
                  </a:moveTo>
                  <a:lnTo>
                    <a:pt x="8203438" y="0"/>
                  </a:lnTo>
                  <a:lnTo>
                    <a:pt x="8165592" y="6096"/>
                  </a:lnTo>
                  <a:lnTo>
                    <a:pt x="8945753" y="6096"/>
                  </a:lnTo>
                  <a:lnTo>
                    <a:pt x="8976106" y="0"/>
                  </a:lnTo>
                  <a:close/>
                </a:path>
              </a:pathLst>
            </a:custGeom>
            <a:solidFill>
              <a:srgbClr val="992D3D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396239"/>
              <a:ext cx="8949055" cy="9525"/>
            </a:xfrm>
            <a:custGeom>
              <a:avLst/>
              <a:gdLst/>
              <a:ahLst/>
              <a:cxnLst/>
              <a:rect l="l" t="t" r="r" b="b"/>
              <a:pathLst>
                <a:path w="8949055" h="9525">
                  <a:moveTo>
                    <a:pt x="152692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489075" y="9144"/>
                  </a:lnTo>
                  <a:lnTo>
                    <a:pt x="1526921" y="0"/>
                  </a:lnTo>
                  <a:close/>
                </a:path>
                <a:path w="8949055" h="9525">
                  <a:moveTo>
                    <a:pt x="5583809" y="9144"/>
                  </a:moveTo>
                  <a:lnTo>
                    <a:pt x="5539613" y="0"/>
                  </a:lnTo>
                  <a:lnTo>
                    <a:pt x="3819144" y="0"/>
                  </a:lnTo>
                  <a:lnTo>
                    <a:pt x="3897630" y="9144"/>
                  </a:lnTo>
                  <a:lnTo>
                    <a:pt x="5583809" y="9144"/>
                  </a:lnTo>
                  <a:close/>
                </a:path>
                <a:path w="8949055" h="9525">
                  <a:moveTo>
                    <a:pt x="8948674" y="0"/>
                  </a:moveTo>
                  <a:lnTo>
                    <a:pt x="8172831" y="0"/>
                  </a:lnTo>
                  <a:lnTo>
                    <a:pt x="8135112" y="9144"/>
                  </a:lnTo>
                  <a:lnTo>
                    <a:pt x="8918575" y="9144"/>
                  </a:lnTo>
                  <a:lnTo>
                    <a:pt x="8948674" y="0"/>
                  </a:lnTo>
                  <a:close/>
                </a:path>
              </a:pathLst>
            </a:custGeom>
            <a:solidFill>
              <a:srgbClr val="992E3E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402335"/>
              <a:ext cx="8924290" cy="9525"/>
            </a:xfrm>
            <a:custGeom>
              <a:avLst/>
              <a:gdLst/>
              <a:ahLst/>
              <a:cxnLst/>
              <a:rect l="l" t="t" r="r" b="b"/>
              <a:pathLst>
                <a:path w="8924290" h="9525">
                  <a:moveTo>
                    <a:pt x="149631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463802" y="9144"/>
                  </a:lnTo>
                  <a:lnTo>
                    <a:pt x="1496314" y="0"/>
                  </a:lnTo>
                  <a:close/>
                </a:path>
                <a:path w="8924290" h="9525">
                  <a:moveTo>
                    <a:pt x="5617210" y="9144"/>
                  </a:moveTo>
                  <a:lnTo>
                    <a:pt x="5579364" y="0"/>
                  </a:lnTo>
                  <a:lnTo>
                    <a:pt x="3886200" y="0"/>
                  </a:lnTo>
                  <a:lnTo>
                    <a:pt x="3953510" y="9144"/>
                  </a:lnTo>
                  <a:lnTo>
                    <a:pt x="5617210" y="9144"/>
                  </a:lnTo>
                  <a:close/>
                </a:path>
                <a:path w="8924290" h="9525">
                  <a:moveTo>
                    <a:pt x="8924163" y="0"/>
                  </a:moveTo>
                  <a:lnTo>
                    <a:pt x="8140065" y="0"/>
                  </a:lnTo>
                  <a:lnTo>
                    <a:pt x="8107680" y="9144"/>
                  </a:lnTo>
                  <a:lnTo>
                    <a:pt x="8898128" y="9144"/>
                  </a:lnTo>
                  <a:lnTo>
                    <a:pt x="8924163" y="0"/>
                  </a:lnTo>
                  <a:close/>
                </a:path>
              </a:pathLst>
            </a:custGeom>
            <a:solidFill>
              <a:srgbClr val="992F40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411479"/>
              <a:ext cx="8888095" cy="9525"/>
            </a:xfrm>
            <a:custGeom>
              <a:avLst/>
              <a:gdLst/>
              <a:ahLst/>
              <a:cxnLst/>
              <a:rect l="l" t="t" r="r" b="b"/>
              <a:pathLst>
                <a:path w="8888095" h="9525">
                  <a:moveTo>
                    <a:pt x="1462659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430274" y="9144"/>
                  </a:lnTo>
                  <a:lnTo>
                    <a:pt x="1462659" y="0"/>
                  </a:lnTo>
                  <a:close/>
                </a:path>
                <a:path w="8888095" h="9525">
                  <a:moveTo>
                    <a:pt x="5653659" y="9144"/>
                  </a:moveTo>
                  <a:lnTo>
                    <a:pt x="5615686" y="0"/>
                  </a:lnTo>
                  <a:lnTo>
                    <a:pt x="3953256" y="0"/>
                  </a:lnTo>
                  <a:lnTo>
                    <a:pt x="4020566" y="9144"/>
                  </a:lnTo>
                  <a:lnTo>
                    <a:pt x="5653659" y="9144"/>
                  </a:lnTo>
                  <a:close/>
                </a:path>
                <a:path w="8888095" h="9525">
                  <a:moveTo>
                    <a:pt x="8887904" y="0"/>
                  </a:moveTo>
                  <a:lnTo>
                    <a:pt x="8095488" y="0"/>
                  </a:lnTo>
                  <a:lnTo>
                    <a:pt x="8095488" y="6096"/>
                  </a:lnTo>
                  <a:lnTo>
                    <a:pt x="8887904" y="6096"/>
                  </a:lnTo>
                  <a:lnTo>
                    <a:pt x="8887904" y="0"/>
                  </a:lnTo>
                  <a:close/>
                </a:path>
              </a:pathLst>
            </a:custGeom>
            <a:solidFill>
              <a:srgbClr val="962F41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417575"/>
              <a:ext cx="8875395" cy="9525"/>
            </a:xfrm>
            <a:custGeom>
              <a:avLst/>
              <a:gdLst/>
              <a:ahLst/>
              <a:cxnLst/>
              <a:rect l="l" t="t" r="r" b="b"/>
              <a:pathLst>
                <a:path w="8875395" h="9525">
                  <a:moveTo>
                    <a:pt x="143548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97635" y="9144"/>
                  </a:lnTo>
                  <a:lnTo>
                    <a:pt x="1435481" y="0"/>
                  </a:lnTo>
                  <a:close/>
                </a:path>
                <a:path w="8875395" h="9525">
                  <a:moveTo>
                    <a:pt x="5693410" y="9144"/>
                  </a:moveTo>
                  <a:lnTo>
                    <a:pt x="5649214" y="0"/>
                  </a:lnTo>
                  <a:lnTo>
                    <a:pt x="4011168" y="0"/>
                  </a:lnTo>
                  <a:lnTo>
                    <a:pt x="4089654" y="9144"/>
                  </a:lnTo>
                  <a:lnTo>
                    <a:pt x="5693410" y="9144"/>
                  </a:lnTo>
                  <a:close/>
                </a:path>
                <a:path w="8875395" h="9525">
                  <a:moveTo>
                    <a:pt x="8875141" y="0"/>
                  </a:moveTo>
                  <a:lnTo>
                    <a:pt x="8081391" y="0"/>
                  </a:lnTo>
                  <a:lnTo>
                    <a:pt x="8043672" y="9144"/>
                  </a:lnTo>
                  <a:lnTo>
                    <a:pt x="8839073" y="9144"/>
                  </a:lnTo>
                  <a:lnTo>
                    <a:pt x="8875141" y="0"/>
                  </a:lnTo>
                  <a:close/>
                </a:path>
              </a:pathLst>
            </a:custGeom>
            <a:solidFill>
              <a:srgbClr val="953042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426719"/>
              <a:ext cx="8845550" cy="6350"/>
            </a:xfrm>
            <a:custGeom>
              <a:avLst/>
              <a:gdLst/>
              <a:ahLst/>
              <a:cxnLst/>
              <a:rect l="l" t="t" r="r" b="b"/>
              <a:pathLst>
                <a:path w="8845550" h="6350">
                  <a:moveTo>
                    <a:pt x="140182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369441" y="6096"/>
                  </a:lnTo>
                  <a:lnTo>
                    <a:pt x="1401826" y="0"/>
                  </a:lnTo>
                  <a:close/>
                </a:path>
                <a:path w="8845550" h="6350">
                  <a:moveTo>
                    <a:pt x="5702427" y="0"/>
                  </a:moveTo>
                  <a:lnTo>
                    <a:pt x="4105656" y="0"/>
                  </a:lnTo>
                  <a:lnTo>
                    <a:pt x="4105656" y="6096"/>
                  </a:lnTo>
                  <a:lnTo>
                    <a:pt x="5702427" y="6096"/>
                  </a:lnTo>
                  <a:lnTo>
                    <a:pt x="5702427" y="0"/>
                  </a:lnTo>
                  <a:close/>
                </a:path>
                <a:path w="8845550" h="6350">
                  <a:moveTo>
                    <a:pt x="8845169" y="0"/>
                  </a:moveTo>
                  <a:lnTo>
                    <a:pt x="8048625" y="0"/>
                  </a:lnTo>
                  <a:lnTo>
                    <a:pt x="8016240" y="6096"/>
                  </a:lnTo>
                  <a:lnTo>
                    <a:pt x="8814181" y="6096"/>
                  </a:lnTo>
                  <a:lnTo>
                    <a:pt x="8845169" y="0"/>
                  </a:lnTo>
                  <a:close/>
                </a:path>
              </a:pathLst>
            </a:custGeom>
            <a:solidFill>
              <a:srgbClr val="943344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432815"/>
              <a:ext cx="8811895" cy="9525"/>
            </a:xfrm>
            <a:custGeom>
              <a:avLst/>
              <a:gdLst/>
              <a:ahLst/>
              <a:cxnLst/>
              <a:rect l="l" t="t" r="r" b="b"/>
              <a:pathLst>
                <a:path w="8811895" h="9525">
                  <a:moveTo>
                    <a:pt x="1371219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38707" y="9144"/>
                  </a:lnTo>
                  <a:lnTo>
                    <a:pt x="1371219" y="0"/>
                  </a:lnTo>
                  <a:close/>
                </a:path>
                <a:path w="8811895" h="9525">
                  <a:moveTo>
                    <a:pt x="5769356" y="9144"/>
                  </a:moveTo>
                  <a:lnTo>
                    <a:pt x="5724398" y="0"/>
                  </a:lnTo>
                  <a:lnTo>
                    <a:pt x="4145280" y="0"/>
                  </a:lnTo>
                  <a:lnTo>
                    <a:pt x="4212463" y="9144"/>
                  </a:lnTo>
                  <a:lnTo>
                    <a:pt x="5769356" y="9144"/>
                  </a:lnTo>
                  <a:close/>
                </a:path>
                <a:path w="8811895" h="9525">
                  <a:moveTo>
                    <a:pt x="8811768" y="0"/>
                  </a:moveTo>
                  <a:lnTo>
                    <a:pt x="8015097" y="0"/>
                  </a:lnTo>
                  <a:lnTo>
                    <a:pt x="7982712" y="9144"/>
                  </a:lnTo>
                  <a:lnTo>
                    <a:pt x="8780780" y="9144"/>
                  </a:lnTo>
                  <a:lnTo>
                    <a:pt x="8811768" y="0"/>
                  </a:lnTo>
                  <a:close/>
                </a:path>
              </a:pathLst>
            </a:custGeom>
            <a:solidFill>
              <a:srgbClr val="93334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438911"/>
              <a:ext cx="8787130" cy="9525"/>
            </a:xfrm>
            <a:custGeom>
              <a:avLst/>
              <a:gdLst/>
              <a:ahLst/>
              <a:cxnLst/>
              <a:rect l="l" t="t" r="r" b="b"/>
              <a:pathLst>
                <a:path w="8787130" h="9525">
                  <a:moveTo>
                    <a:pt x="134404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306068" y="9144"/>
                  </a:lnTo>
                  <a:lnTo>
                    <a:pt x="1344041" y="0"/>
                  </a:lnTo>
                  <a:close/>
                </a:path>
                <a:path w="8787130" h="9525">
                  <a:moveTo>
                    <a:pt x="5815330" y="9144"/>
                  </a:moveTo>
                  <a:lnTo>
                    <a:pt x="5762879" y="0"/>
                  </a:lnTo>
                  <a:lnTo>
                    <a:pt x="4200144" y="0"/>
                  </a:lnTo>
                  <a:lnTo>
                    <a:pt x="4278630" y="9144"/>
                  </a:lnTo>
                  <a:lnTo>
                    <a:pt x="5815330" y="9144"/>
                  </a:lnTo>
                  <a:close/>
                </a:path>
                <a:path w="8787130" h="9525">
                  <a:moveTo>
                    <a:pt x="8786876" y="0"/>
                  </a:moveTo>
                  <a:lnTo>
                    <a:pt x="7989951" y="0"/>
                  </a:lnTo>
                  <a:lnTo>
                    <a:pt x="7952232" y="9144"/>
                  </a:lnTo>
                  <a:lnTo>
                    <a:pt x="8750808" y="9144"/>
                  </a:lnTo>
                  <a:lnTo>
                    <a:pt x="8786876" y="0"/>
                  </a:lnTo>
                  <a:close/>
                </a:path>
              </a:pathLst>
            </a:custGeom>
            <a:solidFill>
              <a:srgbClr val="923346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448055"/>
              <a:ext cx="8756650" cy="9525"/>
            </a:xfrm>
            <a:custGeom>
              <a:avLst/>
              <a:gdLst/>
              <a:ahLst/>
              <a:cxnLst/>
              <a:rect l="l" t="t" r="r" b="b"/>
              <a:pathLst>
                <a:path w="8756650" h="9525">
                  <a:moveTo>
                    <a:pt x="1310386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72540" y="9144"/>
                  </a:lnTo>
                  <a:lnTo>
                    <a:pt x="1310386" y="0"/>
                  </a:lnTo>
                  <a:close/>
                </a:path>
                <a:path w="8756650" h="9525">
                  <a:moveTo>
                    <a:pt x="5860923" y="9144"/>
                  </a:moveTo>
                  <a:lnTo>
                    <a:pt x="5808472" y="0"/>
                  </a:lnTo>
                  <a:lnTo>
                    <a:pt x="4267200" y="0"/>
                  </a:lnTo>
                  <a:lnTo>
                    <a:pt x="4345813" y="9144"/>
                  </a:lnTo>
                  <a:lnTo>
                    <a:pt x="5860923" y="9144"/>
                  </a:lnTo>
                  <a:close/>
                </a:path>
                <a:path w="8756650" h="9525">
                  <a:moveTo>
                    <a:pt x="8756523" y="0"/>
                  </a:moveTo>
                  <a:lnTo>
                    <a:pt x="7956423" y="0"/>
                  </a:lnTo>
                  <a:lnTo>
                    <a:pt x="7918704" y="9144"/>
                  </a:lnTo>
                  <a:lnTo>
                    <a:pt x="8720328" y="9144"/>
                  </a:lnTo>
                  <a:lnTo>
                    <a:pt x="8756523" y="0"/>
                  </a:lnTo>
                  <a:close/>
                </a:path>
              </a:pathLst>
            </a:custGeom>
            <a:solidFill>
              <a:srgbClr val="923446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454151"/>
              <a:ext cx="8720455" cy="9525"/>
            </a:xfrm>
            <a:custGeom>
              <a:avLst/>
              <a:gdLst/>
              <a:ahLst/>
              <a:cxnLst/>
              <a:rect l="l" t="t" r="r" b="b"/>
              <a:pathLst>
                <a:path w="8720455" h="9525">
                  <a:moveTo>
                    <a:pt x="1279779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47267" y="9144"/>
                  </a:lnTo>
                  <a:lnTo>
                    <a:pt x="1279779" y="0"/>
                  </a:lnTo>
                  <a:close/>
                </a:path>
                <a:path w="8720455" h="9525">
                  <a:moveTo>
                    <a:pt x="5897499" y="9144"/>
                  </a:moveTo>
                  <a:lnTo>
                    <a:pt x="5852541" y="0"/>
                  </a:lnTo>
                  <a:lnTo>
                    <a:pt x="4334256" y="0"/>
                  </a:lnTo>
                  <a:lnTo>
                    <a:pt x="4401566" y="9144"/>
                  </a:lnTo>
                  <a:lnTo>
                    <a:pt x="5897499" y="9144"/>
                  </a:lnTo>
                  <a:close/>
                </a:path>
                <a:path w="8720455" h="9525">
                  <a:moveTo>
                    <a:pt x="8719985" y="0"/>
                  </a:moveTo>
                  <a:lnTo>
                    <a:pt x="7918704" y="0"/>
                  </a:lnTo>
                  <a:lnTo>
                    <a:pt x="7918704" y="3048"/>
                  </a:lnTo>
                  <a:lnTo>
                    <a:pt x="7900416" y="3048"/>
                  </a:lnTo>
                  <a:lnTo>
                    <a:pt x="7900416" y="9144"/>
                  </a:lnTo>
                  <a:lnTo>
                    <a:pt x="8704643" y="9144"/>
                  </a:lnTo>
                  <a:lnTo>
                    <a:pt x="8704643" y="3048"/>
                  </a:lnTo>
                  <a:lnTo>
                    <a:pt x="8719985" y="3048"/>
                  </a:lnTo>
                  <a:lnTo>
                    <a:pt x="8719985" y="0"/>
                  </a:lnTo>
                  <a:close/>
                </a:path>
              </a:pathLst>
            </a:custGeom>
            <a:solidFill>
              <a:srgbClr val="923447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463295"/>
              <a:ext cx="8693150" cy="6350"/>
            </a:xfrm>
            <a:custGeom>
              <a:avLst/>
              <a:gdLst/>
              <a:ahLst/>
              <a:cxnLst/>
              <a:rect l="l" t="t" r="r" b="b"/>
              <a:pathLst>
                <a:path w="8693150" h="6350">
                  <a:moveTo>
                    <a:pt x="124614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213650" y="6096"/>
                  </a:lnTo>
                  <a:lnTo>
                    <a:pt x="1246149" y="0"/>
                  </a:lnTo>
                  <a:close/>
                </a:path>
                <a:path w="8693150" h="6350">
                  <a:moveTo>
                    <a:pt x="5943092" y="6096"/>
                  </a:moveTo>
                  <a:lnTo>
                    <a:pt x="5898134" y="0"/>
                  </a:lnTo>
                  <a:lnTo>
                    <a:pt x="4401312" y="0"/>
                  </a:lnTo>
                  <a:lnTo>
                    <a:pt x="4468622" y="6096"/>
                  </a:lnTo>
                  <a:lnTo>
                    <a:pt x="5943092" y="6096"/>
                  </a:lnTo>
                  <a:close/>
                </a:path>
                <a:path w="8693150" h="6350">
                  <a:moveTo>
                    <a:pt x="8692896" y="0"/>
                  </a:moveTo>
                  <a:lnTo>
                    <a:pt x="7887970" y="0"/>
                  </a:lnTo>
                  <a:lnTo>
                    <a:pt x="7848600" y="6096"/>
                  </a:lnTo>
                  <a:lnTo>
                    <a:pt x="8662035" y="6096"/>
                  </a:lnTo>
                  <a:lnTo>
                    <a:pt x="8692896" y="0"/>
                  </a:lnTo>
                  <a:close/>
                </a:path>
              </a:pathLst>
            </a:custGeom>
            <a:solidFill>
              <a:srgbClr val="913548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469391"/>
              <a:ext cx="8656320" cy="9525"/>
            </a:xfrm>
            <a:custGeom>
              <a:avLst/>
              <a:gdLst/>
              <a:ahLst/>
              <a:cxnLst/>
              <a:rect l="l" t="t" r="r" b="b"/>
              <a:pathLst>
                <a:path w="8656320" h="9525">
                  <a:moveTo>
                    <a:pt x="1209929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9144"/>
                  </a:lnTo>
                  <a:lnTo>
                    <a:pt x="1194689" y="9144"/>
                  </a:lnTo>
                  <a:lnTo>
                    <a:pt x="1194689" y="3048"/>
                  </a:lnTo>
                  <a:lnTo>
                    <a:pt x="1209929" y="3048"/>
                  </a:lnTo>
                  <a:lnTo>
                    <a:pt x="1209929" y="0"/>
                  </a:lnTo>
                  <a:close/>
                </a:path>
                <a:path w="8656320" h="9525">
                  <a:moveTo>
                    <a:pt x="5986145" y="9144"/>
                  </a:moveTo>
                  <a:lnTo>
                    <a:pt x="5933694" y="0"/>
                  </a:lnTo>
                  <a:lnTo>
                    <a:pt x="4459224" y="0"/>
                  </a:lnTo>
                  <a:lnTo>
                    <a:pt x="4537583" y="9144"/>
                  </a:lnTo>
                  <a:lnTo>
                    <a:pt x="5986145" y="9144"/>
                  </a:lnTo>
                  <a:close/>
                </a:path>
                <a:path w="8656320" h="9525">
                  <a:moveTo>
                    <a:pt x="8637473" y="6108"/>
                  </a:moveTo>
                  <a:lnTo>
                    <a:pt x="7815072" y="6108"/>
                  </a:lnTo>
                  <a:lnTo>
                    <a:pt x="7815072" y="9144"/>
                  </a:lnTo>
                  <a:lnTo>
                    <a:pt x="8637473" y="9144"/>
                  </a:lnTo>
                  <a:lnTo>
                    <a:pt x="8637473" y="6108"/>
                  </a:lnTo>
                  <a:close/>
                </a:path>
                <a:path w="8656320" h="9525">
                  <a:moveTo>
                    <a:pt x="8656041" y="0"/>
                  </a:moveTo>
                  <a:lnTo>
                    <a:pt x="7836408" y="0"/>
                  </a:lnTo>
                  <a:lnTo>
                    <a:pt x="7836408" y="6096"/>
                  </a:lnTo>
                  <a:lnTo>
                    <a:pt x="8656041" y="6096"/>
                  </a:lnTo>
                  <a:lnTo>
                    <a:pt x="8656041" y="0"/>
                  </a:lnTo>
                  <a:close/>
                </a:path>
              </a:pathLst>
            </a:custGeom>
            <a:solidFill>
              <a:srgbClr val="90364A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475487"/>
              <a:ext cx="8637905" cy="9525"/>
            </a:xfrm>
            <a:custGeom>
              <a:avLst/>
              <a:gdLst/>
              <a:ahLst/>
              <a:cxnLst/>
              <a:rect l="l" t="t" r="r" b="b"/>
              <a:pathLst>
                <a:path w="8637905" h="9525">
                  <a:moveTo>
                    <a:pt x="119157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168323" y="9144"/>
                  </a:lnTo>
                  <a:lnTo>
                    <a:pt x="1191577" y="0"/>
                  </a:lnTo>
                  <a:close/>
                </a:path>
                <a:path w="8637905" h="9525">
                  <a:moveTo>
                    <a:pt x="6025769" y="9144"/>
                  </a:moveTo>
                  <a:lnTo>
                    <a:pt x="5980811" y="0"/>
                  </a:lnTo>
                  <a:lnTo>
                    <a:pt x="4526280" y="0"/>
                  </a:lnTo>
                  <a:lnTo>
                    <a:pt x="4593590" y="9144"/>
                  </a:lnTo>
                  <a:lnTo>
                    <a:pt x="6025769" y="9144"/>
                  </a:lnTo>
                  <a:close/>
                </a:path>
                <a:path w="8637905" h="9525">
                  <a:moveTo>
                    <a:pt x="8637651" y="0"/>
                  </a:moveTo>
                  <a:lnTo>
                    <a:pt x="7814945" y="0"/>
                  </a:lnTo>
                  <a:lnTo>
                    <a:pt x="7775448" y="9144"/>
                  </a:lnTo>
                  <a:lnTo>
                    <a:pt x="8601837" y="9144"/>
                  </a:lnTo>
                  <a:lnTo>
                    <a:pt x="8637651" y="0"/>
                  </a:lnTo>
                  <a:close/>
                </a:path>
              </a:pathLst>
            </a:custGeom>
            <a:solidFill>
              <a:srgbClr val="8F364B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484631"/>
              <a:ext cx="8601075" cy="6350"/>
            </a:xfrm>
            <a:custGeom>
              <a:avLst/>
              <a:gdLst/>
              <a:ahLst/>
              <a:cxnLst/>
              <a:rect l="l" t="t" r="r" b="b"/>
              <a:pathLst>
                <a:path w="8601075" h="6350">
                  <a:moveTo>
                    <a:pt x="116681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143596" y="6096"/>
                  </a:lnTo>
                  <a:lnTo>
                    <a:pt x="1166812" y="0"/>
                  </a:lnTo>
                  <a:close/>
                </a:path>
                <a:path w="8601075" h="6350">
                  <a:moveTo>
                    <a:pt x="6068314" y="6096"/>
                  </a:moveTo>
                  <a:lnTo>
                    <a:pt x="6023483" y="0"/>
                  </a:lnTo>
                  <a:lnTo>
                    <a:pt x="4593336" y="0"/>
                  </a:lnTo>
                  <a:lnTo>
                    <a:pt x="4660519" y="6096"/>
                  </a:lnTo>
                  <a:lnTo>
                    <a:pt x="6068314" y="6096"/>
                  </a:lnTo>
                  <a:close/>
                </a:path>
                <a:path w="8601075" h="6350">
                  <a:moveTo>
                    <a:pt x="8600948" y="0"/>
                  </a:moveTo>
                  <a:lnTo>
                    <a:pt x="7775321" y="0"/>
                  </a:lnTo>
                  <a:lnTo>
                    <a:pt x="7735824" y="6096"/>
                  </a:lnTo>
                  <a:lnTo>
                    <a:pt x="8565134" y="6096"/>
                  </a:lnTo>
                  <a:lnTo>
                    <a:pt x="8600948" y="0"/>
                  </a:lnTo>
                  <a:close/>
                </a:path>
              </a:pathLst>
            </a:custGeom>
            <a:solidFill>
              <a:srgbClr val="8E374D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490727"/>
              <a:ext cx="8570595" cy="9525"/>
            </a:xfrm>
            <a:custGeom>
              <a:avLst/>
              <a:gdLst/>
              <a:ahLst/>
              <a:cxnLst/>
              <a:rect l="l" t="t" r="r" b="b"/>
              <a:pathLst>
                <a:path w="8570595" h="9525">
                  <a:moveTo>
                    <a:pt x="114884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121714" y="9144"/>
                  </a:lnTo>
                  <a:lnTo>
                    <a:pt x="1148842" y="0"/>
                  </a:lnTo>
                  <a:close/>
                </a:path>
                <a:path w="8570595" h="9525">
                  <a:moveTo>
                    <a:pt x="6113653" y="9144"/>
                  </a:moveTo>
                  <a:lnTo>
                    <a:pt x="6061329" y="0"/>
                  </a:lnTo>
                  <a:lnTo>
                    <a:pt x="4648200" y="0"/>
                  </a:lnTo>
                  <a:lnTo>
                    <a:pt x="4726686" y="9144"/>
                  </a:lnTo>
                  <a:lnTo>
                    <a:pt x="6113653" y="9144"/>
                  </a:lnTo>
                  <a:close/>
                </a:path>
                <a:path w="8570595" h="9525">
                  <a:moveTo>
                    <a:pt x="8570595" y="0"/>
                  </a:moveTo>
                  <a:lnTo>
                    <a:pt x="7742301" y="0"/>
                  </a:lnTo>
                  <a:lnTo>
                    <a:pt x="7696200" y="9144"/>
                  </a:lnTo>
                  <a:lnTo>
                    <a:pt x="8528939" y="9144"/>
                  </a:lnTo>
                  <a:lnTo>
                    <a:pt x="8570595" y="0"/>
                  </a:lnTo>
                  <a:close/>
                </a:path>
              </a:pathLst>
            </a:custGeom>
            <a:solidFill>
              <a:srgbClr val="8D384E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496823"/>
              <a:ext cx="8534400" cy="9525"/>
            </a:xfrm>
            <a:custGeom>
              <a:avLst/>
              <a:gdLst/>
              <a:ahLst/>
              <a:cxnLst/>
              <a:rect l="l" t="t" r="r" b="b"/>
              <a:pathLst>
                <a:path w="8534400" h="9525">
                  <a:moveTo>
                    <a:pt x="112471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101483" y="9144"/>
                  </a:lnTo>
                  <a:lnTo>
                    <a:pt x="1124712" y="0"/>
                  </a:lnTo>
                  <a:close/>
                </a:path>
                <a:path w="8534400" h="9525">
                  <a:moveTo>
                    <a:pt x="6153404" y="9144"/>
                  </a:moveTo>
                  <a:lnTo>
                    <a:pt x="6108319" y="0"/>
                  </a:lnTo>
                  <a:lnTo>
                    <a:pt x="4715256" y="0"/>
                  </a:lnTo>
                  <a:lnTo>
                    <a:pt x="4782693" y="9144"/>
                  </a:lnTo>
                  <a:lnTo>
                    <a:pt x="6153404" y="9144"/>
                  </a:lnTo>
                  <a:close/>
                </a:path>
                <a:path w="8534400" h="9525">
                  <a:moveTo>
                    <a:pt x="8534400" y="0"/>
                  </a:moveTo>
                  <a:lnTo>
                    <a:pt x="7702169" y="0"/>
                  </a:lnTo>
                  <a:lnTo>
                    <a:pt x="7662672" y="9144"/>
                  </a:lnTo>
                  <a:lnTo>
                    <a:pt x="8498586" y="9144"/>
                  </a:lnTo>
                  <a:lnTo>
                    <a:pt x="8534400" y="0"/>
                  </a:lnTo>
                  <a:close/>
                </a:path>
              </a:pathLst>
            </a:custGeom>
            <a:solidFill>
              <a:srgbClr val="8D384F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505967"/>
              <a:ext cx="8500745" cy="6350"/>
            </a:xfrm>
            <a:custGeom>
              <a:avLst/>
              <a:gdLst/>
              <a:ahLst/>
              <a:cxnLst/>
              <a:rect l="l" t="t" r="r" b="b"/>
              <a:pathLst>
                <a:path w="8500745" h="6350">
                  <a:moveTo>
                    <a:pt x="1102995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079728" y="6096"/>
                  </a:lnTo>
                  <a:lnTo>
                    <a:pt x="1102995" y="0"/>
                  </a:lnTo>
                  <a:close/>
                </a:path>
                <a:path w="8500745" h="6350">
                  <a:moveTo>
                    <a:pt x="6187440" y="0"/>
                  </a:moveTo>
                  <a:lnTo>
                    <a:pt x="4821936" y="0"/>
                  </a:lnTo>
                  <a:lnTo>
                    <a:pt x="4821936" y="6096"/>
                  </a:lnTo>
                  <a:lnTo>
                    <a:pt x="6187440" y="6096"/>
                  </a:lnTo>
                  <a:lnTo>
                    <a:pt x="6187440" y="0"/>
                  </a:lnTo>
                  <a:close/>
                </a:path>
                <a:path w="8500745" h="6350">
                  <a:moveTo>
                    <a:pt x="8500745" y="0"/>
                  </a:moveTo>
                  <a:lnTo>
                    <a:pt x="7662672" y="0"/>
                  </a:lnTo>
                  <a:lnTo>
                    <a:pt x="7623048" y="6096"/>
                  </a:lnTo>
                  <a:lnTo>
                    <a:pt x="8464931" y="6096"/>
                  </a:lnTo>
                  <a:lnTo>
                    <a:pt x="8500745" y="0"/>
                  </a:lnTo>
                  <a:close/>
                </a:path>
              </a:pathLst>
            </a:custGeom>
            <a:solidFill>
              <a:srgbClr val="8B3950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512063"/>
              <a:ext cx="8449310" cy="9525"/>
            </a:xfrm>
            <a:custGeom>
              <a:avLst/>
              <a:gdLst/>
              <a:ahLst/>
              <a:cxnLst/>
              <a:rect l="l" t="t" r="r" b="b"/>
              <a:pathLst>
                <a:path w="8449310" h="9525">
                  <a:moveTo>
                    <a:pt x="107886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55624" y="9144"/>
                  </a:lnTo>
                  <a:lnTo>
                    <a:pt x="1078865" y="0"/>
                  </a:lnTo>
                  <a:close/>
                </a:path>
                <a:path w="8449310" h="9525">
                  <a:moveTo>
                    <a:pt x="6275832" y="9144"/>
                  </a:moveTo>
                  <a:lnTo>
                    <a:pt x="6212078" y="0"/>
                  </a:lnTo>
                  <a:lnTo>
                    <a:pt x="4849368" y="0"/>
                  </a:lnTo>
                  <a:lnTo>
                    <a:pt x="4916678" y="9144"/>
                  </a:lnTo>
                  <a:lnTo>
                    <a:pt x="6275832" y="9144"/>
                  </a:lnTo>
                  <a:close/>
                </a:path>
                <a:path w="8449310" h="9525">
                  <a:moveTo>
                    <a:pt x="8449043" y="0"/>
                  </a:moveTo>
                  <a:lnTo>
                    <a:pt x="7607808" y="0"/>
                  </a:lnTo>
                  <a:lnTo>
                    <a:pt x="7607808" y="6096"/>
                  </a:lnTo>
                  <a:lnTo>
                    <a:pt x="7586472" y="6096"/>
                  </a:lnTo>
                  <a:lnTo>
                    <a:pt x="7586472" y="9144"/>
                  </a:lnTo>
                  <a:lnTo>
                    <a:pt x="8430196" y="9144"/>
                  </a:lnTo>
                  <a:lnTo>
                    <a:pt x="8430196" y="6096"/>
                  </a:lnTo>
                  <a:lnTo>
                    <a:pt x="8449043" y="6096"/>
                  </a:lnTo>
                  <a:lnTo>
                    <a:pt x="8449043" y="0"/>
                  </a:lnTo>
                  <a:close/>
                </a:path>
              </a:pathLst>
            </a:custGeom>
            <a:solidFill>
              <a:srgbClr val="8A3951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518159"/>
              <a:ext cx="8433435" cy="9525"/>
            </a:xfrm>
            <a:custGeom>
              <a:avLst/>
              <a:gdLst/>
              <a:ahLst/>
              <a:cxnLst/>
              <a:rect l="l" t="t" r="r" b="b"/>
              <a:pathLst>
                <a:path w="8433435" h="9525">
                  <a:moveTo>
                    <a:pt x="1060259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33119" y="9144"/>
                  </a:lnTo>
                  <a:lnTo>
                    <a:pt x="1060259" y="0"/>
                  </a:lnTo>
                  <a:close/>
                </a:path>
                <a:path w="8433435" h="9525">
                  <a:moveTo>
                    <a:pt x="6339840" y="9144"/>
                  </a:moveTo>
                  <a:lnTo>
                    <a:pt x="6265545" y="0"/>
                  </a:lnTo>
                  <a:lnTo>
                    <a:pt x="4907280" y="0"/>
                  </a:lnTo>
                  <a:lnTo>
                    <a:pt x="4985766" y="9144"/>
                  </a:lnTo>
                  <a:lnTo>
                    <a:pt x="6339840" y="9144"/>
                  </a:lnTo>
                  <a:close/>
                </a:path>
                <a:path w="8433435" h="9525">
                  <a:moveTo>
                    <a:pt x="8433435" y="0"/>
                  </a:moveTo>
                  <a:lnTo>
                    <a:pt x="7590663" y="0"/>
                  </a:lnTo>
                  <a:lnTo>
                    <a:pt x="7516368" y="9144"/>
                  </a:lnTo>
                  <a:lnTo>
                    <a:pt x="8391652" y="9144"/>
                  </a:lnTo>
                  <a:lnTo>
                    <a:pt x="8433435" y="0"/>
                  </a:lnTo>
                  <a:close/>
                </a:path>
              </a:pathLst>
            </a:custGeom>
            <a:solidFill>
              <a:srgbClr val="893952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527303"/>
              <a:ext cx="8397240" cy="6350"/>
            </a:xfrm>
            <a:custGeom>
              <a:avLst/>
              <a:gdLst/>
              <a:ahLst/>
              <a:cxnLst/>
              <a:rect l="l" t="t" r="r" b="b"/>
              <a:pathLst>
                <a:path w="8397240" h="6350">
                  <a:moveTo>
                    <a:pt x="103612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012888" y="6096"/>
                  </a:lnTo>
                  <a:lnTo>
                    <a:pt x="1036129" y="0"/>
                  </a:lnTo>
                  <a:close/>
                </a:path>
                <a:path w="8397240" h="6350">
                  <a:moveTo>
                    <a:pt x="6394450" y="6096"/>
                  </a:moveTo>
                  <a:lnTo>
                    <a:pt x="6330696" y="0"/>
                  </a:lnTo>
                  <a:lnTo>
                    <a:pt x="4974336" y="0"/>
                  </a:lnTo>
                  <a:lnTo>
                    <a:pt x="5041646" y="6096"/>
                  </a:lnTo>
                  <a:lnTo>
                    <a:pt x="6394450" y="6096"/>
                  </a:lnTo>
                  <a:close/>
                </a:path>
                <a:path w="8397240" h="6350">
                  <a:moveTo>
                    <a:pt x="8396986" y="0"/>
                  </a:moveTo>
                  <a:lnTo>
                    <a:pt x="7528052" y="0"/>
                  </a:lnTo>
                  <a:lnTo>
                    <a:pt x="7464552" y="6096"/>
                  </a:lnTo>
                  <a:lnTo>
                    <a:pt x="8361299" y="6096"/>
                  </a:lnTo>
                  <a:lnTo>
                    <a:pt x="8396986" y="0"/>
                  </a:lnTo>
                  <a:close/>
                </a:path>
              </a:pathLst>
            </a:custGeom>
            <a:solidFill>
              <a:srgbClr val="883A53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533399"/>
              <a:ext cx="8357870" cy="9525"/>
            </a:xfrm>
            <a:custGeom>
              <a:avLst/>
              <a:gdLst/>
              <a:ahLst/>
              <a:cxnLst/>
              <a:rect l="l" t="t" r="r" b="b"/>
              <a:pathLst>
                <a:path w="8357870" h="9525">
                  <a:moveTo>
                    <a:pt x="101441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91133" y="9144"/>
                  </a:lnTo>
                  <a:lnTo>
                    <a:pt x="1014412" y="0"/>
                  </a:lnTo>
                  <a:close/>
                </a:path>
                <a:path w="8357870" h="9525">
                  <a:moveTo>
                    <a:pt x="6455664" y="9144"/>
                  </a:moveTo>
                  <a:lnTo>
                    <a:pt x="6391910" y="0"/>
                  </a:lnTo>
                  <a:lnTo>
                    <a:pt x="5041392" y="0"/>
                  </a:lnTo>
                  <a:lnTo>
                    <a:pt x="5108575" y="9144"/>
                  </a:lnTo>
                  <a:lnTo>
                    <a:pt x="6455664" y="9144"/>
                  </a:lnTo>
                  <a:close/>
                </a:path>
                <a:path w="8357870" h="9525">
                  <a:moveTo>
                    <a:pt x="8357362" y="12"/>
                  </a:moveTo>
                  <a:lnTo>
                    <a:pt x="7452360" y="12"/>
                  </a:lnTo>
                  <a:lnTo>
                    <a:pt x="7452360" y="3048"/>
                  </a:lnTo>
                  <a:lnTo>
                    <a:pt x="7421880" y="3048"/>
                  </a:lnTo>
                  <a:lnTo>
                    <a:pt x="7421880" y="9144"/>
                  </a:lnTo>
                  <a:lnTo>
                    <a:pt x="8335848" y="9144"/>
                  </a:lnTo>
                  <a:lnTo>
                    <a:pt x="8335848" y="3048"/>
                  </a:lnTo>
                  <a:lnTo>
                    <a:pt x="8357362" y="3048"/>
                  </a:lnTo>
                  <a:lnTo>
                    <a:pt x="8357362" y="12"/>
                  </a:lnTo>
                  <a:close/>
                </a:path>
              </a:pathLst>
            </a:custGeom>
            <a:solidFill>
              <a:srgbClr val="873B54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539495"/>
              <a:ext cx="8326755" cy="9525"/>
            </a:xfrm>
            <a:custGeom>
              <a:avLst/>
              <a:gdLst/>
              <a:ahLst/>
              <a:cxnLst/>
              <a:rect l="l" t="t" r="r" b="b"/>
              <a:pathLst>
                <a:path w="8326755" h="9525">
                  <a:moveTo>
                    <a:pt x="99339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66279" y="9144"/>
                  </a:lnTo>
                  <a:lnTo>
                    <a:pt x="993394" y="0"/>
                  </a:lnTo>
                  <a:close/>
                </a:path>
                <a:path w="8326755" h="9525">
                  <a:moveTo>
                    <a:pt x="6519672" y="9144"/>
                  </a:moveTo>
                  <a:lnTo>
                    <a:pt x="6445250" y="0"/>
                  </a:lnTo>
                  <a:lnTo>
                    <a:pt x="5096256" y="0"/>
                  </a:lnTo>
                  <a:lnTo>
                    <a:pt x="5174742" y="9144"/>
                  </a:lnTo>
                  <a:lnTo>
                    <a:pt x="6519672" y="9144"/>
                  </a:lnTo>
                  <a:close/>
                </a:path>
                <a:path w="8326755" h="9525">
                  <a:moveTo>
                    <a:pt x="8326755" y="0"/>
                  </a:moveTo>
                  <a:lnTo>
                    <a:pt x="7410704" y="0"/>
                  </a:lnTo>
                  <a:lnTo>
                    <a:pt x="7336536" y="9144"/>
                  </a:lnTo>
                  <a:lnTo>
                    <a:pt x="8275701" y="9144"/>
                  </a:lnTo>
                  <a:lnTo>
                    <a:pt x="8326755" y="0"/>
                  </a:lnTo>
                  <a:close/>
                </a:path>
              </a:pathLst>
            </a:custGeom>
            <a:solidFill>
              <a:srgbClr val="873B5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548639"/>
              <a:ext cx="8284845" cy="9525"/>
            </a:xfrm>
            <a:custGeom>
              <a:avLst/>
              <a:gdLst/>
              <a:ahLst/>
              <a:cxnLst/>
              <a:rect l="l" t="t" r="r" b="b"/>
              <a:pathLst>
                <a:path w="8284845" h="9525">
                  <a:moveTo>
                    <a:pt x="96926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46048" y="9144"/>
                  </a:lnTo>
                  <a:lnTo>
                    <a:pt x="969264" y="0"/>
                  </a:lnTo>
                  <a:close/>
                </a:path>
                <a:path w="8284845" h="9525">
                  <a:moveTo>
                    <a:pt x="6574269" y="9144"/>
                  </a:moveTo>
                  <a:lnTo>
                    <a:pt x="6510401" y="0"/>
                  </a:lnTo>
                  <a:lnTo>
                    <a:pt x="5163312" y="0"/>
                  </a:lnTo>
                  <a:lnTo>
                    <a:pt x="5230749" y="9144"/>
                  </a:lnTo>
                  <a:lnTo>
                    <a:pt x="6574269" y="9144"/>
                  </a:lnTo>
                  <a:close/>
                </a:path>
                <a:path w="8284845" h="9525">
                  <a:moveTo>
                    <a:pt x="8284337" y="0"/>
                  </a:moveTo>
                  <a:lnTo>
                    <a:pt x="7345426" y="0"/>
                  </a:lnTo>
                  <a:lnTo>
                    <a:pt x="7281672" y="9144"/>
                  </a:lnTo>
                  <a:lnTo>
                    <a:pt x="8240395" y="9144"/>
                  </a:lnTo>
                  <a:lnTo>
                    <a:pt x="8284337" y="0"/>
                  </a:lnTo>
                  <a:close/>
                </a:path>
              </a:pathLst>
            </a:custGeom>
            <a:solidFill>
              <a:srgbClr val="863C56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554735"/>
              <a:ext cx="8232775" cy="9525"/>
            </a:xfrm>
            <a:custGeom>
              <a:avLst/>
              <a:gdLst/>
              <a:ahLst/>
              <a:cxnLst/>
              <a:rect l="l" t="t" r="r" b="b"/>
              <a:pathLst>
                <a:path w="8232775" h="9525">
                  <a:moveTo>
                    <a:pt x="94754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24293" y="9144"/>
                  </a:lnTo>
                  <a:lnTo>
                    <a:pt x="947547" y="0"/>
                  </a:lnTo>
                  <a:close/>
                </a:path>
                <a:path w="8232775" h="9525">
                  <a:moveTo>
                    <a:pt x="6717665" y="9144"/>
                  </a:moveTo>
                  <a:lnTo>
                    <a:pt x="6573520" y="0"/>
                  </a:lnTo>
                  <a:lnTo>
                    <a:pt x="5233416" y="0"/>
                  </a:lnTo>
                  <a:lnTo>
                    <a:pt x="5300599" y="9144"/>
                  </a:lnTo>
                  <a:lnTo>
                    <a:pt x="6717665" y="9144"/>
                  </a:lnTo>
                  <a:close/>
                </a:path>
                <a:path w="8232775" h="9525">
                  <a:moveTo>
                    <a:pt x="8232610" y="0"/>
                  </a:moveTo>
                  <a:lnTo>
                    <a:pt x="7272528" y="0"/>
                  </a:lnTo>
                  <a:lnTo>
                    <a:pt x="7272528" y="3048"/>
                  </a:lnTo>
                  <a:lnTo>
                    <a:pt x="7211568" y="3048"/>
                  </a:lnTo>
                  <a:lnTo>
                    <a:pt x="7211568" y="9144"/>
                  </a:lnTo>
                  <a:lnTo>
                    <a:pt x="8210982" y="9144"/>
                  </a:lnTo>
                  <a:lnTo>
                    <a:pt x="8210982" y="3048"/>
                  </a:lnTo>
                  <a:lnTo>
                    <a:pt x="8232610" y="3048"/>
                  </a:lnTo>
                  <a:lnTo>
                    <a:pt x="8232610" y="0"/>
                  </a:lnTo>
                  <a:close/>
                </a:path>
              </a:pathLst>
            </a:custGeom>
            <a:solidFill>
              <a:srgbClr val="853D57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563879"/>
              <a:ext cx="8204834" cy="6350"/>
            </a:xfrm>
            <a:custGeom>
              <a:avLst/>
              <a:gdLst/>
              <a:ahLst/>
              <a:cxnLst/>
              <a:rect l="l" t="t" r="r" b="b"/>
              <a:pathLst>
                <a:path w="8204834" h="6350">
                  <a:moveTo>
                    <a:pt x="92652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899452" y="6096"/>
                  </a:lnTo>
                  <a:lnTo>
                    <a:pt x="926528" y="0"/>
                  </a:lnTo>
                  <a:close/>
                </a:path>
                <a:path w="8204834" h="6350">
                  <a:moveTo>
                    <a:pt x="6860921" y="6096"/>
                  </a:moveTo>
                  <a:lnTo>
                    <a:pt x="6692646" y="0"/>
                  </a:lnTo>
                  <a:lnTo>
                    <a:pt x="5288280" y="0"/>
                  </a:lnTo>
                  <a:lnTo>
                    <a:pt x="5366766" y="6096"/>
                  </a:lnTo>
                  <a:lnTo>
                    <a:pt x="6860921" y="6096"/>
                  </a:lnTo>
                  <a:close/>
                </a:path>
                <a:path w="8204834" h="6350">
                  <a:moveTo>
                    <a:pt x="8204835" y="0"/>
                  </a:moveTo>
                  <a:lnTo>
                    <a:pt x="7186930" y="0"/>
                  </a:lnTo>
                  <a:lnTo>
                    <a:pt x="7010400" y="6096"/>
                  </a:lnTo>
                  <a:lnTo>
                    <a:pt x="8153654" y="6096"/>
                  </a:lnTo>
                  <a:lnTo>
                    <a:pt x="8204835" y="0"/>
                  </a:lnTo>
                  <a:close/>
                </a:path>
              </a:pathLst>
            </a:custGeom>
            <a:solidFill>
              <a:srgbClr val="853D58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569975"/>
              <a:ext cx="8159115" cy="9525"/>
            </a:xfrm>
            <a:custGeom>
              <a:avLst/>
              <a:gdLst/>
              <a:ahLst/>
              <a:cxnLst/>
              <a:rect l="l" t="t" r="r" b="b"/>
              <a:pathLst>
                <a:path w="8159115" h="9525">
                  <a:moveTo>
                    <a:pt x="897953" y="254"/>
                  </a:moveTo>
                  <a:lnTo>
                    <a:pt x="0" y="254"/>
                  </a:lnTo>
                  <a:lnTo>
                    <a:pt x="0" y="4064"/>
                  </a:lnTo>
                  <a:lnTo>
                    <a:pt x="0" y="9144"/>
                  </a:lnTo>
                  <a:lnTo>
                    <a:pt x="886282" y="9144"/>
                  </a:lnTo>
                  <a:lnTo>
                    <a:pt x="886282" y="4064"/>
                  </a:lnTo>
                  <a:lnTo>
                    <a:pt x="897953" y="4064"/>
                  </a:lnTo>
                  <a:lnTo>
                    <a:pt x="897953" y="254"/>
                  </a:lnTo>
                  <a:close/>
                </a:path>
                <a:path w="8159115" h="9525">
                  <a:moveTo>
                    <a:pt x="8159115" y="0"/>
                  </a:moveTo>
                  <a:lnTo>
                    <a:pt x="7034276" y="0"/>
                  </a:lnTo>
                  <a:lnTo>
                    <a:pt x="6933438" y="5207"/>
                  </a:lnTo>
                  <a:lnTo>
                    <a:pt x="6837299" y="0"/>
                  </a:lnTo>
                  <a:lnTo>
                    <a:pt x="5354828" y="0"/>
                  </a:lnTo>
                  <a:lnTo>
                    <a:pt x="5433314" y="9144"/>
                  </a:lnTo>
                  <a:lnTo>
                    <a:pt x="8107934" y="9144"/>
                  </a:lnTo>
                  <a:lnTo>
                    <a:pt x="8129905" y="5207"/>
                  </a:lnTo>
                  <a:lnTo>
                    <a:pt x="8159115" y="0"/>
                  </a:lnTo>
                  <a:close/>
                </a:path>
              </a:pathLst>
            </a:custGeom>
            <a:solidFill>
              <a:srgbClr val="843E5B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579119"/>
              <a:ext cx="8117205" cy="6350"/>
            </a:xfrm>
            <a:custGeom>
              <a:avLst/>
              <a:gdLst/>
              <a:ahLst/>
              <a:cxnLst/>
              <a:rect l="l" t="t" r="r" b="b"/>
              <a:pathLst>
                <a:path w="8117205" h="6350">
                  <a:moveTo>
                    <a:pt x="88341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864628" y="6096"/>
                  </a:lnTo>
                  <a:lnTo>
                    <a:pt x="883412" y="0"/>
                  </a:lnTo>
                  <a:close/>
                </a:path>
                <a:path w="8117205" h="6350">
                  <a:moveTo>
                    <a:pt x="8116697" y="0"/>
                  </a:moveTo>
                  <a:lnTo>
                    <a:pt x="5422392" y="0"/>
                  </a:lnTo>
                  <a:lnTo>
                    <a:pt x="5489702" y="6096"/>
                  </a:lnTo>
                  <a:lnTo>
                    <a:pt x="8072755" y="6096"/>
                  </a:lnTo>
                  <a:lnTo>
                    <a:pt x="8116697" y="0"/>
                  </a:lnTo>
                  <a:close/>
                </a:path>
              </a:pathLst>
            </a:custGeom>
            <a:solidFill>
              <a:srgbClr val="83405C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585215"/>
              <a:ext cx="8070850" cy="9525"/>
            </a:xfrm>
            <a:custGeom>
              <a:avLst/>
              <a:gdLst/>
              <a:ahLst/>
              <a:cxnLst/>
              <a:rect l="l" t="t" r="r" b="b"/>
              <a:pathLst>
                <a:path w="8070850" h="9525">
                  <a:moveTo>
                    <a:pt x="86539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846582" y="9144"/>
                  </a:lnTo>
                  <a:lnTo>
                    <a:pt x="865390" y="0"/>
                  </a:lnTo>
                  <a:close/>
                </a:path>
                <a:path w="8070850" h="9525">
                  <a:moveTo>
                    <a:pt x="8070850" y="0"/>
                  </a:moveTo>
                  <a:lnTo>
                    <a:pt x="5489448" y="0"/>
                  </a:lnTo>
                  <a:lnTo>
                    <a:pt x="5556758" y="9144"/>
                  </a:lnTo>
                  <a:lnTo>
                    <a:pt x="8027035" y="9144"/>
                  </a:lnTo>
                  <a:lnTo>
                    <a:pt x="8070850" y="0"/>
                  </a:lnTo>
                  <a:close/>
                </a:path>
              </a:pathLst>
            </a:custGeom>
            <a:solidFill>
              <a:srgbClr val="82405D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591311"/>
              <a:ext cx="8025765" cy="9525"/>
            </a:xfrm>
            <a:custGeom>
              <a:avLst/>
              <a:gdLst/>
              <a:ahLst/>
              <a:cxnLst/>
              <a:rect l="l" t="t" r="r" b="b"/>
              <a:pathLst>
                <a:path w="8025765" h="9525">
                  <a:moveTo>
                    <a:pt x="850366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828408" y="9144"/>
                  </a:lnTo>
                  <a:lnTo>
                    <a:pt x="850366" y="0"/>
                  </a:lnTo>
                  <a:close/>
                </a:path>
                <a:path w="8025765" h="9525">
                  <a:moveTo>
                    <a:pt x="8025384" y="0"/>
                  </a:moveTo>
                  <a:lnTo>
                    <a:pt x="5562600" y="0"/>
                  </a:lnTo>
                  <a:lnTo>
                    <a:pt x="5562600" y="3048"/>
                  </a:lnTo>
                  <a:lnTo>
                    <a:pt x="5602224" y="3048"/>
                  </a:lnTo>
                  <a:lnTo>
                    <a:pt x="5602224" y="9144"/>
                  </a:lnTo>
                  <a:lnTo>
                    <a:pt x="7994777" y="9144"/>
                  </a:lnTo>
                  <a:lnTo>
                    <a:pt x="7994777" y="3048"/>
                  </a:lnTo>
                  <a:lnTo>
                    <a:pt x="8025384" y="3048"/>
                  </a:lnTo>
                  <a:lnTo>
                    <a:pt x="8025384" y="0"/>
                  </a:lnTo>
                  <a:close/>
                </a:path>
              </a:pathLst>
            </a:custGeom>
            <a:solidFill>
              <a:srgbClr val="82415E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600455"/>
              <a:ext cx="7985759" cy="6350"/>
            </a:xfrm>
            <a:custGeom>
              <a:avLst/>
              <a:gdLst/>
              <a:ahLst/>
              <a:cxnLst/>
              <a:rect l="l" t="t" r="r" b="b"/>
              <a:pathLst>
                <a:path w="7985759" h="6350">
                  <a:moveTo>
                    <a:pt x="831697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812876" y="6096"/>
                  </a:lnTo>
                  <a:lnTo>
                    <a:pt x="831697" y="0"/>
                  </a:lnTo>
                  <a:close/>
                </a:path>
                <a:path w="7985759" h="6350">
                  <a:moveTo>
                    <a:pt x="7985506" y="0"/>
                  </a:moveTo>
                  <a:lnTo>
                    <a:pt x="5614416" y="0"/>
                  </a:lnTo>
                  <a:lnTo>
                    <a:pt x="5681726" y="6096"/>
                  </a:lnTo>
                  <a:lnTo>
                    <a:pt x="7926324" y="6096"/>
                  </a:lnTo>
                  <a:lnTo>
                    <a:pt x="7985506" y="0"/>
                  </a:lnTo>
                  <a:close/>
                </a:path>
              </a:pathLst>
            </a:custGeom>
            <a:solidFill>
              <a:srgbClr val="81425F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606551"/>
              <a:ext cx="7924800" cy="9525"/>
            </a:xfrm>
            <a:custGeom>
              <a:avLst/>
              <a:gdLst/>
              <a:ahLst/>
              <a:cxnLst/>
              <a:rect l="l" t="t" r="r" b="b"/>
              <a:pathLst>
                <a:path w="7924800" h="9525">
                  <a:moveTo>
                    <a:pt x="81062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791845" y="9144"/>
                  </a:lnTo>
                  <a:lnTo>
                    <a:pt x="810628" y="0"/>
                  </a:lnTo>
                  <a:close/>
                </a:path>
                <a:path w="7924800" h="9525">
                  <a:moveTo>
                    <a:pt x="7924546" y="0"/>
                  </a:moveTo>
                  <a:lnTo>
                    <a:pt x="5681472" y="0"/>
                  </a:lnTo>
                  <a:lnTo>
                    <a:pt x="5748655" y="9144"/>
                  </a:lnTo>
                  <a:lnTo>
                    <a:pt x="7865364" y="9144"/>
                  </a:lnTo>
                  <a:lnTo>
                    <a:pt x="7924546" y="0"/>
                  </a:lnTo>
                  <a:close/>
                </a:path>
              </a:pathLst>
            </a:custGeom>
            <a:solidFill>
              <a:srgbClr val="80425F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612647"/>
              <a:ext cx="7845425" cy="9525"/>
            </a:xfrm>
            <a:custGeom>
              <a:avLst/>
              <a:gdLst/>
              <a:ahLst/>
              <a:cxnLst/>
              <a:rect l="l" t="t" r="r" b="b"/>
              <a:pathLst>
                <a:path w="7845425" h="9525">
                  <a:moveTo>
                    <a:pt x="794969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773061" y="9144"/>
                  </a:lnTo>
                  <a:lnTo>
                    <a:pt x="794969" y="0"/>
                  </a:lnTo>
                  <a:close/>
                </a:path>
                <a:path w="7845425" h="9525">
                  <a:moveTo>
                    <a:pt x="7844917" y="0"/>
                  </a:moveTo>
                  <a:lnTo>
                    <a:pt x="5769864" y="0"/>
                  </a:lnTo>
                  <a:lnTo>
                    <a:pt x="5769864" y="9144"/>
                  </a:lnTo>
                  <a:lnTo>
                    <a:pt x="7844917" y="9144"/>
                  </a:lnTo>
                  <a:lnTo>
                    <a:pt x="7844917" y="0"/>
                  </a:lnTo>
                  <a:close/>
                </a:path>
              </a:pathLst>
            </a:custGeom>
            <a:solidFill>
              <a:srgbClr val="7E4361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621791"/>
              <a:ext cx="7818120" cy="6350"/>
            </a:xfrm>
            <a:custGeom>
              <a:avLst/>
              <a:gdLst/>
              <a:ahLst/>
              <a:cxnLst/>
              <a:rect l="l" t="t" r="r" b="b"/>
              <a:pathLst>
                <a:path w="7818120" h="6350">
                  <a:moveTo>
                    <a:pt x="776935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758151" y="6096"/>
                  </a:lnTo>
                  <a:lnTo>
                    <a:pt x="776935" y="0"/>
                  </a:lnTo>
                  <a:close/>
                </a:path>
                <a:path w="7818120" h="6350">
                  <a:moveTo>
                    <a:pt x="7817739" y="0"/>
                  </a:moveTo>
                  <a:lnTo>
                    <a:pt x="5803392" y="0"/>
                  </a:lnTo>
                  <a:lnTo>
                    <a:pt x="5889752" y="6096"/>
                  </a:lnTo>
                  <a:lnTo>
                    <a:pt x="7758557" y="6096"/>
                  </a:lnTo>
                  <a:lnTo>
                    <a:pt x="7817739" y="0"/>
                  </a:lnTo>
                  <a:close/>
                </a:path>
              </a:pathLst>
            </a:custGeom>
            <a:solidFill>
              <a:srgbClr val="7D4462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627887"/>
              <a:ext cx="7757159" cy="9525"/>
            </a:xfrm>
            <a:custGeom>
              <a:avLst/>
              <a:gdLst/>
              <a:ahLst/>
              <a:cxnLst/>
              <a:rect l="l" t="t" r="r" b="b"/>
              <a:pathLst>
                <a:path w="7757159" h="9525">
                  <a:moveTo>
                    <a:pt x="75891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740105" y="9144"/>
                  </a:lnTo>
                  <a:lnTo>
                    <a:pt x="758913" y="0"/>
                  </a:lnTo>
                  <a:close/>
                </a:path>
                <a:path w="7757159" h="9525">
                  <a:moveTo>
                    <a:pt x="7756906" y="0"/>
                  </a:moveTo>
                  <a:lnTo>
                    <a:pt x="5888736" y="0"/>
                  </a:lnTo>
                  <a:lnTo>
                    <a:pt x="5974969" y="9144"/>
                  </a:lnTo>
                  <a:lnTo>
                    <a:pt x="7697724" y="9144"/>
                  </a:lnTo>
                  <a:lnTo>
                    <a:pt x="7756906" y="0"/>
                  </a:lnTo>
                  <a:close/>
                </a:path>
              </a:pathLst>
            </a:custGeom>
            <a:solidFill>
              <a:srgbClr val="7C4463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0" y="637031"/>
              <a:ext cx="7699375" cy="6350"/>
            </a:xfrm>
            <a:custGeom>
              <a:avLst/>
              <a:gdLst/>
              <a:ahLst/>
              <a:cxnLst/>
              <a:rect l="l" t="t" r="r" b="b"/>
              <a:pathLst>
                <a:path w="7699375" h="6350">
                  <a:moveTo>
                    <a:pt x="74024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721436" y="6096"/>
                  </a:lnTo>
                  <a:lnTo>
                    <a:pt x="740244" y="0"/>
                  </a:lnTo>
                  <a:close/>
                </a:path>
                <a:path w="7699375" h="6350">
                  <a:moveTo>
                    <a:pt x="7698994" y="0"/>
                  </a:moveTo>
                  <a:lnTo>
                    <a:pt x="5977128" y="0"/>
                  </a:lnTo>
                  <a:lnTo>
                    <a:pt x="6063361" y="6096"/>
                  </a:lnTo>
                  <a:lnTo>
                    <a:pt x="7639812" y="6096"/>
                  </a:lnTo>
                  <a:lnTo>
                    <a:pt x="7698994" y="0"/>
                  </a:lnTo>
                  <a:close/>
                </a:path>
              </a:pathLst>
            </a:custGeom>
            <a:solidFill>
              <a:srgbClr val="7B4566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0" y="643127"/>
              <a:ext cx="7595870" cy="9525"/>
            </a:xfrm>
            <a:custGeom>
              <a:avLst/>
              <a:gdLst/>
              <a:ahLst/>
              <a:cxnLst/>
              <a:rect l="l" t="t" r="r" b="b"/>
              <a:pathLst>
                <a:path w="7595870" h="9525">
                  <a:moveTo>
                    <a:pt x="7252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703249" y="9144"/>
                  </a:lnTo>
                  <a:lnTo>
                    <a:pt x="725220" y="0"/>
                  </a:lnTo>
                  <a:close/>
                </a:path>
                <a:path w="7595870" h="9525">
                  <a:moveTo>
                    <a:pt x="7595489" y="12"/>
                  </a:moveTo>
                  <a:lnTo>
                    <a:pt x="6105144" y="12"/>
                  </a:lnTo>
                  <a:lnTo>
                    <a:pt x="6105144" y="9144"/>
                  </a:lnTo>
                  <a:lnTo>
                    <a:pt x="7595489" y="9144"/>
                  </a:lnTo>
                  <a:lnTo>
                    <a:pt x="7595489" y="12"/>
                  </a:lnTo>
                  <a:close/>
                </a:path>
              </a:pathLst>
            </a:custGeom>
            <a:solidFill>
              <a:srgbClr val="7B4666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0" y="649223"/>
              <a:ext cx="7565390" cy="9525"/>
            </a:xfrm>
            <a:custGeom>
              <a:avLst/>
              <a:gdLst/>
              <a:ahLst/>
              <a:cxnLst/>
              <a:rect l="l" t="t" r="r" b="b"/>
              <a:pathLst>
                <a:path w="7565390" h="9525">
                  <a:moveTo>
                    <a:pt x="703516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84758" y="9144"/>
                  </a:lnTo>
                  <a:lnTo>
                    <a:pt x="703516" y="0"/>
                  </a:lnTo>
                  <a:close/>
                </a:path>
                <a:path w="7565390" h="9525">
                  <a:moveTo>
                    <a:pt x="7565009" y="0"/>
                  </a:moveTo>
                  <a:lnTo>
                    <a:pt x="6135624" y="0"/>
                  </a:lnTo>
                  <a:lnTo>
                    <a:pt x="6221730" y="9144"/>
                  </a:lnTo>
                  <a:lnTo>
                    <a:pt x="7476236" y="9144"/>
                  </a:lnTo>
                  <a:lnTo>
                    <a:pt x="7565009" y="0"/>
                  </a:lnTo>
                  <a:close/>
                </a:path>
              </a:pathLst>
            </a:custGeom>
            <a:solidFill>
              <a:srgbClr val="7A4667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658367"/>
              <a:ext cx="7476490" cy="6350"/>
            </a:xfrm>
            <a:custGeom>
              <a:avLst/>
              <a:gdLst/>
              <a:ahLst/>
              <a:cxnLst/>
              <a:rect l="l" t="t" r="r" b="b"/>
              <a:pathLst>
                <a:path w="7476490" h="6350">
                  <a:moveTo>
                    <a:pt x="68548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66711" y="6096"/>
                  </a:lnTo>
                  <a:lnTo>
                    <a:pt x="685482" y="0"/>
                  </a:lnTo>
                  <a:close/>
                </a:path>
                <a:path w="7476490" h="6350">
                  <a:moveTo>
                    <a:pt x="7476109" y="0"/>
                  </a:moveTo>
                  <a:lnTo>
                    <a:pt x="6220968" y="0"/>
                  </a:lnTo>
                  <a:lnTo>
                    <a:pt x="6307201" y="6096"/>
                  </a:lnTo>
                  <a:lnTo>
                    <a:pt x="7387209" y="6096"/>
                  </a:lnTo>
                  <a:lnTo>
                    <a:pt x="7476109" y="0"/>
                  </a:lnTo>
                  <a:close/>
                </a:path>
              </a:pathLst>
            </a:custGeom>
            <a:solidFill>
              <a:srgbClr val="794668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664463"/>
              <a:ext cx="7372984" cy="9525"/>
            </a:xfrm>
            <a:custGeom>
              <a:avLst/>
              <a:gdLst/>
              <a:ahLst/>
              <a:cxnLst/>
              <a:rect l="l" t="t" r="r" b="b"/>
              <a:pathLst>
                <a:path w="7372984" h="9525">
                  <a:moveTo>
                    <a:pt x="67045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48538" y="9144"/>
                  </a:lnTo>
                  <a:lnTo>
                    <a:pt x="670458" y="0"/>
                  </a:lnTo>
                  <a:close/>
                </a:path>
                <a:path w="7372984" h="9525">
                  <a:moveTo>
                    <a:pt x="7372642" y="0"/>
                  </a:moveTo>
                  <a:lnTo>
                    <a:pt x="6321552" y="0"/>
                  </a:lnTo>
                  <a:lnTo>
                    <a:pt x="6321552" y="6096"/>
                  </a:lnTo>
                  <a:lnTo>
                    <a:pt x="6394704" y="6096"/>
                  </a:lnTo>
                  <a:lnTo>
                    <a:pt x="6394704" y="9144"/>
                  </a:lnTo>
                  <a:lnTo>
                    <a:pt x="7321270" y="9144"/>
                  </a:lnTo>
                  <a:lnTo>
                    <a:pt x="7321270" y="6096"/>
                  </a:lnTo>
                  <a:lnTo>
                    <a:pt x="7372642" y="6096"/>
                  </a:lnTo>
                  <a:lnTo>
                    <a:pt x="7372642" y="0"/>
                  </a:lnTo>
                  <a:close/>
                </a:path>
              </a:pathLst>
            </a:custGeom>
            <a:solidFill>
              <a:srgbClr val="79476A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670559"/>
              <a:ext cx="7275195" cy="9525"/>
            </a:xfrm>
            <a:custGeom>
              <a:avLst/>
              <a:gdLst/>
              <a:ahLst/>
              <a:cxnLst/>
              <a:rect l="l" t="t" r="r" b="b"/>
              <a:pathLst>
                <a:path w="7275195" h="9525">
                  <a:moveTo>
                    <a:pt x="651789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006" y="9144"/>
                  </a:lnTo>
                  <a:lnTo>
                    <a:pt x="651789" y="0"/>
                  </a:lnTo>
                  <a:close/>
                </a:path>
                <a:path w="7275195" h="9525">
                  <a:moveTo>
                    <a:pt x="7275081" y="0"/>
                  </a:moveTo>
                  <a:lnTo>
                    <a:pt x="6483096" y="0"/>
                  </a:lnTo>
                  <a:lnTo>
                    <a:pt x="6483096" y="9144"/>
                  </a:lnTo>
                  <a:lnTo>
                    <a:pt x="7275081" y="9144"/>
                  </a:lnTo>
                  <a:lnTo>
                    <a:pt x="7275081" y="0"/>
                  </a:lnTo>
                  <a:close/>
                </a:path>
              </a:pathLst>
            </a:custGeom>
            <a:solidFill>
              <a:srgbClr val="78476B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679703"/>
              <a:ext cx="7193280" cy="6350"/>
            </a:xfrm>
            <a:custGeom>
              <a:avLst/>
              <a:gdLst/>
              <a:ahLst/>
              <a:cxnLst/>
              <a:rect l="l" t="t" r="r" b="b"/>
              <a:pathLst>
                <a:path w="7193280" h="6350">
                  <a:moveTo>
                    <a:pt x="62440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24408" y="6096"/>
                  </a:lnTo>
                  <a:lnTo>
                    <a:pt x="624408" y="0"/>
                  </a:lnTo>
                  <a:close/>
                </a:path>
                <a:path w="7193280" h="6350">
                  <a:moveTo>
                    <a:pt x="7193026" y="0"/>
                  </a:moveTo>
                  <a:lnTo>
                    <a:pt x="6583680" y="0"/>
                  </a:lnTo>
                  <a:lnTo>
                    <a:pt x="6760464" y="6096"/>
                  </a:lnTo>
                  <a:lnTo>
                    <a:pt x="6912737" y="6096"/>
                  </a:lnTo>
                  <a:lnTo>
                    <a:pt x="7193026" y="0"/>
                  </a:lnTo>
                  <a:close/>
                </a:path>
              </a:pathLst>
            </a:custGeom>
            <a:solidFill>
              <a:srgbClr val="77486C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685799"/>
              <a:ext cx="6912609" cy="9525"/>
            </a:xfrm>
            <a:custGeom>
              <a:avLst/>
              <a:gdLst/>
              <a:ahLst/>
              <a:cxnLst/>
              <a:rect l="l" t="t" r="r" b="b"/>
              <a:pathLst>
                <a:path w="6912609" h="9525">
                  <a:moveTo>
                    <a:pt x="61568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00341" y="9144"/>
                  </a:lnTo>
                  <a:lnTo>
                    <a:pt x="615683" y="0"/>
                  </a:lnTo>
                  <a:close/>
                </a:path>
                <a:path w="6912609" h="9525">
                  <a:moveTo>
                    <a:pt x="6912356" y="0"/>
                  </a:moveTo>
                  <a:lnTo>
                    <a:pt x="6760464" y="0"/>
                  </a:lnTo>
                  <a:lnTo>
                    <a:pt x="6819138" y="3048"/>
                  </a:lnTo>
                  <a:lnTo>
                    <a:pt x="6912356" y="0"/>
                  </a:lnTo>
                  <a:close/>
                </a:path>
              </a:pathLst>
            </a:custGeom>
            <a:solidFill>
              <a:srgbClr val="76496C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0" y="691895"/>
              <a:ext cx="603885" cy="9525"/>
            </a:xfrm>
            <a:custGeom>
              <a:avLst/>
              <a:gdLst/>
              <a:ahLst/>
              <a:cxnLst/>
              <a:rect l="l" t="t" r="r" b="b"/>
              <a:pathLst>
                <a:path w="603885" h="9525">
                  <a:moveTo>
                    <a:pt x="60342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588060" y="9143"/>
                  </a:lnTo>
                  <a:lnTo>
                    <a:pt x="603427" y="0"/>
                  </a:lnTo>
                  <a:close/>
                </a:path>
              </a:pathLst>
            </a:custGeom>
            <a:solidFill>
              <a:srgbClr val="76496D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0" y="701040"/>
              <a:ext cx="588645" cy="9525"/>
            </a:xfrm>
            <a:custGeom>
              <a:avLst/>
              <a:gdLst/>
              <a:ahLst/>
              <a:cxnLst/>
              <a:rect l="l" t="t" r="r" b="b"/>
              <a:pathLst>
                <a:path w="588645" h="9525">
                  <a:moveTo>
                    <a:pt x="58809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572744" y="9144"/>
                  </a:lnTo>
                  <a:lnTo>
                    <a:pt x="588098" y="0"/>
                  </a:lnTo>
                  <a:close/>
                </a:path>
              </a:pathLst>
            </a:custGeom>
            <a:solidFill>
              <a:srgbClr val="754A6E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0" y="707136"/>
              <a:ext cx="573405" cy="9525"/>
            </a:xfrm>
            <a:custGeom>
              <a:avLst/>
              <a:gdLst/>
              <a:ahLst/>
              <a:cxnLst/>
              <a:rect l="l" t="t" r="r" b="b"/>
              <a:pathLst>
                <a:path w="573405" h="9525">
                  <a:moveTo>
                    <a:pt x="572782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557415" y="9143"/>
                  </a:lnTo>
                  <a:lnTo>
                    <a:pt x="572782" y="0"/>
                  </a:lnTo>
                  <a:close/>
                </a:path>
              </a:pathLst>
            </a:custGeom>
            <a:solidFill>
              <a:srgbClr val="744B70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0" y="716280"/>
              <a:ext cx="557530" cy="6350"/>
            </a:xfrm>
            <a:custGeom>
              <a:avLst/>
              <a:gdLst/>
              <a:ahLst/>
              <a:cxnLst/>
              <a:rect l="l" t="t" r="r" b="b"/>
              <a:pathLst>
                <a:path w="557530" h="6350">
                  <a:moveTo>
                    <a:pt x="55747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542188" y="6096"/>
                  </a:lnTo>
                  <a:lnTo>
                    <a:pt x="557479" y="0"/>
                  </a:lnTo>
                  <a:close/>
                </a:path>
              </a:pathLst>
            </a:custGeom>
            <a:solidFill>
              <a:srgbClr val="734B71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0" y="722376"/>
              <a:ext cx="542290" cy="9525"/>
            </a:xfrm>
            <a:custGeom>
              <a:avLst/>
              <a:gdLst/>
              <a:ahLst/>
              <a:cxnLst/>
              <a:rect l="l" t="t" r="r" b="b"/>
              <a:pathLst>
                <a:path w="542290" h="9525">
                  <a:moveTo>
                    <a:pt x="54216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526859" y="9144"/>
                  </a:lnTo>
                  <a:lnTo>
                    <a:pt x="542163" y="0"/>
                  </a:lnTo>
                  <a:close/>
                </a:path>
              </a:pathLst>
            </a:custGeom>
            <a:solidFill>
              <a:srgbClr val="714D73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0" y="731519"/>
              <a:ext cx="527050" cy="6350"/>
            </a:xfrm>
            <a:custGeom>
              <a:avLst/>
              <a:gdLst/>
              <a:ahLst/>
              <a:cxnLst/>
              <a:rect l="l" t="t" r="r" b="b"/>
              <a:pathLst>
                <a:path w="527050" h="6350">
                  <a:moveTo>
                    <a:pt x="526834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511543" y="6095"/>
                  </a:lnTo>
                  <a:lnTo>
                    <a:pt x="526834" y="0"/>
                  </a:lnTo>
                  <a:close/>
                </a:path>
              </a:pathLst>
            </a:custGeom>
            <a:solidFill>
              <a:srgbClr val="704E74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0" y="737616"/>
              <a:ext cx="514984" cy="9525"/>
            </a:xfrm>
            <a:custGeom>
              <a:avLst/>
              <a:gdLst/>
              <a:ahLst/>
              <a:cxnLst/>
              <a:rect l="l" t="t" r="r" b="b"/>
              <a:pathLst>
                <a:path w="514984" h="9525">
                  <a:moveTo>
                    <a:pt x="51457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496722" y="9144"/>
                  </a:lnTo>
                  <a:lnTo>
                    <a:pt x="514578" y="0"/>
                  </a:lnTo>
                  <a:close/>
                </a:path>
              </a:pathLst>
            </a:custGeom>
            <a:solidFill>
              <a:srgbClr val="6F4E7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0" y="743711"/>
              <a:ext cx="499745" cy="9525"/>
            </a:xfrm>
            <a:custGeom>
              <a:avLst/>
              <a:gdLst/>
              <a:ahLst/>
              <a:cxnLst/>
              <a:rect l="l" t="t" r="r" b="b"/>
              <a:pathLst>
                <a:path w="499745" h="9525">
                  <a:moveTo>
                    <a:pt x="49926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483946" y="9144"/>
                  </a:lnTo>
                  <a:lnTo>
                    <a:pt x="499262" y="0"/>
                  </a:lnTo>
                  <a:close/>
                </a:path>
              </a:pathLst>
            </a:custGeom>
            <a:solidFill>
              <a:srgbClr val="6F4F76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0" y="752855"/>
              <a:ext cx="485140" cy="6350"/>
            </a:xfrm>
            <a:custGeom>
              <a:avLst/>
              <a:gdLst/>
              <a:ahLst/>
              <a:cxnLst/>
              <a:rect l="l" t="t" r="r" b="b"/>
              <a:pathLst>
                <a:path w="485140" h="6350">
                  <a:moveTo>
                    <a:pt x="48456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469252" y="6096"/>
                  </a:lnTo>
                  <a:lnTo>
                    <a:pt x="484568" y="0"/>
                  </a:lnTo>
                  <a:close/>
                </a:path>
              </a:pathLst>
            </a:custGeom>
            <a:solidFill>
              <a:srgbClr val="6E5077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0" y="758951"/>
              <a:ext cx="469265" cy="9525"/>
            </a:xfrm>
            <a:custGeom>
              <a:avLst/>
              <a:gdLst/>
              <a:ahLst/>
              <a:cxnLst/>
              <a:rect l="l" t="t" r="r" b="b"/>
              <a:pathLst>
                <a:path w="469265" h="9525">
                  <a:moveTo>
                    <a:pt x="46925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453923" y="9144"/>
                  </a:lnTo>
                  <a:lnTo>
                    <a:pt x="469252" y="0"/>
                  </a:lnTo>
                  <a:close/>
                </a:path>
              </a:pathLst>
            </a:custGeom>
            <a:solidFill>
              <a:srgbClr val="6D5079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0" y="765047"/>
              <a:ext cx="457200" cy="9525"/>
            </a:xfrm>
            <a:custGeom>
              <a:avLst/>
              <a:gdLst/>
              <a:ahLst/>
              <a:cxnLst/>
              <a:rect l="l" t="t" r="r" b="b"/>
              <a:pathLst>
                <a:path w="457200" h="9525">
                  <a:moveTo>
                    <a:pt x="456996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441655" y="9144"/>
                  </a:lnTo>
                  <a:lnTo>
                    <a:pt x="456996" y="0"/>
                  </a:lnTo>
                  <a:close/>
                </a:path>
              </a:pathLst>
            </a:custGeom>
            <a:solidFill>
              <a:srgbClr val="6C5179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0" y="774191"/>
              <a:ext cx="441959" cy="6350"/>
            </a:xfrm>
            <a:custGeom>
              <a:avLst/>
              <a:gdLst/>
              <a:ahLst/>
              <a:cxnLst/>
              <a:rect l="l" t="t" r="r" b="b"/>
              <a:pathLst>
                <a:path w="441959" h="6350">
                  <a:moveTo>
                    <a:pt x="441667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426326" y="6096"/>
                  </a:lnTo>
                  <a:lnTo>
                    <a:pt x="441667" y="0"/>
                  </a:lnTo>
                  <a:close/>
                </a:path>
              </a:pathLst>
            </a:custGeom>
            <a:solidFill>
              <a:srgbClr val="6C527A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0" y="780287"/>
              <a:ext cx="426720" cy="9525"/>
            </a:xfrm>
            <a:custGeom>
              <a:avLst/>
              <a:gdLst/>
              <a:ahLst/>
              <a:cxnLst/>
              <a:rect l="l" t="t" r="r" b="b"/>
              <a:pathLst>
                <a:path w="426720" h="9525">
                  <a:moveTo>
                    <a:pt x="42635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411010" y="9144"/>
                  </a:lnTo>
                  <a:lnTo>
                    <a:pt x="426351" y="0"/>
                  </a:lnTo>
                  <a:close/>
                </a:path>
              </a:pathLst>
            </a:custGeom>
            <a:solidFill>
              <a:srgbClr val="6B527B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0" y="786383"/>
              <a:ext cx="414655" cy="9525"/>
            </a:xfrm>
            <a:custGeom>
              <a:avLst/>
              <a:gdLst/>
              <a:ahLst/>
              <a:cxnLst/>
              <a:rect l="l" t="t" r="r" b="b"/>
              <a:pathLst>
                <a:path w="414655" h="9525">
                  <a:moveTo>
                    <a:pt x="414096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398729" y="9144"/>
                  </a:lnTo>
                  <a:lnTo>
                    <a:pt x="414096" y="0"/>
                  </a:lnTo>
                  <a:close/>
                </a:path>
              </a:pathLst>
            </a:custGeom>
            <a:solidFill>
              <a:srgbClr val="6A527C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0" y="795527"/>
              <a:ext cx="398780" cy="6350"/>
            </a:xfrm>
            <a:custGeom>
              <a:avLst/>
              <a:gdLst/>
              <a:ahLst/>
              <a:cxnLst/>
              <a:rect l="l" t="t" r="r" b="b"/>
              <a:pathLst>
                <a:path w="398780" h="6350">
                  <a:moveTo>
                    <a:pt x="398767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383413" y="6096"/>
                  </a:lnTo>
                  <a:lnTo>
                    <a:pt x="398767" y="0"/>
                  </a:lnTo>
                  <a:close/>
                </a:path>
              </a:pathLst>
            </a:custGeom>
            <a:solidFill>
              <a:srgbClr val="6A537D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0" y="801623"/>
              <a:ext cx="377825" cy="9525"/>
            </a:xfrm>
            <a:custGeom>
              <a:avLst/>
              <a:gdLst/>
              <a:ahLst/>
              <a:cxnLst/>
              <a:rect l="l" t="t" r="r" b="b"/>
              <a:pathLst>
                <a:path w="377825" h="9525">
                  <a:moveTo>
                    <a:pt x="37734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9144"/>
                  </a:lnTo>
                  <a:lnTo>
                    <a:pt x="371665" y="9144"/>
                  </a:lnTo>
                  <a:lnTo>
                    <a:pt x="371665" y="6096"/>
                  </a:lnTo>
                  <a:lnTo>
                    <a:pt x="377342" y="6096"/>
                  </a:lnTo>
                  <a:lnTo>
                    <a:pt x="377342" y="0"/>
                  </a:lnTo>
                  <a:close/>
                </a:path>
              </a:pathLst>
            </a:custGeom>
            <a:solidFill>
              <a:srgbClr val="69537E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0" y="810767"/>
              <a:ext cx="368935" cy="6350"/>
            </a:xfrm>
            <a:custGeom>
              <a:avLst/>
              <a:gdLst/>
              <a:ahLst/>
              <a:cxnLst/>
              <a:rect l="l" t="t" r="r" b="b"/>
              <a:pathLst>
                <a:path w="368935" h="6350">
                  <a:moveTo>
                    <a:pt x="36843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354977" y="6096"/>
                  </a:lnTo>
                  <a:lnTo>
                    <a:pt x="368439" y="0"/>
                  </a:lnTo>
                  <a:close/>
                </a:path>
              </a:pathLst>
            </a:custGeom>
            <a:solidFill>
              <a:srgbClr val="685481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0" y="816863"/>
              <a:ext cx="356870" cy="6350"/>
            </a:xfrm>
            <a:custGeom>
              <a:avLst/>
              <a:gdLst/>
              <a:ahLst/>
              <a:cxnLst/>
              <a:rect l="l" t="t" r="r" b="b"/>
              <a:pathLst>
                <a:path w="356870" h="6350">
                  <a:moveTo>
                    <a:pt x="35647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343052" y="6096"/>
                  </a:lnTo>
                  <a:lnTo>
                    <a:pt x="356476" y="0"/>
                  </a:lnTo>
                  <a:close/>
                </a:path>
              </a:pathLst>
            </a:custGeom>
            <a:solidFill>
              <a:srgbClr val="675582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0" y="822959"/>
              <a:ext cx="344805" cy="9525"/>
            </a:xfrm>
            <a:custGeom>
              <a:avLst/>
              <a:gdLst/>
              <a:ahLst/>
              <a:cxnLst/>
              <a:rect l="l" t="t" r="r" b="b"/>
              <a:pathLst>
                <a:path w="344805" h="9525">
                  <a:moveTo>
                    <a:pt x="34418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330708" y="9144"/>
                  </a:lnTo>
                  <a:lnTo>
                    <a:pt x="344182" y="0"/>
                  </a:lnTo>
                  <a:close/>
                </a:path>
              </a:pathLst>
            </a:custGeom>
            <a:solidFill>
              <a:srgbClr val="665583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0" y="832103"/>
              <a:ext cx="328930" cy="6350"/>
            </a:xfrm>
            <a:custGeom>
              <a:avLst/>
              <a:gdLst/>
              <a:ahLst/>
              <a:cxnLst/>
              <a:rect l="l" t="t" r="r" b="b"/>
              <a:pathLst>
                <a:path w="328930" h="6350">
                  <a:moveTo>
                    <a:pt x="328841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315442" y="6096"/>
                  </a:lnTo>
                  <a:lnTo>
                    <a:pt x="328841" y="0"/>
                  </a:lnTo>
                  <a:close/>
                </a:path>
              </a:pathLst>
            </a:custGeom>
            <a:solidFill>
              <a:srgbClr val="665684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0" y="838199"/>
              <a:ext cx="320040" cy="15240"/>
            </a:xfrm>
            <a:custGeom>
              <a:avLst/>
              <a:gdLst/>
              <a:ahLst/>
              <a:cxnLst/>
              <a:rect l="l" t="t" r="r" b="b"/>
              <a:pathLst>
                <a:path w="320040" h="15240">
                  <a:moveTo>
                    <a:pt x="319925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291172" y="15240"/>
                  </a:lnTo>
                  <a:lnTo>
                    <a:pt x="300113" y="9144"/>
                  </a:lnTo>
                  <a:lnTo>
                    <a:pt x="306438" y="9144"/>
                  </a:lnTo>
                  <a:lnTo>
                    <a:pt x="319925" y="0"/>
                  </a:lnTo>
                  <a:close/>
                </a:path>
              </a:pathLst>
            </a:custGeom>
            <a:solidFill>
              <a:srgbClr val="63578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0" y="853439"/>
              <a:ext cx="292735" cy="6350"/>
            </a:xfrm>
            <a:custGeom>
              <a:avLst/>
              <a:gdLst/>
              <a:ahLst/>
              <a:cxnLst/>
              <a:rect l="l" t="t" r="r" b="b"/>
              <a:pathLst>
                <a:path w="292735" h="6350">
                  <a:moveTo>
                    <a:pt x="29229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278828" y="6096"/>
                  </a:lnTo>
                  <a:lnTo>
                    <a:pt x="292290" y="0"/>
                  </a:lnTo>
                  <a:close/>
                </a:path>
              </a:pathLst>
            </a:custGeom>
            <a:solidFill>
              <a:srgbClr val="625887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0" y="859535"/>
              <a:ext cx="280670" cy="9525"/>
            </a:xfrm>
            <a:custGeom>
              <a:avLst/>
              <a:gdLst/>
              <a:ahLst/>
              <a:cxnLst/>
              <a:rect l="l" t="t" r="r" b="b"/>
              <a:pathLst>
                <a:path w="280670" h="9525">
                  <a:moveTo>
                    <a:pt x="280339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264668" y="9144"/>
                  </a:lnTo>
                  <a:lnTo>
                    <a:pt x="280339" y="0"/>
                  </a:lnTo>
                  <a:close/>
                </a:path>
              </a:pathLst>
            </a:custGeom>
            <a:solidFill>
              <a:srgbClr val="615A88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0" y="868679"/>
              <a:ext cx="268605" cy="6350"/>
            </a:xfrm>
            <a:custGeom>
              <a:avLst/>
              <a:gdLst/>
              <a:ahLst/>
              <a:cxnLst/>
              <a:rect l="l" t="t" r="r" b="b"/>
              <a:pathLst>
                <a:path w="268605" h="6350">
                  <a:moveTo>
                    <a:pt x="268033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254558" y="6096"/>
                  </a:lnTo>
                  <a:lnTo>
                    <a:pt x="268033" y="0"/>
                  </a:lnTo>
                  <a:close/>
                </a:path>
              </a:pathLst>
            </a:custGeom>
            <a:solidFill>
              <a:srgbClr val="605A89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74775"/>
              <a:ext cx="252984" cy="152400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4404359" y="0"/>
              <a:ext cx="4739640" cy="6350"/>
            </a:xfrm>
            <a:custGeom>
              <a:avLst/>
              <a:gdLst/>
              <a:ahLst/>
              <a:cxnLst/>
              <a:rect l="l" t="t" r="r" b="b"/>
              <a:pathLst>
                <a:path w="4739640" h="6350">
                  <a:moveTo>
                    <a:pt x="4739386" y="0"/>
                  </a:moveTo>
                  <a:lnTo>
                    <a:pt x="0" y="0"/>
                  </a:lnTo>
                  <a:lnTo>
                    <a:pt x="18161" y="6096"/>
                  </a:lnTo>
                  <a:lnTo>
                    <a:pt x="4739386" y="6096"/>
                  </a:lnTo>
                  <a:lnTo>
                    <a:pt x="4739386" y="0"/>
                  </a:lnTo>
                  <a:close/>
                </a:path>
              </a:pathLst>
            </a:custGeom>
            <a:solidFill>
              <a:srgbClr val="527DCE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416552" y="6095"/>
              <a:ext cx="4727575" cy="6350"/>
            </a:xfrm>
            <a:custGeom>
              <a:avLst/>
              <a:gdLst/>
              <a:ahLst/>
              <a:cxnLst/>
              <a:rect l="l" t="t" r="r" b="b"/>
              <a:pathLst>
                <a:path w="4727575" h="6350">
                  <a:moveTo>
                    <a:pt x="4727321" y="0"/>
                  </a:moveTo>
                  <a:lnTo>
                    <a:pt x="0" y="0"/>
                  </a:lnTo>
                  <a:lnTo>
                    <a:pt x="21844" y="6096"/>
                  </a:lnTo>
                  <a:lnTo>
                    <a:pt x="4727321" y="6096"/>
                  </a:lnTo>
                  <a:lnTo>
                    <a:pt x="4727321" y="0"/>
                  </a:lnTo>
                  <a:close/>
                </a:path>
              </a:pathLst>
            </a:custGeom>
            <a:solidFill>
              <a:srgbClr val="537CCC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440935" y="12191"/>
              <a:ext cx="4702810" cy="9525"/>
            </a:xfrm>
            <a:custGeom>
              <a:avLst/>
              <a:gdLst/>
              <a:ahLst/>
              <a:cxnLst/>
              <a:rect l="l" t="t" r="r" b="b"/>
              <a:pathLst>
                <a:path w="4702809" h="9525">
                  <a:moveTo>
                    <a:pt x="4702683" y="0"/>
                  </a:moveTo>
                  <a:lnTo>
                    <a:pt x="0" y="0"/>
                  </a:lnTo>
                  <a:lnTo>
                    <a:pt x="21843" y="9143"/>
                  </a:lnTo>
                  <a:lnTo>
                    <a:pt x="4702683" y="9143"/>
                  </a:lnTo>
                  <a:lnTo>
                    <a:pt x="4702683" y="0"/>
                  </a:lnTo>
                  <a:close/>
                </a:path>
              </a:pathLst>
            </a:custGeom>
            <a:solidFill>
              <a:srgbClr val="547BC8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462271" y="21335"/>
              <a:ext cx="4681855" cy="6350"/>
            </a:xfrm>
            <a:custGeom>
              <a:avLst/>
              <a:gdLst/>
              <a:ahLst/>
              <a:cxnLst/>
              <a:rect l="l" t="t" r="r" b="b"/>
              <a:pathLst>
                <a:path w="4681855" h="6350">
                  <a:moveTo>
                    <a:pt x="4681728" y="0"/>
                  </a:moveTo>
                  <a:lnTo>
                    <a:pt x="0" y="0"/>
                  </a:lnTo>
                  <a:lnTo>
                    <a:pt x="21843" y="6096"/>
                  </a:lnTo>
                  <a:lnTo>
                    <a:pt x="4681728" y="6096"/>
                  </a:lnTo>
                  <a:lnTo>
                    <a:pt x="4681728" y="0"/>
                  </a:lnTo>
                  <a:close/>
                </a:path>
              </a:pathLst>
            </a:custGeom>
            <a:solidFill>
              <a:srgbClr val="5579C6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480559" y="27432"/>
              <a:ext cx="4663440" cy="6350"/>
            </a:xfrm>
            <a:custGeom>
              <a:avLst/>
              <a:gdLst/>
              <a:ahLst/>
              <a:cxnLst/>
              <a:rect l="l" t="t" r="r" b="b"/>
              <a:pathLst>
                <a:path w="4663440" h="6350">
                  <a:moveTo>
                    <a:pt x="4663059" y="0"/>
                  </a:moveTo>
                  <a:lnTo>
                    <a:pt x="0" y="0"/>
                  </a:lnTo>
                  <a:lnTo>
                    <a:pt x="21843" y="6096"/>
                  </a:lnTo>
                  <a:lnTo>
                    <a:pt x="4663059" y="6096"/>
                  </a:lnTo>
                  <a:lnTo>
                    <a:pt x="4663059" y="0"/>
                  </a:lnTo>
                  <a:close/>
                </a:path>
              </a:pathLst>
            </a:custGeom>
            <a:solidFill>
              <a:srgbClr val="5579C4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501896" y="33528"/>
              <a:ext cx="4642485" cy="9525"/>
            </a:xfrm>
            <a:custGeom>
              <a:avLst/>
              <a:gdLst/>
              <a:ahLst/>
              <a:cxnLst/>
              <a:rect l="l" t="t" r="r" b="b"/>
              <a:pathLst>
                <a:path w="4642484" h="9525">
                  <a:moveTo>
                    <a:pt x="4642104" y="0"/>
                  </a:moveTo>
                  <a:lnTo>
                    <a:pt x="0" y="0"/>
                  </a:lnTo>
                  <a:lnTo>
                    <a:pt x="21843" y="9144"/>
                  </a:lnTo>
                  <a:lnTo>
                    <a:pt x="4642104" y="9144"/>
                  </a:lnTo>
                  <a:lnTo>
                    <a:pt x="4642104" y="0"/>
                  </a:lnTo>
                  <a:close/>
                </a:path>
              </a:pathLst>
            </a:custGeom>
            <a:solidFill>
              <a:srgbClr val="5678C2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532376" y="42671"/>
              <a:ext cx="4611370" cy="6350"/>
            </a:xfrm>
            <a:custGeom>
              <a:avLst/>
              <a:gdLst/>
              <a:ahLst/>
              <a:cxnLst/>
              <a:rect l="l" t="t" r="r" b="b"/>
              <a:pathLst>
                <a:path w="4611370" h="6350">
                  <a:moveTo>
                    <a:pt x="4611243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4611243" y="6096"/>
                  </a:lnTo>
                  <a:lnTo>
                    <a:pt x="4611243" y="0"/>
                  </a:lnTo>
                  <a:close/>
                </a:path>
              </a:pathLst>
            </a:custGeom>
            <a:solidFill>
              <a:srgbClr val="5776BE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544567" y="48767"/>
              <a:ext cx="4599305" cy="9525"/>
            </a:xfrm>
            <a:custGeom>
              <a:avLst/>
              <a:gdLst/>
              <a:ahLst/>
              <a:cxnLst/>
              <a:rect l="l" t="t" r="r" b="b"/>
              <a:pathLst>
                <a:path w="4599305" h="9525">
                  <a:moveTo>
                    <a:pt x="4599051" y="0"/>
                  </a:moveTo>
                  <a:lnTo>
                    <a:pt x="0" y="0"/>
                  </a:lnTo>
                  <a:lnTo>
                    <a:pt x="25019" y="9143"/>
                  </a:lnTo>
                  <a:lnTo>
                    <a:pt x="4599051" y="9143"/>
                  </a:lnTo>
                  <a:lnTo>
                    <a:pt x="4599051" y="0"/>
                  </a:lnTo>
                  <a:close/>
                </a:path>
              </a:pathLst>
            </a:custGeom>
            <a:solidFill>
              <a:srgbClr val="5875BC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565903" y="54864"/>
              <a:ext cx="4578350" cy="9525"/>
            </a:xfrm>
            <a:custGeom>
              <a:avLst/>
              <a:gdLst/>
              <a:ahLst/>
              <a:cxnLst/>
              <a:rect l="l" t="t" r="r" b="b"/>
              <a:pathLst>
                <a:path w="4578350" h="9525">
                  <a:moveTo>
                    <a:pt x="4577842" y="0"/>
                  </a:moveTo>
                  <a:lnTo>
                    <a:pt x="0" y="0"/>
                  </a:lnTo>
                  <a:lnTo>
                    <a:pt x="25019" y="9143"/>
                  </a:lnTo>
                  <a:lnTo>
                    <a:pt x="4577842" y="9143"/>
                  </a:lnTo>
                  <a:lnTo>
                    <a:pt x="4577842" y="0"/>
                  </a:lnTo>
                  <a:close/>
                </a:path>
              </a:pathLst>
            </a:custGeom>
            <a:solidFill>
              <a:srgbClr val="5874B9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590288" y="64007"/>
              <a:ext cx="4553585" cy="6350"/>
            </a:xfrm>
            <a:custGeom>
              <a:avLst/>
              <a:gdLst/>
              <a:ahLst/>
              <a:cxnLst/>
              <a:rect l="l" t="t" r="r" b="b"/>
              <a:pathLst>
                <a:path w="4553584" h="6350">
                  <a:moveTo>
                    <a:pt x="4553077" y="0"/>
                  </a:moveTo>
                  <a:lnTo>
                    <a:pt x="0" y="0"/>
                  </a:lnTo>
                  <a:lnTo>
                    <a:pt x="25019" y="6096"/>
                  </a:lnTo>
                  <a:lnTo>
                    <a:pt x="4553077" y="6096"/>
                  </a:lnTo>
                  <a:lnTo>
                    <a:pt x="4553077" y="0"/>
                  </a:lnTo>
                  <a:close/>
                </a:path>
              </a:pathLst>
            </a:custGeom>
            <a:solidFill>
              <a:srgbClr val="5A71B8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617720" y="70103"/>
              <a:ext cx="4526280" cy="9525"/>
            </a:xfrm>
            <a:custGeom>
              <a:avLst/>
              <a:gdLst/>
              <a:ahLst/>
              <a:cxnLst/>
              <a:rect l="l" t="t" r="r" b="b"/>
              <a:pathLst>
                <a:path w="4526280" h="9525">
                  <a:moveTo>
                    <a:pt x="4526026" y="0"/>
                  </a:moveTo>
                  <a:lnTo>
                    <a:pt x="0" y="0"/>
                  </a:lnTo>
                  <a:lnTo>
                    <a:pt x="25018" y="9144"/>
                  </a:lnTo>
                  <a:lnTo>
                    <a:pt x="4526026" y="9144"/>
                  </a:lnTo>
                  <a:lnTo>
                    <a:pt x="4526026" y="0"/>
                  </a:lnTo>
                  <a:close/>
                </a:path>
              </a:pathLst>
            </a:custGeom>
            <a:solidFill>
              <a:srgbClr val="5B70B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639055" y="76200"/>
              <a:ext cx="4504690" cy="9525"/>
            </a:xfrm>
            <a:custGeom>
              <a:avLst/>
              <a:gdLst/>
              <a:ahLst/>
              <a:cxnLst/>
              <a:rect l="l" t="t" r="r" b="b"/>
              <a:pathLst>
                <a:path w="4504690" h="9525">
                  <a:moveTo>
                    <a:pt x="4504690" y="0"/>
                  </a:moveTo>
                  <a:lnTo>
                    <a:pt x="0" y="0"/>
                  </a:lnTo>
                  <a:lnTo>
                    <a:pt x="25019" y="9144"/>
                  </a:lnTo>
                  <a:lnTo>
                    <a:pt x="4504690" y="9144"/>
                  </a:lnTo>
                  <a:lnTo>
                    <a:pt x="4504690" y="0"/>
                  </a:lnTo>
                  <a:close/>
                </a:path>
              </a:pathLst>
            </a:custGeom>
            <a:solidFill>
              <a:srgbClr val="5C6FB3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663440" y="85343"/>
              <a:ext cx="4480560" cy="6350"/>
            </a:xfrm>
            <a:custGeom>
              <a:avLst/>
              <a:gdLst/>
              <a:ahLst/>
              <a:cxnLst/>
              <a:rect l="l" t="t" r="r" b="b"/>
              <a:pathLst>
                <a:path w="4480559" h="6350">
                  <a:moveTo>
                    <a:pt x="4480052" y="0"/>
                  </a:moveTo>
                  <a:lnTo>
                    <a:pt x="0" y="0"/>
                  </a:lnTo>
                  <a:lnTo>
                    <a:pt x="25019" y="6096"/>
                  </a:lnTo>
                  <a:lnTo>
                    <a:pt x="4480052" y="6096"/>
                  </a:lnTo>
                  <a:lnTo>
                    <a:pt x="4480052" y="0"/>
                  </a:lnTo>
                  <a:close/>
                </a:path>
              </a:pathLst>
            </a:custGeom>
            <a:solidFill>
              <a:srgbClr val="5C6EB0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687823" y="91439"/>
              <a:ext cx="4456430" cy="9525"/>
            </a:xfrm>
            <a:custGeom>
              <a:avLst/>
              <a:gdLst/>
              <a:ahLst/>
              <a:cxnLst/>
              <a:rect l="l" t="t" r="r" b="b"/>
              <a:pathLst>
                <a:path w="4456430" h="9525">
                  <a:moveTo>
                    <a:pt x="4455922" y="0"/>
                  </a:moveTo>
                  <a:lnTo>
                    <a:pt x="0" y="0"/>
                  </a:lnTo>
                  <a:lnTo>
                    <a:pt x="25018" y="9143"/>
                  </a:lnTo>
                  <a:lnTo>
                    <a:pt x="4455922" y="9143"/>
                  </a:lnTo>
                  <a:lnTo>
                    <a:pt x="4455922" y="0"/>
                  </a:lnTo>
                  <a:close/>
                </a:path>
              </a:pathLst>
            </a:custGeom>
            <a:solidFill>
              <a:srgbClr val="5D6CAD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712208" y="100584"/>
              <a:ext cx="4431665" cy="6350"/>
            </a:xfrm>
            <a:custGeom>
              <a:avLst/>
              <a:gdLst/>
              <a:ahLst/>
              <a:cxnLst/>
              <a:rect l="l" t="t" r="r" b="b"/>
              <a:pathLst>
                <a:path w="4431665" h="6350">
                  <a:moveTo>
                    <a:pt x="4431284" y="0"/>
                  </a:moveTo>
                  <a:lnTo>
                    <a:pt x="0" y="0"/>
                  </a:lnTo>
                  <a:lnTo>
                    <a:pt x="25018" y="6096"/>
                  </a:lnTo>
                  <a:lnTo>
                    <a:pt x="4431284" y="6096"/>
                  </a:lnTo>
                  <a:lnTo>
                    <a:pt x="4431284" y="0"/>
                  </a:lnTo>
                  <a:close/>
                </a:path>
              </a:pathLst>
            </a:custGeom>
            <a:solidFill>
              <a:srgbClr val="5E6CAC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733544" y="106679"/>
              <a:ext cx="4410075" cy="6350"/>
            </a:xfrm>
            <a:custGeom>
              <a:avLst/>
              <a:gdLst/>
              <a:ahLst/>
              <a:cxnLst/>
              <a:rect l="l" t="t" r="r" b="b"/>
              <a:pathLst>
                <a:path w="4410075" h="6350">
                  <a:moveTo>
                    <a:pt x="4409948" y="0"/>
                  </a:moveTo>
                  <a:lnTo>
                    <a:pt x="0" y="0"/>
                  </a:lnTo>
                  <a:lnTo>
                    <a:pt x="25018" y="6096"/>
                  </a:lnTo>
                  <a:lnTo>
                    <a:pt x="4409948" y="6096"/>
                  </a:lnTo>
                  <a:lnTo>
                    <a:pt x="4409948" y="0"/>
                  </a:lnTo>
                  <a:close/>
                </a:path>
              </a:pathLst>
            </a:custGeom>
            <a:solidFill>
              <a:srgbClr val="5F6BA9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757928" y="115823"/>
              <a:ext cx="4385945" cy="6350"/>
            </a:xfrm>
            <a:custGeom>
              <a:avLst/>
              <a:gdLst/>
              <a:ahLst/>
              <a:cxnLst/>
              <a:rect l="l" t="t" r="r" b="b"/>
              <a:pathLst>
                <a:path w="4385945" h="6350">
                  <a:moveTo>
                    <a:pt x="4385945" y="0"/>
                  </a:moveTo>
                  <a:lnTo>
                    <a:pt x="0" y="0"/>
                  </a:lnTo>
                  <a:lnTo>
                    <a:pt x="25019" y="6096"/>
                  </a:lnTo>
                  <a:lnTo>
                    <a:pt x="4385945" y="6096"/>
                  </a:lnTo>
                  <a:lnTo>
                    <a:pt x="4385945" y="0"/>
                  </a:lnTo>
                  <a:close/>
                </a:path>
              </a:pathLst>
            </a:custGeom>
            <a:solidFill>
              <a:srgbClr val="5F69A7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791456" y="121932"/>
              <a:ext cx="4352925" cy="9525"/>
            </a:xfrm>
            <a:custGeom>
              <a:avLst/>
              <a:gdLst/>
              <a:ahLst/>
              <a:cxnLst/>
              <a:rect l="l" t="t" r="r" b="b"/>
              <a:pathLst>
                <a:path w="4352925" h="9525">
                  <a:moveTo>
                    <a:pt x="4352417" y="6083"/>
                  </a:moveTo>
                  <a:lnTo>
                    <a:pt x="4352036" y="6083"/>
                  </a:lnTo>
                  <a:lnTo>
                    <a:pt x="4352036" y="0"/>
                  </a:lnTo>
                  <a:lnTo>
                    <a:pt x="0" y="0"/>
                  </a:lnTo>
                  <a:lnTo>
                    <a:pt x="0" y="6083"/>
                  </a:lnTo>
                  <a:lnTo>
                    <a:pt x="15240" y="6083"/>
                  </a:lnTo>
                  <a:lnTo>
                    <a:pt x="15240" y="9131"/>
                  </a:lnTo>
                  <a:lnTo>
                    <a:pt x="4352417" y="9131"/>
                  </a:lnTo>
                  <a:lnTo>
                    <a:pt x="4352417" y="6083"/>
                  </a:lnTo>
                  <a:close/>
                </a:path>
              </a:pathLst>
            </a:custGeom>
            <a:solidFill>
              <a:srgbClr val="5F68A3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806696" y="128015"/>
              <a:ext cx="4337685" cy="9525"/>
            </a:xfrm>
            <a:custGeom>
              <a:avLst/>
              <a:gdLst/>
              <a:ahLst/>
              <a:cxnLst/>
              <a:rect l="l" t="t" r="r" b="b"/>
              <a:pathLst>
                <a:path w="4337684" h="9525">
                  <a:moveTo>
                    <a:pt x="4337177" y="0"/>
                  </a:moveTo>
                  <a:lnTo>
                    <a:pt x="0" y="0"/>
                  </a:lnTo>
                  <a:lnTo>
                    <a:pt x="27558" y="9143"/>
                  </a:lnTo>
                  <a:lnTo>
                    <a:pt x="4337177" y="9143"/>
                  </a:lnTo>
                  <a:lnTo>
                    <a:pt x="4337177" y="0"/>
                  </a:lnTo>
                  <a:close/>
                </a:path>
              </a:pathLst>
            </a:custGeom>
            <a:solidFill>
              <a:srgbClr val="6067A1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834128" y="137160"/>
              <a:ext cx="4309745" cy="6350"/>
            </a:xfrm>
            <a:custGeom>
              <a:avLst/>
              <a:gdLst/>
              <a:ahLst/>
              <a:cxnLst/>
              <a:rect l="l" t="t" r="r" b="b"/>
              <a:pathLst>
                <a:path w="4309745" h="6350">
                  <a:moveTo>
                    <a:pt x="4309491" y="0"/>
                  </a:moveTo>
                  <a:lnTo>
                    <a:pt x="0" y="0"/>
                  </a:lnTo>
                  <a:lnTo>
                    <a:pt x="27559" y="6096"/>
                  </a:lnTo>
                  <a:lnTo>
                    <a:pt x="4309491" y="6096"/>
                  </a:lnTo>
                  <a:lnTo>
                    <a:pt x="4309491" y="0"/>
                  </a:lnTo>
                  <a:close/>
                </a:path>
              </a:pathLst>
            </a:custGeom>
            <a:solidFill>
              <a:srgbClr val="61669F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861559" y="143255"/>
              <a:ext cx="4281805" cy="9525"/>
            </a:xfrm>
            <a:custGeom>
              <a:avLst/>
              <a:gdLst/>
              <a:ahLst/>
              <a:cxnLst/>
              <a:rect l="l" t="t" r="r" b="b"/>
              <a:pathLst>
                <a:path w="4281805" h="9525">
                  <a:moveTo>
                    <a:pt x="4281805" y="0"/>
                  </a:moveTo>
                  <a:lnTo>
                    <a:pt x="0" y="0"/>
                  </a:lnTo>
                  <a:lnTo>
                    <a:pt x="27559" y="9144"/>
                  </a:lnTo>
                  <a:lnTo>
                    <a:pt x="4281805" y="9144"/>
                  </a:lnTo>
                  <a:lnTo>
                    <a:pt x="4281805" y="0"/>
                  </a:lnTo>
                  <a:close/>
                </a:path>
              </a:pathLst>
            </a:custGeom>
            <a:solidFill>
              <a:srgbClr val="61639D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882896" y="149352"/>
              <a:ext cx="4261485" cy="9525"/>
            </a:xfrm>
            <a:custGeom>
              <a:avLst/>
              <a:gdLst/>
              <a:ahLst/>
              <a:cxnLst/>
              <a:rect l="l" t="t" r="r" b="b"/>
              <a:pathLst>
                <a:path w="4261484" h="9525">
                  <a:moveTo>
                    <a:pt x="4261104" y="0"/>
                  </a:moveTo>
                  <a:lnTo>
                    <a:pt x="0" y="0"/>
                  </a:lnTo>
                  <a:lnTo>
                    <a:pt x="32130" y="9144"/>
                  </a:lnTo>
                  <a:lnTo>
                    <a:pt x="4261104" y="9144"/>
                  </a:lnTo>
                  <a:lnTo>
                    <a:pt x="4261104" y="0"/>
                  </a:lnTo>
                  <a:close/>
                </a:path>
              </a:pathLst>
            </a:custGeom>
            <a:solidFill>
              <a:srgbClr val="62629A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910328" y="158495"/>
              <a:ext cx="4233545" cy="6350"/>
            </a:xfrm>
            <a:custGeom>
              <a:avLst/>
              <a:gdLst/>
              <a:ahLst/>
              <a:cxnLst/>
              <a:rect l="l" t="t" r="r" b="b"/>
              <a:pathLst>
                <a:path w="4233545" h="6350">
                  <a:moveTo>
                    <a:pt x="4233418" y="0"/>
                  </a:moveTo>
                  <a:lnTo>
                    <a:pt x="0" y="0"/>
                  </a:lnTo>
                  <a:lnTo>
                    <a:pt x="27559" y="6096"/>
                  </a:lnTo>
                  <a:lnTo>
                    <a:pt x="4233418" y="6096"/>
                  </a:lnTo>
                  <a:lnTo>
                    <a:pt x="4233418" y="0"/>
                  </a:lnTo>
                  <a:close/>
                </a:path>
              </a:pathLst>
            </a:custGeom>
            <a:solidFill>
              <a:srgbClr val="636099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937759" y="164592"/>
              <a:ext cx="4206240" cy="9525"/>
            </a:xfrm>
            <a:custGeom>
              <a:avLst/>
              <a:gdLst/>
              <a:ahLst/>
              <a:cxnLst/>
              <a:rect l="l" t="t" r="r" b="b"/>
              <a:pathLst>
                <a:path w="4206240" h="9525">
                  <a:moveTo>
                    <a:pt x="4205732" y="0"/>
                  </a:moveTo>
                  <a:lnTo>
                    <a:pt x="0" y="0"/>
                  </a:lnTo>
                  <a:lnTo>
                    <a:pt x="27559" y="9143"/>
                  </a:lnTo>
                  <a:lnTo>
                    <a:pt x="4205732" y="9143"/>
                  </a:lnTo>
                  <a:lnTo>
                    <a:pt x="4205732" y="0"/>
                  </a:lnTo>
                  <a:close/>
                </a:path>
              </a:pathLst>
            </a:custGeom>
            <a:solidFill>
              <a:srgbClr val="665F94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962144" y="170687"/>
              <a:ext cx="4181475" cy="9525"/>
            </a:xfrm>
            <a:custGeom>
              <a:avLst/>
              <a:gdLst/>
              <a:ahLst/>
              <a:cxnLst/>
              <a:rect l="l" t="t" r="r" b="b"/>
              <a:pathLst>
                <a:path w="4181475" h="9525">
                  <a:moveTo>
                    <a:pt x="4181221" y="0"/>
                  </a:moveTo>
                  <a:lnTo>
                    <a:pt x="0" y="0"/>
                  </a:lnTo>
                  <a:lnTo>
                    <a:pt x="32130" y="9143"/>
                  </a:lnTo>
                  <a:lnTo>
                    <a:pt x="4181221" y="9143"/>
                  </a:lnTo>
                  <a:lnTo>
                    <a:pt x="4181221" y="0"/>
                  </a:lnTo>
                  <a:close/>
                </a:path>
              </a:pathLst>
            </a:custGeom>
            <a:solidFill>
              <a:srgbClr val="665F92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989576" y="179831"/>
              <a:ext cx="4154804" cy="6350"/>
            </a:xfrm>
            <a:custGeom>
              <a:avLst/>
              <a:gdLst/>
              <a:ahLst/>
              <a:cxnLst/>
              <a:rect l="l" t="t" r="r" b="b"/>
              <a:pathLst>
                <a:path w="4154804" h="6350">
                  <a:moveTo>
                    <a:pt x="4154297" y="0"/>
                  </a:moveTo>
                  <a:lnTo>
                    <a:pt x="0" y="0"/>
                  </a:lnTo>
                  <a:lnTo>
                    <a:pt x="27559" y="6096"/>
                  </a:lnTo>
                  <a:lnTo>
                    <a:pt x="4154297" y="6096"/>
                  </a:lnTo>
                  <a:lnTo>
                    <a:pt x="4154297" y="0"/>
                  </a:lnTo>
                  <a:close/>
                </a:path>
              </a:pathLst>
            </a:custGeom>
            <a:solidFill>
              <a:srgbClr val="665E91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023104" y="185927"/>
              <a:ext cx="4121150" cy="9525"/>
            </a:xfrm>
            <a:custGeom>
              <a:avLst/>
              <a:gdLst/>
              <a:ahLst/>
              <a:cxnLst/>
              <a:rect l="l" t="t" r="r" b="b"/>
              <a:pathLst>
                <a:path w="4121150" h="9525">
                  <a:moveTo>
                    <a:pt x="4114419" y="6108"/>
                  </a:moveTo>
                  <a:lnTo>
                    <a:pt x="15240" y="6108"/>
                  </a:lnTo>
                  <a:lnTo>
                    <a:pt x="15240" y="9144"/>
                  </a:lnTo>
                  <a:lnTo>
                    <a:pt x="4114419" y="9144"/>
                  </a:lnTo>
                  <a:lnTo>
                    <a:pt x="4114419" y="6108"/>
                  </a:lnTo>
                  <a:close/>
                </a:path>
                <a:path w="4121150" h="9525">
                  <a:moveTo>
                    <a:pt x="4120642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4120642" y="3048"/>
                  </a:lnTo>
                  <a:lnTo>
                    <a:pt x="4120642" y="0"/>
                  </a:lnTo>
                  <a:close/>
                </a:path>
              </a:pathLst>
            </a:custGeom>
            <a:solidFill>
              <a:srgbClr val="675C8E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044440" y="195071"/>
              <a:ext cx="4087495" cy="6350"/>
            </a:xfrm>
            <a:custGeom>
              <a:avLst/>
              <a:gdLst/>
              <a:ahLst/>
              <a:cxnLst/>
              <a:rect l="l" t="t" r="r" b="b"/>
              <a:pathLst>
                <a:path w="4087495" h="6350">
                  <a:moveTo>
                    <a:pt x="4087367" y="0"/>
                  </a:moveTo>
                  <a:lnTo>
                    <a:pt x="0" y="0"/>
                  </a:lnTo>
                  <a:lnTo>
                    <a:pt x="27559" y="6096"/>
                  </a:lnTo>
                  <a:lnTo>
                    <a:pt x="4060570" y="6096"/>
                  </a:lnTo>
                  <a:lnTo>
                    <a:pt x="4087367" y="0"/>
                  </a:lnTo>
                  <a:close/>
                </a:path>
              </a:pathLst>
            </a:custGeom>
            <a:solidFill>
              <a:srgbClr val="685B8B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065776" y="201168"/>
              <a:ext cx="4041775" cy="9525"/>
            </a:xfrm>
            <a:custGeom>
              <a:avLst/>
              <a:gdLst/>
              <a:ahLst/>
              <a:cxnLst/>
              <a:rect l="l" t="t" r="r" b="b"/>
              <a:pathLst>
                <a:path w="4041775" h="9525">
                  <a:moveTo>
                    <a:pt x="4041394" y="0"/>
                  </a:moveTo>
                  <a:lnTo>
                    <a:pt x="0" y="0"/>
                  </a:lnTo>
                  <a:lnTo>
                    <a:pt x="32131" y="9143"/>
                  </a:lnTo>
                  <a:lnTo>
                    <a:pt x="4010152" y="9143"/>
                  </a:lnTo>
                  <a:lnTo>
                    <a:pt x="4041394" y="0"/>
                  </a:lnTo>
                  <a:close/>
                </a:path>
              </a:pathLst>
            </a:custGeom>
            <a:solidFill>
              <a:srgbClr val="685A88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093208" y="207263"/>
              <a:ext cx="3989704" cy="9525"/>
            </a:xfrm>
            <a:custGeom>
              <a:avLst/>
              <a:gdLst/>
              <a:ahLst/>
              <a:cxnLst/>
              <a:rect l="l" t="t" r="r" b="b"/>
              <a:pathLst>
                <a:path w="3989704" h="9525">
                  <a:moveTo>
                    <a:pt x="3989323" y="0"/>
                  </a:moveTo>
                  <a:lnTo>
                    <a:pt x="0" y="0"/>
                  </a:lnTo>
                  <a:lnTo>
                    <a:pt x="27558" y="9143"/>
                  </a:lnTo>
                  <a:lnTo>
                    <a:pt x="3962526" y="9143"/>
                  </a:lnTo>
                  <a:lnTo>
                    <a:pt x="3989323" y="0"/>
                  </a:lnTo>
                  <a:close/>
                </a:path>
              </a:pathLst>
            </a:custGeom>
            <a:solidFill>
              <a:srgbClr val="695786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120640" y="216408"/>
              <a:ext cx="3935095" cy="6350"/>
            </a:xfrm>
            <a:custGeom>
              <a:avLst/>
              <a:gdLst/>
              <a:ahLst/>
              <a:cxnLst/>
              <a:rect l="l" t="t" r="r" b="b"/>
              <a:pathLst>
                <a:path w="3935095" h="6350">
                  <a:moveTo>
                    <a:pt x="3934714" y="0"/>
                  </a:moveTo>
                  <a:lnTo>
                    <a:pt x="0" y="0"/>
                  </a:lnTo>
                  <a:lnTo>
                    <a:pt x="27559" y="6096"/>
                  </a:lnTo>
                  <a:lnTo>
                    <a:pt x="3907916" y="6096"/>
                  </a:lnTo>
                  <a:lnTo>
                    <a:pt x="3934714" y="0"/>
                  </a:lnTo>
                  <a:close/>
                </a:path>
              </a:pathLst>
            </a:custGeom>
            <a:solidFill>
              <a:srgbClr val="6A5684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145023" y="222504"/>
              <a:ext cx="3889375" cy="9525"/>
            </a:xfrm>
            <a:custGeom>
              <a:avLst/>
              <a:gdLst/>
              <a:ahLst/>
              <a:cxnLst/>
              <a:rect l="l" t="t" r="r" b="b"/>
              <a:pathLst>
                <a:path w="3889375" h="9525">
                  <a:moveTo>
                    <a:pt x="3888867" y="0"/>
                  </a:moveTo>
                  <a:lnTo>
                    <a:pt x="0" y="0"/>
                  </a:lnTo>
                  <a:lnTo>
                    <a:pt x="32130" y="9144"/>
                  </a:lnTo>
                  <a:lnTo>
                    <a:pt x="3857498" y="9144"/>
                  </a:lnTo>
                  <a:lnTo>
                    <a:pt x="3888867" y="0"/>
                  </a:lnTo>
                  <a:close/>
                </a:path>
              </a:pathLst>
            </a:custGeom>
            <a:solidFill>
              <a:srgbClr val="6B5582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172455" y="228600"/>
              <a:ext cx="3834765" cy="9525"/>
            </a:xfrm>
            <a:custGeom>
              <a:avLst/>
              <a:gdLst/>
              <a:ahLst/>
              <a:cxnLst/>
              <a:rect l="l" t="t" r="r" b="b"/>
              <a:pathLst>
                <a:path w="3834765" h="9525">
                  <a:moveTo>
                    <a:pt x="3834257" y="0"/>
                  </a:moveTo>
                  <a:lnTo>
                    <a:pt x="0" y="0"/>
                  </a:lnTo>
                  <a:lnTo>
                    <a:pt x="27559" y="9144"/>
                  </a:lnTo>
                  <a:lnTo>
                    <a:pt x="3807460" y="9144"/>
                  </a:lnTo>
                  <a:lnTo>
                    <a:pt x="3834257" y="0"/>
                  </a:lnTo>
                  <a:close/>
                </a:path>
              </a:pathLst>
            </a:custGeom>
            <a:solidFill>
              <a:srgbClr val="6B537E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199888" y="237743"/>
              <a:ext cx="3779520" cy="6350"/>
            </a:xfrm>
            <a:custGeom>
              <a:avLst/>
              <a:gdLst/>
              <a:ahLst/>
              <a:cxnLst/>
              <a:rect l="l" t="t" r="r" b="b"/>
              <a:pathLst>
                <a:path w="3779520" h="6350">
                  <a:moveTo>
                    <a:pt x="3779012" y="0"/>
                  </a:moveTo>
                  <a:lnTo>
                    <a:pt x="0" y="0"/>
                  </a:lnTo>
                  <a:lnTo>
                    <a:pt x="27559" y="6096"/>
                  </a:lnTo>
                  <a:lnTo>
                    <a:pt x="3752215" y="6096"/>
                  </a:lnTo>
                  <a:lnTo>
                    <a:pt x="3779012" y="0"/>
                  </a:lnTo>
                  <a:close/>
                </a:path>
              </a:pathLst>
            </a:custGeom>
            <a:solidFill>
              <a:srgbClr val="6C527C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227320" y="243840"/>
              <a:ext cx="3724910" cy="9525"/>
            </a:xfrm>
            <a:custGeom>
              <a:avLst/>
              <a:gdLst/>
              <a:ahLst/>
              <a:cxnLst/>
              <a:rect l="l" t="t" r="r" b="b"/>
              <a:pathLst>
                <a:path w="3724909" h="9525">
                  <a:moveTo>
                    <a:pt x="3724529" y="0"/>
                  </a:moveTo>
                  <a:lnTo>
                    <a:pt x="0" y="0"/>
                  </a:lnTo>
                  <a:lnTo>
                    <a:pt x="27558" y="9143"/>
                  </a:lnTo>
                  <a:lnTo>
                    <a:pt x="3697731" y="9143"/>
                  </a:lnTo>
                  <a:lnTo>
                    <a:pt x="3724529" y="0"/>
                  </a:lnTo>
                  <a:close/>
                </a:path>
              </a:pathLst>
            </a:custGeom>
            <a:solidFill>
              <a:srgbClr val="6C5279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251703" y="249936"/>
              <a:ext cx="3678554" cy="9525"/>
            </a:xfrm>
            <a:custGeom>
              <a:avLst/>
              <a:gdLst/>
              <a:ahLst/>
              <a:cxnLst/>
              <a:rect l="l" t="t" r="r" b="b"/>
              <a:pathLst>
                <a:path w="3678554" h="9525">
                  <a:moveTo>
                    <a:pt x="3678554" y="0"/>
                  </a:moveTo>
                  <a:lnTo>
                    <a:pt x="0" y="0"/>
                  </a:lnTo>
                  <a:lnTo>
                    <a:pt x="32131" y="9144"/>
                  </a:lnTo>
                  <a:lnTo>
                    <a:pt x="3647313" y="9144"/>
                  </a:lnTo>
                  <a:lnTo>
                    <a:pt x="3678554" y="0"/>
                  </a:lnTo>
                  <a:close/>
                </a:path>
              </a:pathLst>
            </a:custGeom>
            <a:solidFill>
              <a:srgbClr val="6D5078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279135" y="259079"/>
              <a:ext cx="3623945" cy="6350"/>
            </a:xfrm>
            <a:custGeom>
              <a:avLst/>
              <a:gdLst/>
              <a:ahLst/>
              <a:cxnLst/>
              <a:rect l="l" t="t" r="r" b="b"/>
              <a:pathLst>
                <a:path w="3623945" h="6350">
                  <a:moveTo>
                    <a:pt x="3623944" y="0"/>
                  </a:moveTo>
                  <a:lnTo>
                    <a:pt x="0" y="0"/>
                  </a:lnTo>
                  <a:lnTo>
                    <a:pt x="27559" y="6096"/>
                  </a:lnTo>
                  <a:lnTo>
                    <a:pt x="3597274" y="6096"/>
                  </a:lnTo>
                  <a:lnTo>
                    <a:pt x="3623944" y="0"/>
                  </a:lnTo>
                  <a:close/>
                </a:path>
              </a:pathLst>
            </a:custGeom>
            <a:solidFill>
              <a:srgbClr val="6D4F76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306567" y="268224"/>
              <a:ext cx="3569335" cy="6350"/>
            </a:xfrm>
            <a:custGeom>
              <a:avLst/>
              <a:gdLst/>
              <a:ahLst/>
              <a:cxnLst/>
              <a:rect l="l" t="t" r="r" b="b"/>
              <a:pathLst>
                <a:path w="3569334" h="6350">
                  <a:moveTo>
                    <a:pt x="3568827" y="0"/>
                  </a:moveTo>
                  <a:lnTo>
                    <a:pt x="0" y="0"/>
                  </a:lnTo>
                  <a:lnTo>
                    <a:pt x="27559" y="6096"/>
                  </a:lnTo>
                  <a:lnTo>
                    <a:pt x="3542030" y="6096"/>
                  </a:lnTo>
                  <a:lnTo>
                    <a:pt x="3568827" y="0"/>
                  </a:lnTo>
                  <a:close/>
                </a:path>
              </a:pathLst>
            </a:custGeom>
            <a:solidFill>
              <a:srgbClr val="6E4E73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327903" y="274320"/>
              <a:ext cx="3526154" cy="9525"/>
            </a:xfrm>
            <a:custGeom>
              <a:avLst/>
              <a:gdLst/>
              <a:ahLst/>
              <a:cxnLst/>
              <a:rect l="l" t="t" r="r" b="b"/>
              <a:pathLst>
                <a:path w="3526154" h="9525">
                  <a:moveTo>
                    <a:pt x="3525901" y="0"/>
                  </a:moveTo>
                  <a:lnTo>
                    <a:pt x="0" y="0"/>
                  </a:lnTo>
                  <a:lnTo>
                    <a:pt x="32131" y="9144"/>
                  </a:lnTo>
                  <a:lnTo>
                    <a:pt x="3494659" y="9144"/>
                  </a:lnTo>
                  <a:lnTo>
                    <a:pt x="3525901" y="0"/>
                  </a:lnTo>
                  <a:close/>
                </a:path>
              </a:pathLst>
            </a:custGeom>
            <a:solidFill>
              <a:srgbClr val="6F4D70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355335" y="280415"/>
              <a:ext cx="3471545" cy="9525"/>
            </a:xfrm>
            <a:custGeom>
              <a:avLst/>
              <a:gdLst/>
              <a:ahLst/>
              <a:cxnLst/>
              <a:rect l="l" t="t" r="r" b="b"/>
              <a:pathLst>
                <a:path w="3471545" h="9525">
                  <a:moveTo>
                    <a:pt x="3471417" y="0"/>
                  </a:moveTo>
                  <a:lnTo>
                    <a:pt x="0" y="0"/>
                  </a:lnTo>
                  <a:lnTo>
                    <a:pt x="27559" y="9143"/>
                  </a:lnTo>
                  <a:lnTo>
                    <a:pt x="3444620" y="9143"/>
                  </a:lnTo>
                  <a:lnTo>
                    <a:pt x="3471417" y="0"/>
                  </a:lnTo>
                  <a:close/>
                </a:path>
              </a:pathLst>
            </a:custGeom>
            <a:solidFill>
              <a:srgbClr val="704A6D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382767" y="289559"/>
              <a:ext cx="3416300" cy="6350"/>
            </a:xfrm>
            <a:custGeom>
              <a:avLst/>
              <a:gdLst/>
              <a:ahLst/>
              <a:cxnLst/>
              <a:rect l="l" t="t" r="r" b="b"/>
              <a:pathLst>
                <a:path w="3416300" h="6350">
                  <a:moveTo>
                    <a:pt x="3416173" y="0"/>
                  </a:moveTo>
                  <a:lnTo>
                    <a:pt x="0" y="0"/>
                  </a:lnTo>
                  <a:lnTo>
                    <a:pt x="27559" y="6096"/>
                  </a:lnTo>
                  <a:lnTo>
                    <a:pt x="3389376" y="6096"/>
                  </a:lnTo>
                  <a:lnTo>
                    <a:pt x="3416173" y="0"/>
                  </a:lnTo>
                  <a:close/>
                </a:path>
              </a:pathLst>
            </a:custGeom>
            <a:solidFill>
              <a:srgbClr val="70496C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407152" y="295656"/>
              <a:ext cx="3371215" cy="9525"/>
            </a:xfrm>
            <a:custGeom>
              <a:avLst/>
              <a:gdLst/>
              <a:ahLst/>
              <a:cxnLst/>
              <a:rect l="l" t="t" r="r" b="b"/>
              <a:pathLst>
                <a:path w="3371215" h="9525">
                  <a:moveTo>
                    <a:pt x="3370961" y="0"/>
                  </a:moveTo>
                  <a:lnTo>
                    <a:pt x="0" y="0"/>
                  </a:lnTo>
                  <a:lnTo>
                    <a:pt x="32131" y="9144"/>
                  </a:lnTo>
                  <a:lnTo>
                    <a:pt x="3339719" y="9144"/>
                  </a:lnTo>
                  <a:lnTo>
                    <a:pt x="3370961" y="0"/>
                  </a:lnTo>
                  <a:close/>
                </a:path>
              </a:pathLst>
            </a:custGeom>
            <a:solidFill>
              <a:srgbClr val="714869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434584" y="301752"/>
              <a:ext cx="3315970" cy="9525"/>
            </a:xfrm>
            <a:custGeom>
              <a:avLst/>
              <a:gdLst/>
              <a:ahLst/>
              <a:cxnLst/>
              <a:rect l="l" t="t" r="r" b="b"/>
              <a:pathLst>
                <a:path w="3315970" h="9525">
                  <a:moveTo>
                    <a:pt x="3315716" y="0"/>
                  </a:moveTo>
                  <a:lnTo>
                    <a:pt x="0" y="0"/>
                  </a:lnTo>
                  <a:lnTo>
                    <a:pt x="32130" y="9144"/>
                  </a:lnTo>
                  <a:lnTo>
                    <a:pt x="3284473" y="9144"/>
                  </a:lnTo>
                  <a:lnTo>
                    <a:pt x="3315716" y="0"/>
                  </a:lnTo>
                  <a:close/>
                </a:path>
              </a:pathLst>
            </a:custGeom>
            <a:solidFill>
              <a:srgbClr val="734667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462015" y="310895"/>
              <a:ext cx="3261360" cy="6350"/>
            </a:xfrm>
            <a:custGeom>
              <a:avLst/>
              <a:gdLst/>
              <a:ahLst/>
              <a:cxnLst/>
              <a:rect l="l" t="t" r="r" b="b"/>
              <a:pathLst>
                <a:path w="3261359" h="6350">
                  <a:moveTo>
                    <a:pt x="3261106" y="0"/>
                  </a:moveTo>
                  <a:lnTo>
                    <a:pt x="0" y="0"/>
                  </a:lnTo>
                  <a:lnTo>
                    <a:pt x="27559" y="6096"/>
                  </a:lnTo>
                  <a:lnTo>
                    <a:pt x="3234436" y="6096"/>
                  </a:lnTo>
                  <a:lnTo>
                    <a:pt x="3261106" y="0"/>
                  </a:lnTo>
                  <a:close/>
                </a:path>
              </a:pathLst>
            </a:custGeom>
            <a:solidFill>
              <a:srgbClr val="744663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501640" y="317004"/>
              <a:ext cx="3185160" cy="9525"/>
            </a:xfrm>
            <a:custGeom>
              <a:avLst/>
              <a:gdLst/>
              <a:ahLst/>
              <a:cxnLst/>
              <a:rect l="l" t="t" r="r" b="b"/>
              <a:pathLst>
                <a:path w="3185159" h="9525">
                  <a:moveTo>
                    <a:pt x="3184779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2192" y="6096"/>
                  </a:lnTo>
                  <a:lnTo>
                    <a:pt x="12192" y="9131"/>
                  </a:lnTo>
                  <a:lnTo>
                    <a:pt x="3172841" y="9131"/>
                  </a:lnTo>
                  <a:lnTo>
                    <a:pt x="3172841" y="6096"/>
                  </a:lnTo>
                  <a:lnTo>
                    <a:pt x="3184779" y="6096"/>
                  </a:lnTo>
                  <a:lnTo>
                    <a:pt x="3184779" y="0"/>
                  </a:lnTo>
                  <a:close/>
                </a:path>
              </a:pathLst>
            </a:custGeom>
            <a:solidFill>
              <a:srgbClr val="744561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510784" y="323088"/>
              <a:ext cx="3164205" cy="9525"/>
            </a:xfrm>
            <a:custGeom>
              <a:avLst/>
              <a:gdLst/>
              <a:ahLst/>
              <a:cxnLst/>
              <a:rect l="l" t="t" r="r" b="b"/>
              <a:pathLst>
                <a:path w="3164204" h="9525">
                  <a:moveTo>
                    <a:pt x="3163696" y="0"/>
                  </a:moveTo>
                  <a:lnTo>
                    <a:pt x="0" y="0"/>
                  </a:lnTo>
                  <a:lnTo>
                    <a:pt x="39750" y="9143"/>
                  </a:lnTo>
                  <a:lnTo>
                    <a:pt x="3132455" y="9143"/>
                  </a:lnTo>
                  <a:lnTo>
                    <a:pt x="3163696" y="0"/>
                  </a:lnTo>
                  <a:close/>
                </a:path>
              </a:pathLst>
            </a:custGeom>
            <a:solidFill>
              <a:srgbClr val="75435F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547359" y="332231"/>
              <a:ext cx="3100070" cy="6350"/>
            </a:xfrm>
            <a:custGeom>
              <a:avLst/>
              <a:gdLst/>
              <a:ahLst/>
              <a:cxnLst/>
              <a:rect l="l" t="t" r="r" b="b"/>
              <a:pathLst>
                <a:path w="3100070" h="6350">
                  <a:moveTo>
                    <a:pt x="3099816" y="0"/>
                  </a:moveTo>
                  <a:lnTo>
                    <a:pt x="0" y="0"/>
                  </a:lnTo>
                  <a:lnTo>
                    <a:pt x="34036" y="6096"/>
                  </a:lnTo>
                  <a:lnTo>
                    <a:pt x="3073018" y="6096"/>
                  </a:lnTo>
                  <a:lnTo>
                    <a:pt x="3099816" y="0"/>
                  </a:lnTo>
                  <a:close/>
                </a:path>
              </a:pathLst>
            </a:custGeom>
            <a:solidFill>
              <a:srgbClr val="76425D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580888" y="338327"/>
              <a:ext cx="3041650" cy="9525"/>
            </a:xfrm>
            <a:custGeom>
              <a:avLst/>
              <a:gdLst/>
              <a:ahLst/>
              <a:cxnLst/>
              <a:rect l="l" t="t" r="r" b="b"/>
              <a:pathLst>
                <a:path w="3041650" h="9525">
                  <a:moveTo>
                    <a:pt x="3041395" y="0"/>
                  </a:moveTo>
                  <a:lnTo>
                    <a:pt x="0" y="0"/>
                  </a:lnTo>
                  <a:lnTo>
                    <a:pt x="34036" y="9144"/>
                  </a:lnTo>
                  <a:lnTo>
                    <a:pt x="3014598" y="9144"/>
                  </a:lnTo>
                  <a:lnTo>
                    <a:pt x="3041395" y="0"/>
                  </a:lnTo>
                  <a:close/>
                </a:path>
              </a:pathLst>
            </a:custGeom>
            <a:solidFill>
              <a:srgbClr val="77415A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608320" y="344424"/>
              <a:ext cx="2989580" cy="9525"/>
            </a:xfrm>
            <a:custGeom>
              <a:avLst/>
              <a:gdLst/>
              <a:ahLst/>
              <a:cxnLst/>
              <a:rect l="l" t="t" r="r" b="b"/>
              <a:pathLst>
                <a:path w="2989579" h="9525">
                  <a:moveTo>
                    <a:pt x="2989579" y="0"/>
                  </a:moveTo>
                  <a:lnTo>
                    <a:pt x="0" y="0"/>
                  </a:lnTo>
                  <a:lnTo>
                    <a:pt x="39750" y="9144"/>
                  </a:lnTo>
                  <a:lnTo>
                    <a:pt x="2958464" y="9144"/>
                  </a:lnTo>
                  <a:lnTo>
                    <a:pt x="2989579" y="0"/>
                  </a:lnTo>
                  <a:close/>
                </a:path>
              </a:pathLst>
            </a:custGeom>
            <a:solidFill>
              <a:srgbClr val="774057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641847" y="353568"/>
              <a:ext cx="2931795" cy="9525"/>
            </a:xfrm>
            <a:custGeom>
              <a:avLst/>
              <a:gdLst/>
              <a:ahLst/>
              <a:cxnLst/>
              <a:rect l="l" t="t" r="r" b="b"/>
              <a:pathLst>
                <a:path w="2931795" h="9525">
                  <a:moveTo>
                    <a:pt x="2931795" y="0"/>
                  </a:moveTo>
                  <a:lnTo>
                    <a:pt x="0" y="0"/>
                  </a:lnTo>
                  <a:lnTo>
                    <a:pt x="39750" y="9143"/>
                  </a:lnTo>
                  <a:lnTo>
                    <a:pt x="2900553" y="9143"/>
                  </a:lnTo>
                  <a:lnTo>
                    <a:pt x="2931795" y="0"/>
                  </a:lnTo>
                  <a:close/>
                </a:path>
              </a:pathLst>
            </a:custGeom>
            <a:solidFill>
              <a:srgbClr val="783D5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675376" y="359663"/>
              <a:ext cx="2871470" cy="9525"/>
            </a:xfrm>
            <a:custGeom>
              <a:avLst/>
              <a:gdLst/>
              <a:ahLst/>
              <a:cxnLst/>
              <a:rect l="l" t="t" r="r" b="b"/>
              <a:pathLst>
                <a:path w="2871470" h="9525">
                  <a:moveTo>
                    <a:pt x="2870962" y="0"/>
                  </a:moveTo>
                  <a:lnTo>
                    <a:pt x="0" y="0"/>
                  </a:lnTo>
                  <a:lnTo>
                    <a:pt x="34036" y="9144"/>
                  </a:lnTo>
                  <a:lnTo>
                    <a:pt x="2844165" y="9144"/>
                  </a:lnTo>
                  <a:lnTo>
                    <a:pt x="2870962" y="0"/>
                  </a:lnTo>
                  <a:close/>
                </a:path>
              </a:pathLst>
            </a:custGeom>
            <a:solidFill>
              <a:srgbClr val="793C52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711952" y="368808"/>
              <a:ext cx="2807335" cy="6350"/>
            </a:xfrm>
            <a:custGeom>
              <a:avLst/>
              <a:gdLst/>
              <a:ahLst/>
              <a:cxnLst/>
              <a:rect l="l" t="t" r="r" b="b"/>
              <a:pathLst>
                <a:path w="2807334" h="6350">
                  <a:moveTo>
                    <a:pt x="2807080" y="0"/>
                  </a:moveTo>
                  <a:lnTo>
                    <a:pt x="0" y="0"/>
                  </a:lnTo>
                  <a:lnTo>
                    <a:pt x="34036" y="6095"/>
                  </a:lnTo>
                  <a:lnTo>
                    <a:pt x="2780283" y="6095"/>
                  </a:lnTo>
                  <a:lnTo>
                    <a:pt x="2807080" y="0"/>
                  </a:lnTo>
                  <a:close/>
                </a:path>
              </a:pathLst>
            </a:custGeom>
            <a:solidFill>
              <a:srgbClr val="793B51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739384" y="374904"/>
              <a:ext cx="2758440" cy="9525"/>
            </a:xfrm>
            <a:custGeom>
              <a:avLst/>
              <a:gdLst/>
              <a:ahLst/>
              <a:cxnLst/>
              <a:rect l="l" t="t" r="r" b="b"/>
              <a:pathLst>
                <a:path w="2758440" h="9525">
                  <a:moveTo>
                    <a:pt x="2758440" y="0"/>
                  </a:moveTo>
                  <a:lnTo>
                    <a:pt x="0" y="0"/>
                  </a:lnTo>
                  <a:lnTo>
                    <a:pt x="39750" y="9144"/>
                  </a:lnTo>
                  <a:lnTo>
                    <a:pt x="2727070" y="9144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79394E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772911" y="381000"/>
              <a:ext cx="2696845" cy="9525"/>
            </a:xfrm>
            <a:custGeom>
              <a:avLst/>
              <a:gdLst/>
              <a:ahLst/>
              <a:cxnLst/>
              <a:rect l="l" t="t" r="r" b="b"/>
              <a:pathLst>
                <a:path w="2696845" h="9525">
                  <a:moveTo>
                    <a:pt x="2696844" y="0"/>
                  </a:moveTo>
                  <a:lnTo>
                    <a:pt x="0" y="0"/>
                  </a:lnTo>
                  <a:lnTo>
                    <a:pt x="34036" y="9144"/>
                  </a:lnTo>
                  <a:lnTo>
                    <a:pt x="2670047" y="9144"/>
                  </a:lnTo>
                  <a:lnTo>
                    <a:pt x="2696844" y="0"/>
                  </a:lnTo>
                  <a:close/>
                </a:path>
              </a:pathLst>
            </a:custGeom>
            <a:solidFill>
              <a:srgbClr val="7A394B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806440" y="390143"/>
              <a:ext cx="2636520" cy="6350"/>
            </a:xfrm>
            <a:custGeom>
              <a:avLst/>
              <a:gdLst/>
              <a:ahLst/>
              <a:cxnLst/>
              <a:rect l="l" t="t" r="r" b="b"/>
              <a:pathLst>
                <a:path w="2636520" h="6350">
                  <a:moveTo>
                    <a:pt x="2636012" y="0"/>
                  </a:moveTo>
                  <a:lnTo>
                    <a:pt x="0" y="0"/>
                  </a:lnTo>
                  <a:lnTo>
                    <a:pt x="34036" y="6095"/>
                  </a:lnTo>
                  <a:lnTo>
                    <a:pt x="2609215" y="6095"/>
                  </a:lnTo>
                  <a:lnTo>
                    <a:pt x="2636012" y="0"/>
                  </a:lnTo>
                  <a:close/>
                </a:path>
              </a:pathLst>
            </a:custGeom>
            <a:solidFill>
              <a:srgbClr val="7B3848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836920" y="396240"/>
              <a:ext cx="2584450" cy="9525"/>
            </a:xfrm>
            <a:custGeom>
              <a:avLst/>
              <a:gdLst/>
              <a:ahLst/>
              <a:cxnLst/>
              <a:rect l="l" t="t" r="r" b="b"/>
              <a:pathLst>
                <a:path w="2584450" h="9525">
                  <a:moveTo>
                    <a:pt x="2584323" y="0"/>
                  </a:moveTo>
                  <a:lnTo>
                    <a:pt x="0" y="0"/>
                  </a:lnTo>
                  <a:lnTo>
                    <a:pt x="39750" y="9144"/>
                  </a:lnTo>
                  <a:lnTo>
                    <a:pt x="2553080" y="9144"/>
                  </a:lnTo>
                  <a:lnTo>
                    <a:pt x="2584323" y="0"/>
                  </a:lnTo>
                  <a:close/>
                </a:path>
              </a:pathLst>
            </a:custGeom>
            <a:solidFill>
              <a:srgbClr val="7C3646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870447" y="402336"/>
              <a:ext cx="2523490" cy="9525"/>
            </a:xfrm>
            <a:custGeom>
              <a:avLst/>
              <a:gdLst/>
              <a:ahLst/>
              <a:cxnLst/>
              <a:rect l="l" t="t" r="r" b="b"/>
              <a:pathLst>
                <a:path w="2523490" h="9525">
                  <a:moveTo>
                    <a:pt x="2523490" y="0"/>
                  </a:moveTo>
                  <a:lnTo>
                    <a:pt x="0" y="0"/>
                  </a:lnTo>
                  <a:lnTo>
                    <a:pt x="39750" y="9143"/>
                  </a:lnTo>
                  <a:lnTo>
                    <a:pt x="2492248" y="9143"/>
                  </a:lnTo>
                  <a:lnTo>
                    <a:pt x="2523490" y="0"/>
                  </a:lnTo>
                  <a:close/>
                </a:path>
              </a:pathLst>
            </a:custGeom>
            <a:solidFill>
              <a:srgbClr val="7C3544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903976" y="411480"/>
              <a:ext cx="2462530" cy="9525"/>
            </a:xfrm>
            <a:custGeom>
              <a:avLst/>
              <a:gdLst/>
              <a:ahLst/>
              <a:cxnLst/>
              <a:rect l="l" t="t" r="r" b="b"/>
              <a:pathLst>
                <a:path w="2462529" h="9525">
                  <a:moveTo>
                    <a:pt x="2462529" y="0"/>
                  </a:moveTo>
                  <a:lnTo>
                    <a:pt x="0" y="0"/>
                  </a:lnTo>
                  <a:lnTo>
                    <a:pt x="34036" y="9144"/>
                  </a:lnTo>
                  <a:lnTo>
                    <a:pt x="2435859" y="9144"/>
                  </a:lnTo>
                  <a:lnTo>
                    <a:pt x="2462529" y="0"/>
                  </a:lnTo>
                  <a:close/>
                </a:path>
              </a:pathLst>
            </a:custGeom>
            <a:solidFill>
              <a:srgbClr val="7D3442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937503" y="420623"/>
              <a:ext cx="2402205" cy="6350"/>
            </a:xfrm>
            <a:custGeom>
              <a:avLst/>
              <a:gdLst/>
              <a:ahLst/>
              <a:cxnLst/>
              <a:rect l="l" t="t" r="r" b="b"/>
              <a:pathLst>
                <a:path w="2402204" h="6350">
                  <a:moveTo>
                    <a:pt x="2401697" y="0"/>
                  </a:moveTo>
                  <a:lnTo>
                    <a:pt x="0" y="0"/>
                  </a:lnTo>
                  <a:lnTo>
                    <a:pt x="34036" y="6096"/>
                  </a:lnTo>
                  <a:lnTo>
                    <a:pt x="2374900" y="6096"/>
                  </a:lnTo>
                  <a:lnTo>
                    <a:pt x="2401697" y="0"/>
                  </a:lnTo>
                  <a:close/>
                </a:path>
              </a:pathLst>
            </a:custGeom>
            <a:solidFill>
              <a:srgbClr val="7E333E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964935" y="426719"/>
              <a:ext cx="2353310" cy="9525"/>
            </a:xfrm>
            <a:custGeom>
              <a:avLst/>
              <a:gdLst/>
              <a:ahLst/>
              <a:cxnLst/>
              <a:rect l="l" t="t" r="r" b="b"/>
              <a:pathLst>
                <a:path w="2353309" h="9525">
                  <a:moveTo>
                    <a:pt x="2353056" y="0"/>
                  </a:moveTo>
                  <a:lnTo>
                    <a:pt x="0" y="0"/>
                  </a:lnTo>
                  <a:lnTo>
                    <a:pt x="39750" y="9143"/>
                  </a:lnTo>
                  <a:lnTo>
                    <a:pt x="2321814" y="9143"/>
                  </a:lnTo>
                  <a:lnTo>
                    <a:pt x="2353056" y="0"/>
                  </a:lnTo>
                  <a:close/>
                </a:path>
              </a:pathLst>
            </a:custGeom>
            <a:solidFill>
              <a:srgbClr val="80303C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001511" y="432816"/>
              <a:ext cx="2288540" cy="9525"/>
            </a:xfrm>
            <a:custGeom>
              <a:avLst/>
              <a:gdLst/>
              <a:ahLst/>
              <a:cxnLst/>
              <a:rect l="l" t="t" r="r" b="b"/>
              <a:pathLst>
                <a:path w="2288540" h="9525">
                  <a:moveTo>
                    <a:pt x="2288540" y="0"/>
                  </a:moveTo>
                  <a:lnTo>
                    <a:pt x="0" y="0"/>
                  </a:lnTo>
                  <a:lnTo>
                    <a:pt x="34036" y="9144"/>
                  </a:lnTo>
                  <a:lnTo>
                    <a:pt x="2261742" y="9144"/>
                  </a:lnTo>
                  <a:lnTo>
                    <a:pt x="2288540" y="0"/>
                  </a:lnTo>
                  <a:close/>
                </a:path>
              </a:pathLst>
            </a:custGeom>
            <a:solidFill>
              <a:srgbClr val="802F3A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044184" y="441959"/>
              <a:ext cx="2212975" cy="6350"/>
            </a:xfrm>
            <a:custGeom>
              <a:avLst/>
              <a:gdLst/>
              <a:ahLst/>
              <a:cxnLst/>
              <a:rect l="l" t="t" r="r" b="b"/>
              <a:pathLst>
                <a:path w="2212975" h="6350">
                  <a:moveTo>
                    <a:pt x="221246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15240" y="3048"/>
                  </a:lnTo>
                  <a:lnTo>
                    <a:pt x="15240" y="6096"/>
                  </a:lnTo>
                  <a:lnTo>
                    <a:pt x="2197227" y="6096"/>
                  </a:lnTo>
                  <a:lnTo>
                    <a:pt x="2197227" y="3048"/>
                  </a:lnTo>
                  <a:lnTo>
                    <a:pt x="2212467" y="3048"/>
                  </a:lnTo>
                  <a:lnTo>
                    <a:pt x="2212467" y="0"/>
                  </a:lnTo>
                  <a:close/>
                </a:path>
              </a:pathLst>
            </a:custGeom>
            <a:solidFill>
              <a:srgbClr val="812E38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062471" y="448055"/>
              <a:ext cx="2176145" cy="9525"/>
            </a:xfrm>
            <a:custGeom>
              <a:avLst/>
              <a:gdLst/>
              <a:ahLst/>
              <a:cxnLst/>
              <a:rect l="l" t="t" r="r" b="b"/>
              <a:pathLst>
                <a:path w="2176145" h="9525">
                  <a:moveTo>
                    <a:pt x="2175891" y="0"/>
                  </a:moveTo>
                  <a:lnTo>
                    <a:pt x="0" y="0"/>
                  </a:lnTo>
                  <a:lnTo>
                    <a:pt x="39750" y="9144"/>
                  </a:lnTo>
                  <a:lnTo>
                    <a:pt x="2135758" y="9144"/>
                  </a:lnTo>
                  <a:lnTo>
                    <a:pt x="2175891" y="0"/>
                  </a:lnTo>
                  <a:close/>
                </a:path>
              </a:pathLst>
            </a:custGeom>
            <a:solidFill>
              <a:srgbClr val="822C36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6096000" y="454151"/>
              <a:ext cx="2108835" cy="9525"/>
            </a:xfrm>
            <a:custGeom>
              <a:avLst/>
              <a:gdLst/>
              <a:ahLst/>
              <a:cxnLst/>
              <a:rect l="l" t="t" r="r" b="b"/>
              <a:pathLst>
                <a:path w="2108834" h="9525">
                  <a:moveTo>
                    <a:pt x="2108834" y="0"/>
                  </a:moveTo>
                  <a:lnTo>
                    <a:pt x="0" y="0"/>
                  </a:lnTo>
                  <a:lnTo>
                    <a:pt x="39750" y="9144"/>
                  </a:lnTo>
                  <a:lnTo>
                    <a:pt x="2068702" y="9144"/>
                  </a:lnTo>
                  <a:lnTo>
                    <a:pt x="2108834" y="0"/>
                  </a:lnTo>
                  <a:close/>
                </a:path>
              </a:pathLst>
            </a:custGeom>
            <a:solidFill>
              <a:srgbClr val="832C33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129528" y="463295"/>
              <a:ext cx="2042160" cy="6350"/>
            </a:xfrm>
            <a:custGeom>
              <a:avLst/>
              <a:gdLst/>
              <a:ahLst/>
              <a:cxnLst/>
              <a:rect l="l" t="t" r="r" b="b"/>
              <a:pathLst>
                <a:path w="2042159" h="6350">
                  <a:moveTo>
                    <a:pt x="2041905" y="0"/>
                  </a:moveTo>
                  <a:lnTo>
                    <a:pt x="0" y="0"/>
                  </a:lnTo>
                  <a:lnTo>
                    <a:pt x="34162" y="6095"/>
                  </a:lnTo>
                  <a:lnTo>
                    <a:pt x="2007489" y="6095"/>
                  </a:lnTo>
                  <a:lnTo>
                    <a:pt x="2041905" y="0"/>
                  </a:lnTo>
                  <a:close/>
                </a:path>
              </a:pathLst>
            </a:custGeom>
            <a:solidFill>
              <a:srgbClr val="832B30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6166103" y="469391"/>
              <a:ext cx="1969135" cy="9525"/>
            </a:xfrm>
            <a:custGeom>
              <a:avLst/>
              <a:gdLst/>
              <a:ahLst/>
              <a:cxnLst/>
              <a:rect l="l" t="t" r="r" b="b"/>
              <a:pathLst>
                <a:path w="1969134" h="9525">
                  <a:moveTo>
                    <a:pt x="1968880" y="0"/>
                  </a:moveTo>
                  <a:lnTo>
                    <a:pt x="0" y="0"/>
                  </a:lnTo>
                  <a:lnTo>
                    <a:pt x="34036" y="9144"/>
                  </a:lnTo>
                  <a:lnTo>
                    <a:pt x="1934464" y="9144"/>
                  </a:lnTo>
                  <a:lnTo>
                    <a:pt x="1968880" y="0"/>
                  </a:lnTo>
                  <a:close/>
                </a:path>
              </a:pathLst>
            </a:custGeom>
            <a:solidFill>
              <a:srgbClr val="84292D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193535" y="475487"/>
              <a:ext cx="1914525" cy="9525"/>
            </a:xfrm>
            <a:custGeom>
              <a:avLst/>
              <a:gdLst/>
              <a:ahLst/>
              <a:cxnLst/>
              <a:rect l="l" t="t" r="r" b="b"/>
              <a:pathLst>
                <a:path w="1914525" h="9525">
                  <a:moveTo>
                    <a:pt x="1914016" y="0"/>
                  </a:moveTo>
                  <a:lnTo>
                    <a:pt x="0" y="0"/>
                  </a:lnTo>
                  <a:lnTo>
                    <a:pt x="39750" y="9144"/>
                  </a:lnTo>
                  <a:lnTo>
                    <a:pt x="1873885" y="9144"/>
                  </a:lnTo>
                  <a:lnTo>
                    <a:pt x="1914016" y="0"/>
                  </a:lnTo>
                  <a:close/>
                </a:path>
              </a:pathLst>
            </a:custGeom>
            <a:solidFill>
              <a:srgbClr val="85282C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6227064" y="484631"/>
              <a:ext cx="1847214" cy="6350"/>
            </a:xfrm>
            <a:custGeom>
              <a:avLst/>
              <a:gdLst/>
              <a:ahLst/>
              <a:cxnLst/>
              <a:rect l="l" t="t" r="r" b="b"/>
              <a:pathLst>
                <a:path w="1847215" h="6350">
                  <a:moveTo>
                    <a:pt x="1847088" y="0"/>
                  </a:moveTo>
                  <a:lnTo>
                    <a:pt x="0" y="0"/>
                  </a:lnTo>
                  <a:lnTo>
                    <a:pt x="34036" y="6095"/>
                  </a:lnTo>
                  <a:lnTo>
                    <a:pt x="1812543" y="6095"/>
                  </a:lnTo>
                  <a:lnTo>
                    <a:pt x="1847088" y="0"/>
                  </a:lnTo>
                  <a:close/>
                </a:path>
              </a:pathLst>
            </a:custGeom>
            <a:solidFill>
              <a:srgbClr val="852729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6260591" y="490727"/>
              <a:ext cx="1779905" cy="9525"/>
            </a:xfrm>
            <a:custGeom>
              <a:avLst/>
              <a:gdLst/>
              <a:ahLst/>
              <a:cxnLst/>
              <a:rect l="l" t="t" r="r" b="b"/>
              <a:pathLst>
                <a:path w="1779904" h="9525">
                  <a:moveTo>
                    <a:pt x="1779397" y="0"/>
                  </a:moveTo>
                  <a:lnTo>
                    <a:pt x="0" y="0"/>
                  </a:lnTo>
                  <a:lnTo>
                    <a:pt x="34162" y="9144"/>
                  </a:lnTo>
                  <a:lnTo>
                    <a:pt x="1744980" y="9144"/>
                  </a:lnTo>
                  <a:lnTo>
                    <a:pt x="1779397" y="0"/>
                  </a:lnTo>
                  <a:close/>
                </a:path>
              </a:pathLst>
            </a:custGeom>
            <a:solidFill>
              <a:srgbClr val="852427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6303264" y="496823"/>
              <a:ext cx="1691639" cy="9525"/>
            </a:xfrm>
            <a:custGeom>
              <a:avLst/>
              <a:gdLst/>
              <a:ahLst/>
              <a:cxnLst/>
              <a:rect l="l" t="t" r="r" b="b"/>
              <a:pathLst>
                <a:path w="1691640" h="9525">
                  <a:moveTo>
                    <a:pt x="1673352" y="6108"/>
                  </a:moveTo>
                  <a:lnTo>
                    <a:pt x="21336" y="6108"/>
                  </a:lnTo>
                  <a:lnTo>
                    <a:pt x="21336" y="9144"/>
                  </a:lnTo>
                  <a:lnTo>
                    <a:pt x="1673352" y="9144"/>
                  </a:lnTo>
                  <a:lnTo>
                    <a:pt x="1673352" y="6108"/>
                  </a:lnTo>
                  <a:close/>
                </a:path>
                <a:path w="1691640" h="9525">
                  <a:moveTo>
                    <a:pt x="169113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691132" y="6096"/>
                  </a:lnTo>
                  <a:lnTo>
                    <a:pt x="1691132" y="0"/>
                  </a:lnTo>
                  <a:close/>
                </a:path>
              </a:pathLst>
            </a:custGeom>
            <a:solidFill>
              <a:srgbClr val="862323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6342888" y="505967"/>
              <a:ext cx="1621155" cy="9525"/>
            </a:xfrm>
            <a:custGeom>
              <a:avLst/>
              <a:gdLst/>
              <a:ahLst/>
              <a:cxnLst/>
              <a:rect l="l" t="t" r="r" b="b"/>
              <a:pathLst>
                <a:path w="1621154" h="9525">
                  <a:moveTo>
                    <a:pt x="1597152" y="6096"/>
                  </a:moveTo>
                  <a:lnTo>
                    <a:pt x="24384" y="6096"/>
                  </a:lnTo>
                  <a:lnTo>
                    <a:pt x="24384" y="9144"/>
                  </a:lnTo>
                  <a:lnTo>
                    <a:pt x="1597152" y="9144"/>
                  </a:lnTo>
                  <a:lnTo>
                    <a:pt x="1597152" y="6096"/>
                  </a:lnTo>
                  <a:close/>
                </a:path>
                <a:path w="1621154" h="9525">
                  <a:moveTo>
                    <a:pt x="1621155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1621155" y="3048"/>
                  </a:lnTo>
                  <a:lnTo>
                    <a:pt x="1621155" y="0"/>
                  </a:lnTo>
                  <a:close/>
                </a:path>
              </a:pathLst>
            </a:custGeom>
            <a:solidFill>
              <a:srgbClr val="872221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6373367" y="512063"/>
              <a:ext cx="1564005" cy="9525"/>
            </a:xfrm>
            <a:custGeom>
              <a:avLst/>
              <a:gdLst/>
              <a:ahLst/>
              <a:cxnLst/>
              <a:rect l="l" t="t" r="r" b="b"/>
              <a:pathLst>
                <a:path w="1564004" h="9525">
                  <a:moveTo>
                    <a:pt x="1563624" y="0"/>
                  </a:moveTo>
                  <a:lnTo>
                    <a:pt x="0" y="0"/>
                  </a:lnTo>
                  <a:lnTo>
                    <a:pt x="46482" y="9144"/>
                  </a:lnTo>
                  <a:lnTo>
                    <a:pt x="1518665" y="9144"/>
                  </a:lnTo>
                  <a:lnTo>
                    <a:pt x="1563624" y="0"/>
                  </a:lnTo>
                  <a:close/>
                </a:path>
              </a:pathLst>
            </a:custGeom>
            <a:solidFill>
              <a:srgbClr val="88201F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6419088" y="521208"/>
              <a:ext cx="1475740" cy="6350"/>
            </a:xfrm>
            <a:custGeom>
              <a:avLst/>
              <a:gdLst/>
              <a:ahLst/>
              <a:cxnLst/>
              <a:rect l="l" t="t" r="r" b="b"/>
              <a:pathLst>
                <a:path w="1475740" h="6350">
                  <a:moveTo>
                    <a:pt x="1475232" y="0"/>
                  </a:moveTo>
                  <a:lnTo>
                    <a:pt x="0" y="0"/>
                  </a:lnTo>
                  <a:lnTo>
                    <a:pt x="46482" y="6095"/>
                  </a:lnTo>
                  <a:lnTo>
                    <a:pt x="1430146" y="6095"/>
                  </a:lnTo>
                  <a:lnTo>
                    <a:pt x="1475232" y="0"/>
                  </a:lnTo>
                  <a:close/>
                </a:path>
              </a:pathLst>
            </a:custGeom>
            <a:solidFill>
              <a:srgbClr val="881F1D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6458711" y="527304"/>
              <a:ext cx="1396365" cy="9525"/>
            </a:xfrm>
            <a:custGeom>
              <a:avLst/>
              <a:gdLst/>
              <a:ahLst/>
              <a:cxnLst/>
              <a:rect l="l" t="t" r="r" b="b"/>
              <a:pathLst>
                <a:path w="1396365" h="9525">
                  <a:moveTo>
                    <a:pt x="1395857" y="0"/>
                  </a:moveTo>
                  <a:lnTo>
                    <a:pt x="0" y="0"/>
                  </a:lnTo>
                  <a:lnTo>
                    <a:pt x="54229" y="9144"/>
                  </a:lnTo>
                  <a:lnTo>
                    <a:pt x="1343533" y="9144"/>
                  </a:lnTo>
                  <a:lnTo>
                    <a:pt x="1395857" y="0"/>
                  </a:lnTo>
                  <a:close/>
                </a:path>
              </a:pathLst>
            </a:custGeom>
            <a:solidFill>
              <a:srgbClr val="891F1B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6504431" y="533400"/>
              <a:ext cx="1304925" cy="9525"/>
            </a:xfrm>
            <a:custGeom>
              <a:avLst/>
              <a:gdLst/>
              <a:ahLst/>
              <a:cxnLst/>
              <a:rect l="l" t="t" r="r" b="b"/>
              <a:pathLst>
                <a:path w="1304925" h="9525">
                  <a:moveTo>
                    <a:pt x="1304417" y="0"/>
                  </a:moveTo>
                  <a:lnTo>
                    <a:pt x="0" y="0"/>
                  </a:lnTo>
                  <a:lnTo>
                    <a:pt x="46482" y="9144"/>
                  </a:lnTo>
                  <a:lnTo>
                    <a:pt x="1259459" y="9144"/>
                  </a:lnTo>
                  <a:lnTo>
                    <a:pt x="1304417" y="0"/>
                  </a:lnTo>
                  <a:close/>
                </a:path>
              </a:pathLst>
            </a:custGeom>
            <a:solidFill>
              <a:srgbClr val="8A1E17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6550152" y="542544"/>
              <a:ext cx="1216025" cy="6350"/>
            </a:xfrm>
            <a:custGeom>
              <a:avLst/>
              <a:gdLst/>
              <a:ahLst/>
              <a:cxnLst/>
              <a:rect l="l" t="t" r="r" b="b"/>
              <a:pathLst>
                <a:path w="1216025" h="6350">
                  <a:moveTo>
                    <a:pt x="1216025" y="0"/>
                  </a:moveTo>
                  <a:lnTo>
                    <a:pt x="0" y="0"/>
                  </a:lnTo>
                  <a:lnTo>
                    <a:pt x="46608" y="6095"/>
                  </a:lnTo>
                  <a:lnTo>
                    <a:pt x="1170940" y="6095"/>
                  </a:lnTo>
                  <a:lnTo>
                    <a:pt x="1216025" y="0"/>
                  </a:lnTo>
                  <a:close/>
                </a:path>
              </a:pathLst>
            </a:custGeom>
            <a:solidFill>
              <a:srgbClr val="8B1C16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6589776" y="548640"/>
              <a:ext cx="1137285" cy="9525"/>
            </a:xfrm>
            <a:custGeom>
              <a:avLst/>
              <a:gdLst/>
              <a:ahLst/>
              <a:cxnLst/>
              <a:rect l="l" t="t" r="r" b="b"/>
              <a:pathLst>
                <a:path w="1137284" h="9525">
                  <a:moveTo>
                    <a:pt x="1136777" y="0"/>
                  </a:moveTo>
                  <a:lnTo>
                    <a:pt x="0" y="0"/>
                  </a:lnTo>
                  <a:lnTo>
                    <a:pt x="54228" y="9144"/>
                  </a:lnTo>
                  <a:lnTo>
                    <a:pt x="1084326" y="9144"/>
                  </a:lnTo>
                  <a:lnTo>
                    <a:pt x="1136777" y="0"/>
                  </a:lnTo>
                  <a:close/>
                </a:path>
              </a:pathLst>
            </a:custGeom>
            <a:solidFill>
              <a:srgbClr val="8B1B12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6656831" y="554736"/>
              <a:ext cx="1009015" cy="9525"/>
            </a:xfrm>
            <a:custGeom>
              <a:avLst/>
              <a:gdLst/>
              <a:ahLst/>
              <a:cxnLst/>
              <a:rect l="l" t="t" r="r" b="b"/>
              <a:pathLst>
                <a:path w="1009015" h="9525">
                  <a:moveTo>
                    <a:pt x="1008659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08659" y="9144"/>
                  </a:lnTo>
                  <a:lnTo>
                    <a:pt x="1008659" y="0"/>
                  </a:lnTo>
                  <a:close/>
                </a:path>
              </a:pathLst>
            </a:custGeom>
            <a:solidFill>
              <a:srgbClr val="8D1A11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6690360" y="563892"/>
              <a:ext cx="929640" cy="6350"/>
            </a:xfrm>
            <a:custGeom>
              <a:avLst/>
              <a:gdLst/>
              <a:ahLst/>
              <a:cxnLst/>
              <a:rect l="l" t="t" r="r" b="b"/>
              <a:pathLst>
                <a:path w="929640" h="6350">
                  <a:moveTo>
                    <a:pt x="929538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36576" y="3035"/>
                  </a:lnTo>
                  <a:lnTo>
                    <a:pt x="36576" y="6083"/>
                  </a:lnTo>
                  <a:lnTo>
                    <a:pt x="892594" y="6083"/>
                  </a:lnTo>
                  <a:lnTo>
                    <a:pt x="892594" y="3035"/>
                  </a:lnTo>
                  <a:lnTo>
                    <a:pt x="929538" y="3035"/>
                  </a:lnTo>
                  <a:lnTo>
                    <a:pt x="929538" y="0"/>
                  </a:lnTo>
                  <a:close/>
                </a:path>
              </a:pathLst>
            </a:custGeom>
            <a:solidFill>
              <a:srgbClr val="8E170D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6754368" y="573023"/>
              <a:ext cx="804545" cy="6350"/>
            </a:xfrm>
            <a:custGeom>
              <a:avLst/>
              <a:gdLst/>
              <a:ahLst/>
              <a:cxnLst/>
              <a:rect l="l" t="t" r="r" b="b"/>
              <a:pathLst>
                <a:path w="804545" h="6350">
                  <a:moveTo>
                    <a:pt x="804417" y="0"/>
                  </a:moveTo>
                  <a:lnTo>
                    <a:pt x="0" y="0"/>
                  </a:lnTo>
                  <a:lnTo>
                    <a:pt x="82550" y="6096"/>
                  </a:lnTo>
                  <a:lnTo>
                    <a:pt x="729487" y="6096"/>
                  </a:lnTo>
                  <a:lnTo>
                    <a:pt x="804417" y="0"/>
                  </a:lnTo>
                  <a:close/>
                </a:path>
              </a:pathLst>
            </a:custGeom>
            <a:solidFill>
              <a:srgbClr val="8F170C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6821423" y="579119"/>
              <a:ext cx="673735" cy="6350"/>
            </a:xfrm>
            <a:custGeom>
              <a:avLst/>
              <a:gdLst/>
              <a:ahLst/>
              <a:cxnLst/>
              <a:rect l="l" t="t" r="r" b="b"/>
              <a:pathLst>
                <a:path w="673734" h="6350">
                  <a:moveTo>
                    <a:pt x="673480" y="0"/>
                  </a:moveTo>
                  <a:lnTo>
                    <a:pt x="0" y="0"/>
                  </a:lnTo>
                  <a:lnTo>
                    <a:pt x="82550" y="6095"/>
                  </a:lnTo>
                  <a:lnTo>
                    <a:pt x="598551" y="6095"/>
                  </a:lnTo>
                  <a:lnTo>
                    <a:pt x="673480" y="0"/>
                  </a:lnTo>
                  <a:close/>
                </a:path>
              </a:pathLst>
            </a:custGeom>
            <a:solidFill>
              <a:srgbClr val="8F1609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6903719" y="585216"/>
              <a:ext cx="518159" cy="9525"/>
            </a:xfrm>
            <a:custGeom>
              <a:avLst/>
              <a:gdLst/>
              <a:ahLst/>
              <a:cxnLst/>
              <a:rect l="l" t="t" r="r" b="b"/>
              <a:pathLst>
                <a:path w="518159" h="9525">
                  <a:moveTo>
                    <a:pt x="518032" y="0"/>
                  </a:moveTo>
                  <a:lnTo>
                    <a:pt x="0" y="0"/>
                  </a:lnTo>
                  <a:lnTo>
                    <a:pt x="82803" y="9144"/>
                  </a:lnTo>
                  <a:lnTo>
                    <a:pt x="442722" y="9144"/>
                  </a:lnTo>
                  <a:lnTo>
                    <a:pt x="518032" y="0"/>
                  </a:lnTo>
                  <a:close/>
                </a:path>
              </a:pathLst>
            </a:custGeom>
            <a:solidFill>
              <a:srgbClr val="901307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7013448" y="594359"/>
              <a:ext cx="280035" cy="6350"/>
            </a:xfrm>
            <a:custGeom>
              <a:avLst/>
              <a:gdLst/>
              <a:ahLst/>
              <a:cxnLst/>
              <a:rect l="l" t="t" r="r" b="b"/>
              <a:pathLst>
                <a:path w="280034" h="6350">
                  <a:moveTo>
                    <a:pt x="203898" y="3060"/>
                  </a:moveTo>
                  <a:lnTo>
                    <a:pt x="91440" y="3060"/>
                  </a:lnTo>
                  <a:lnTo>
                    <a:pt x="91440" y="6096"/>
                  </a:lnTo>
                  <a:lnTo>
                    <a:pt x="203898" y="6096"/>
                  </a:lnTo>
                  <a:lnTo>
                    <a:pt x="203898" y="3060"/>
                  </a:lnTo>
                  <a:close/>
                </a:path>
                <a:path w="280034" h="6350">
                  <a:moveTo>
                    <a:pt x="279882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279882" y="3048"/>
                  </a:lnTo>
                  <a:lnTo>
                    <a:pt x="279882" y="0"/>
                  </a:lnTo>
                  <a:close/>
                </a:path>
              </a:pathLst>
            </a:custGeom>
            <a:solidFill>
              <a:srgbClr val="911204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8" name="object 20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7" y="204215"/>
              <a:ext cx="9134856" cy="646176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46888"/>
              <a:ext cx="9144000" cy="560831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279904"/>
              <a:ext cx="8918448" cy="20970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7FFA0D-6BE3-0171-0C4F-2E920DC18C60}"/>
              </a:ext>
            </a:extLst>
          </p:cNvPr>
          <p:cNvSpPr/>
          <p:nvPr/>
        </p:nvSpPr>
        <p:spPr>
          <a:xfrm>
            <a:off x="304800" y="389453"/>
            <a:ext cx="3048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OBJECTIVE</a:t>
            </a:r>
            <a:endParaRPr lang="en-US" sz="5400" b="1" i="1" u="sng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gency FB" panose="020B05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01539A-CEB2-D3BC-43A8-14BAA4843A22}"/>
              </a:ext>
            </a:extLst>
          </p:cNvPr>
          <p:cNvSpPr/>
          <p:nvPr/>
        </p:nvSpPr>
        <p:spPr>
          <a:xfrm>
            <a:off x="435429" y="3345684"/>
            <a:ext cx="384271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Learning outcomes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9B956-0DBA-7737-ED41-4C4F30C0E70A}"/>
              </a:ext>
            </a:extLst>
          </p:cNvPr>
          <p:cNvSpPr/>
          <p:nvPr/>
        </p:nvSpPr>
        <p:spPr>
          <a:xfrm>
            <a:off x="-152400" y="4191000"/>
            <a:ext cx="8752114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2700" marR="94615" lvl="1" indent="271780" algn="ctr">
              <a:lnSpc>
                <a:spcPct val="100000"/>
              </a:lnSpc>
              <a:spcBef>
                <a:spcPts val="5"/>
              </a:spcBef>
              <a:buSzPct val="96428"/>
              <a:buAutoNum type="arabicPeriod"/>
              <a:tabLst>
                <a:tab pos="284480" algn="l"/>
              </a:tabLst>
            </a:pPr>
            <a:r>
              <a:rPr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Student will learn about the Chemical structure</a:t>
            </a:r>
            <a:r>
              <a:rPr lang="en-I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 and </a:t>
            </a:r>
            <a:r>
              <a:rPr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Medicinal uses of drugs</a:t>
            </a:r>
            <a:r>
              <a:rPr lang="en-I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.</a:t>
            </a:r>
            <a:endParaRPr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cs typeface="Calibri"/>
            </a:endParaRPr>
          </a:p>
          <a:p>
            <a:pPr marL="12700" marR="5080" lvl="1" indent="354330" algn="ctr">
              <a:lnSpc>
                <a:spcPct val="100000"/>
              </a:lnSpc>
              <a:buSzPct val="96428"/>
              <a:buAutoNum type="arabicPeriod"/>
              <a:tabLst>
                <a:tab pos="367030" algn="l"/>
              </a:tabLst>
            </a:pPr>
            <a:r>
              <a:rPr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Student will learn about the Relation of drug and its Activity.</a:t>
            </a:r>
            <a:endParaRPr lang="en-I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CF86E0-9714-54BB-BE9E-A7D4F35544DD}"/>
              </a:ext>
            </a:extLst>
          </p:cNvPr>
          <p:cNvSpPr/>
          <p:nvPr/>
        </p:nvSpPr>
        <p:spPr>
          <a:xfrm>
            <a:off x="195943" y="1064703"/>
            <a:ext cx="8752114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endParaRPr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cs typeface="Calibri"/>
            </a:endParaRPr>
          </a:p>
          <a:p>
            <a:pPr marL="366395" indent="-354330">
              <a:lnSpc>
                <a:spcPct val="100000"/>
              </a:lnSpc>
              <a:buAutoNum type="arabicPeriod"/>
              <a:tabLst>
                <a:tab pos="367030" algn="l"/>
              </a:tabLst>
            </a:pPr>
            <a:r>
              <a:rPr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Understand the chemistry of Drugs.</a:t>
            </a:r>
            <a:r>
              <a:rPr lang="en-I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                    </a:t>
            </a:r>
            <a:endParaRPr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cs typeface="Calibri"/>
            </a:endParaRPr>
          </a:p>
          <a:p>
            <a:pPr marL="283845" indent="-2717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84480" algn="l"/>
              </a:tabLst>
            </a:pPr>
            <a:r>
              <a:rPr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Know the importance of SAR of drugs</a:t>
            </a:r>
            <a:r>
              <a:rPr lang="en-I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cs typeface="Calibri"/>
            </a:endParaRPr>
          </a:p>
          <a:p>
            <a:pPr marL="12700" marR="475615">
              <a:lnSpc>
                <a:spcPct val="100000"/>
              </a:lnSpc>
              <a:tabLst>
                <a:tab pos="284480" algn="l"/>
              </a:tabLst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3. Know the Adverse effect and therapeutic value of drugs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9B1707-F83E-0AD9-99CD-FD60D73BB2F3}"/>
              </a:ext>
            </a:extLst>
          </p:cNvPr>
          <p:cNvSpPr/>
          <p:nvPr/>
        </p:nvSpPr>
        <p:spPr>
          <a:xfrm>
            <a:off x="2743199" y="304800"/>
            <a:ext cx="27414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INTRODUCTION</a:t>
            </a:r>
            <a:endParaRPr lang="en-US" sz="4000" b="1" i="1" u="sng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B5807-15BF-27A1-F70F-41CEAE4016DB}"/>
              </a:ext>
            </a:extLst>
          </p:cNvPr>
          <p:cNvSpPr txBox="1"/>
          <p:nvPr/>
        </p:nvSpPr>
        <p:spPr>
          <a:xfrm>
            <a:off x="419100" y="1295400"/>
            <a:ext cx="83058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</a:t>
            </a:r>
            <a:r>
              <a:rPr lang="en-US" sz="2800" b="1" i="1" u="sng" dirty="0">
                <a:solidFill>
                  <a:schemeClr val="accent2"/>
                </a:solidFill>
              </a:rPr>
              <a:t>Ant Tubercular:- </a:t>
            </a:r>
            <a:r>
              <a:rPr lang="en-US" dirty="0"/>
              <a:t>These are Those  drug which basically used in the treatment of tuberculosis .</a:t>
            </a:r>
          </a:p>
          <a:p>
            <a:r>
              <a:rPr lang="en-US" dirty="0"/>
              <a:t> </a:t>
            </a:r>
          </a:p>
          <a:p>
            <a:r>
              <a:rPr lang="en-US" sz="2800" b="1" i="1" u="sng" dirty="0"/>
              <a:t>.</a:t>
            </a:r>
            <a:r>
              <a:rPr lang="en-US" sz="2800" b="1" i="1" u="sng" dirty="0">
                <a:solidFill>
                  <a:schemeClr val="accent2"/>
                </a:solidFill>
              </a:rPr>
              <a:t>Tuberculosis:- </a:t>
            </a:r>
          </a:p>
          <a:p>
            <a:r>
              <a:rPr lang="en-US" dirty="0"/>
              <a:t>                                       It is on infectious Disease usual caused by </a:t>
            </a:r>
            <a:r>
              <a:rPr lang="en-US" dirty="0" err="1"/>
              <a:t>mycobecterium</a:t>
            </a:r>
            <a:r>
              <a:rPr lang="en-US" dirty="0"/>
              <a:t> tuberculosis bacteria. </a:t>
            </a:r>
          </a:p>
          <a:p>
            <a:endParaRPr lang="en-US" dirty="0"/>
          </a:p>
          <a:p>
            <a:r>
              <a:rPr lang="en-US" dirty="0"/>
              <a:t>.This bacteria usually attack the lungs but they can also damage other Part of body such as brain kidney etc.</a:t>
            </a:r>
          </a:p>
          <a:p>
            <a:endParaRPr lang="en-US" dirty="0"/>
          </a:p>
          <a:p>
            <a:r>
              <a:rPr lang="en-US" dirty="0"/>
              <a:t>.Tuberculosis spreads through the air when a person with active TB infection cough Sneezes, spit or talk.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2800" b="1" i="1" u="sng" dirty="0">
                <a:solidFill>
                  <a:schemeClr val="accent2"/>
                </a:solidFill>
              </a:rPr>
              <a:t>.Symptoms:-</a:t>
            </a:r>
          </a:p>
          <a:p>
            <a:r>
              <a:rPr lang="en-US" dirty="0"/>
              <a:t>               chronic  cough with blood </a:t>
            </a:r>
            <a:r>
              <a:rPr lang="en-US" dirty="0" err="1"/>
              <a:t>containg</a:t>
            </a:r>
            <a:r>
              <a:rPr lang="en-US" dirty="0"/>
              <a:t> ,mucous ,fever </a:t>
            </a:r>
            <a:r>
              <a:rPr lang="en-US" dirty="0" err="1"/>
              <a:t>nightsweats</a:t>
            </a:r>
            <a:r>
              <a:rPr lang="en-US" dirty="0"/>
              <a:t> </a:t>
            </a:r>
            <a:r>
              <a:rPr lang="en-US" dirty="0" err="1"/>
              <a:t>weightloss</a:t>
            </a:r>
            <a:r>
              <a:rPr lang="en-US" dirty="0"/>
              <a:t> 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4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6FBBA7-CE18-EF2A-2397-78A1251761CE}"/>
              </a:ext>
            </a:extLst>
          </p:cNvPr>
          <p:cNvSpPr txBox="1"/>
          <p:nvPr/>
        </p:nvSpPr>
        <p:spPr>
          <a:xfrm>
            <a:off x="990600" y="181957"/>
            <a:ext cx="69342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u="sng" dirty="0">
                <a:solidFill>
                  <a:schemeClr val="accent2"/>
                </a:solidFill>
                <a:latin typeface="Agency FB" panose="020B0503020202020204" pitchFamily="34" charset="0"/>
              </a:rPr>
              <a:t>Tuberculosis</a:t>
            </a:r>
            <a:r>
              <a:rPr lang="en-US" sz="3200" b="1" i="1" u="sng" dirty="0">
                <a:solidFill>
                  <a:schemeClr val="accent2"/>
                </a:solidFill>
              </a:rPr>
              <a:t> :-</a:t>
            </a:r>
            <a:r>
              <a:rPr lang="en-US" sz="2400" dirty="0"/>
              <a:t>most important   communicable diseases in the world.</a:t>
            </a:r>
          </a:p>
          <a:p>
            <a:r>
              <a:rPr lang="en-US" sz="2400" dirty="0"/>
              <a:t>• Mycobacteria are intrinsically resistant to most </a:t>
            </a:r>
          </a:p>
          <a:p>
            <a:r>
              <a:rPr lang="en-US" sz="2400" dirty="0"/>
              <a:t>antibiotics</a:t>
            </a:r>
          </a:p>
          <a:p>
            <a:r>
              <a:rPr lang="en-US" sz="2400" dirty="0"/>
              <a:t>– Grows more slowly than other bacteria – antibiotics </a:t>
            </a:r>
          </a:p>
          <a:p>
            <a:r>
              <a:rPr lang="en-US" sz="2400" dirty="0"/>
              <a:t>active against rapidly growing cells</a:t>
            </a:r>
          </a:p>
          <a:p>
            <a:r>
              <a:rPr lang="en-US" sz="2400" dirty="0"/>
              <a:t>– lipid-rich mycobacterial cell wall is impermeable to </a:t>
            </a:r>
          </a:p>
          <a:p>
            <a:r>
              <a:rPr lang="en-US" sz="2400" dirty="0"/>
              <a:t>many agents</a:t>
            </a:r>
          </a:p>
          <a:p>
            <a:r>
              <a:rPr lang="en-US" sz="2400" dirty="0"/>
              <a:t>– It grows inside macrophage – poorly penetrated by </a:t>
            </a:r>
          </a:p>
          <a:p>
            <a:r>
              <a:rPr lang="en-US" sz="2400" dirty="0"/>
              <a:t>drugs</a:t>
            </a:r>
          </a:p>
          <a:p>
            <a:r>
              <a:rPr lang="en-US" sz="2400" dirty="0"/>
              <a:t>– Excellent ability to develop resistance – Multiple Drug </a:t>
            </a:r>
          </a:p>
          <a:p>
            <a:r>
              <a:rPr lang="en-US" sz="2400" dirty="0"/>
              <a:t>Resistant (MDR)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5453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C31B13D-0DC8-A52A-7E1E-84810091B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81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E499C8E-336D-0CE1-CE12-0BAA68C4FF13}"/>
              </a:ext>
            </a:extLst>
          </p:cNvPr>
          <p:cNvSpPr/>
          <p:nvPr/>
        </p:nvSpPr>
        <p:spPr>
          <a:xfrm>
            <a:off x="304800" y="228600"/>
            <a:ext cx="5049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sz="5400" b="1" i="1" u="sng" cap="none" spc="50" dirty="0">
                <a:ln w="0"/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ighlight>
                  <a:srgbClr val="C0C0C0"/>
                </a:highlight>
                <a:latin typeface="Agency FB" panose="020B0503020202020204" pitchFamily="34" charset="0"/>
                <a:cs typeface="Calibri"/>
              </a:rPr>
              <a:t>Antitubercular Drug</a:t>
            </a:r>
            <a:endParaRPr lang="en-IN" sz="5400" b="1" i="1" cap="none" spc="50" dirty="0">
              <a:ln w="0"/>
              <a:solidFill>
                <a:schemeClr val="accent1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466390-411D-4484-DB4A-58B8868B46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81200"/>
            <a:ext cx="4359418" cy="30613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2A6E62-7B27-9059-37F9-6E4C71A91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667000"/>
            <a:ext cx="3124200" cy="30613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09800" y="228600"/>
            <a:ext cx="6347713" cy="955004"/>
          </a:xfrm>
          <a:prstGeom prst="rect">
            <a:avLst/>
          </a:prstGeom>
        </p:spPr>
        <p:txBody>
          <a:bodyPr vert="horz" wrap="square" lIns="0" tIns="336168" rIns="0" bIns="0" rtlCol="0">
            <a:spAutoFit/>
          </a:bodyPr>
          <a:lstStyle/>
          <a:p>
            <a:pPr marL="3103880">
              <a:lnSpc>
                <a:spcPct val="100000"/>
              </a:lnSpc>
              <a:spcBef>
                <a:spcPts val="95"/>
              </a:spcBef>
            </a:pPr>
            <a:r>
              <a:rPr sz="4000" b="1" u="sng" spc="-10" dirty="0">
                <a:solidFill>
                  <a:srgbClr val="000000"/>
                </a:solidFill>
                <a:latin typeface="Agency FB" panose="020B0503020202020204" pitchFamily="34" charset="0"/>
              </a:rPr>
              <a:t>Classification</a:t>
            </a:r>
            <a:endParaRPr sz="4000" b="1" u="sng" dirty="0">
              <a:latin typeface="Agency FB" panose="020B0503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546682"/>
            <a:ext cx="7668895" cy="445643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6870" marR="116839" indent="-344805">
              <a:lnSpc>
                <a:spcPts val="3479"/>
              </a:lnSpc>
              <a:spcBef>
                <a:spcPts val="50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20" dirty="0">
                <a:latin typeface="Calibri"/>
                <a:cs typeface="Calibri"/>
              </a:rPr>
              <a:t>According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clinical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utility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anti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TB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drugs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divided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into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</a:t>
            </a:r>
            <a:r>
              <a:rPr sz="3200" spc="-10" dirty="0">
                <a:latin typeface="Calibri"/>
                <a:cs typeface="Calibri"/>
              </a:rPr>
              <a:t> groups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ts val="3000"/>
              </a:lnSpc>
              <a:spcBef>
                <a:spcPts val="72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20" dirty="0">
                <a:latin typeface="Calibri"/>
                <a:cs typeface="Calibri"/>
              </a:rPr>
              <a:t>First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Line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high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antitubercular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efficacy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well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as </a:t>
            </a:r>
            <a:r>
              <a:rPr sz="2800" dirty="0">
                <a:latin typeface="Calibri"/>
                <a:cs typeface="Calibri"/>
              </a:rPr>
              <a:t>low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toxicity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routinely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used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ts val="2735"/>
              </a:lnSpc>
              <a:spcBef>
                <a:spcPts val="31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b="1" dirty="0">
                <a:latin typeface="Calibri"/>
                <a:cs typeface="Calibri"/>
              </a:rPr>
              <a:t>Isoniazid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(H)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,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Rifampin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(R),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Pyrazinamide</a:t>
            </a:r>
            <a:r>
              <a:rPr sz="2400" b="1" spc="-15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(Z),</a:t>
            </a:r>
            <a:endParaRPr sz="2400">
              <a:latin typeface="Calibri"/>
              <a:cs typeface="Calibri"/>
            </a:endParaRPr>
          </a:p>
          <a:p>
            <a:pPr marL="1155700">
              <a:lnSpc>
                <a:spcPts val="2735"/>
              </a:lnSpc>
            </a:pPr>
            <a:r>
              <a:rPr sz="2400" b="1" spc="-10" dirty="0">
                <a:latin typeface="Calibri"/>
                <a:cs typeface="Calibri"/>
              </a:rPr>
              <a:t>Ethambutol</a:t>
            </a:r>
            <a:r>
              <a:rPr sz="2400" b="1" spc="-1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(E),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Streptomycin</a:t>
            </a:r>
            <a:r>
              <a:rPr sz="2400" b="1" dirty="0">
                <a:latin typeface="Calibri"/>
                <a:cs typeface="Calibri"/>
              </a:rPr>
              <a:t> (S)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-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HRZES</a:t>
            </a:r>
            <a:endParaRPr sz="2400">
              <a:latin typeface="Calibri"/>
              <a:cs typeface="Calibri"/>
            </a:endParaRPr>
          </a:p>
          <a:p>
            <a:pPr marL="756285" marR="13970" lvl="1" indent="-287020">
              <a:lnSpc>
                <a:spcPts val="3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dirty="0">
                <a:latin typeface="Calibri"/>
                <a:cs typeface="Calibri"/>
              </a:rPr>
              <a:t>Second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Line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low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antitubercular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efficacy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high </a:t>
            </a:r>
            <a:r>
              <a:rPr sz="2800" spc="-10" dirty="0">
                <a:latin typeface="Calibri"/>
                <a:cs typeface="Calibri"/>
              </a:rPr>
              <a:t>toxicity</a:t>
            </a:r>
            <a:endParaRPr sz="2800">
              <a:latin typeface="Calibri"/>
              <a:cs typeface="Calibri"/>
            </a:endParaRPr>
          </a:p>
          <a:p>
            <a:pPr marL="1155700" marR="127000" lvl="2" indent="-228600">
              <a:lnSpc>
                <a:spcPct val="90500"/>
              </a:lnSpc>
              <a:spcBef>
                <a:spcPts val="56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b="1" spc="-20" dirty="0">
                <a:latin typeface="Calibri"/>
                <a:cs typeface="Calibri"/>
              </a:rPr>
              <a:t>Paraminosalicylic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Acid,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Cycloserine,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Kanamycin, </a:t>
            </a:r>
            <a:r>
              <a:rPr sz="2400" b="1" dirty="0">
                <a:latin typeface="Calibri"/>
                <a:cs typeface="Calibri"/>
              </a:rPr>
              <a:t>Amikacin,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Ciprofloxacin,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Olfloxacin,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Clarithromycin, </a:t>
            </a:r>
            <a:r>
              <a:rPr sz="2400" b="1" spc="-10" dirty="0">
                <a:latin typeface="Calibri"/>
                <a:cs typeface="Calibri"/>
              </a:rPr>
              <a:t>Azithromycin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219200"/>
            <a:ext cx="5762625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b="1" dirty="0">
                <a:solidFill>
                  <a:srgbClr val="000000"/>
                </a:solidFill>
                <a:latin typeface="Calibri"/>
                <a:cs typeface="Calibri"/>
              </a:rPr>
              <a:t>First</a:t>
            </a:r>
            <a:r>
              <a:rPr sz="6000" b="1" spc="-1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000000"/>
                </a:solidFill>
                <a:latin typeface="Calibri"/>
                <a:cs typeface="Calibri"/>
              </a:rPr>
              <a:t>Line</a:t>
            </a:r>
            <a:r>
              <a:rPr sz="6000" b="1" spc="-10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6000" b="1" spc="-20" dirty="0">
                <a:solidFill>
                  <a:srgbClr val="000000"/>
                </a:solidFill>
                <a:latin typeface="Calibri"/>
                <a:cs typeface="Calibri"/>
              </a:rPr>
              <a:t>Drug</a:t>
            </a:r>
            <a:r>
              <a:rPr lang="en-IN" sz="6000" b="1" spc="-20" dirty="0">
                <a:solidFill>
                  <a:srgbClr val="000000"/>
                </a:solidFill>
                <a:latin typeface="Calibri"/>
                <a:cs typeface="Calibri"/>
              </a:rPr>
              <a:t>/ SECOND LINE DRUG</a:t>
            </a:r>
            <a:endParaRPr sz="6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438400" y="228600"/>
            <a:ext cx="6400800" cy="1016559"/>
          </a:xfrm>
          <a:prstGeom prst="rect">
            <a:avLst/>
          </a:prstGeom>
        </p:spPr>
        <p:txBody>
          <a:bodyPr vert="horz" wrap="square" lIns="0" tIns="336168" rIns="0" bIns="0" rtlCol="0">
            <a:spAutoFit/>
          </a:bodyPr>
          <a:lstStyle/>
          <a:p>
            <a:pPr marL="3417570">
              <a:lnSpc>
                <a:spcPct val="100000"/>
              </a:lnSpc>
              <a:spcBef>
                <a:spcPts val="95"/>
              </a:spcBef>
            </a:pPr>
            <a:r>
              <a:rPr sz="4400" b="1" spc="-35" dirty="0">
                <a:solidFill>
                  <a:srgbClr val="000000"/>
                </a:solidFill>
                <a:latin typeface="Calibri"/>
                <a:cs typeface="Calibri"/>
              </a:rPr>
              <a:t>RIFAMPIN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900" y="1371600"/>
            <a:ext cx="7974965" cy="45205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69570" marR="302260" indent="-344805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69570" algn="l"/>
                <a:tab pos="370205" algn="l"/>
              </a:tabLst>
            </a:pPr>
            <a:r>
              <a:rPr sz="3000" spc="-20" dirty="0">
                <a:latin typeface="Calibri"/>
                <a:cs typeface="Calibri"/>
              </a:rPr>
              <a:t>Semisynthetic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derivative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rifamycin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-produced </a:t>
            </a:r>
            <a:r>
              <a:rPr sz="3000" dirty="0">
                <a:latin typeface="Calibri"/>
                <a:cs typeface="Calibri"/>
              </a:rPr>
              <a:t>by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b="1" i="1" spc="-20" dirty="0">
                <a:latin typeface="Calibri"/>
                <a:cs typeface="Calibri"/>
              </a:rPr>
              <a:t>Streptomyces</a:t>
            </a:r>
            <a:r>
              <a:rPr sz="3000" b="1" i="1" spc="-5" dirty="0">
                <a:latin typeface="Calibri"/>
                <a:cs typeface="Calibri"/>
              </a:rPr>
              <a:t> </a:t>
            </a:r>
            <a:r>
              <a:rPr sz="3000" b="1" i="1" spc="-10" dirty="0">
                <a:latin typeface="Calibri"/>
                <a:cs typeface="Calibri"/>
              </a:rPr>
              <a:t>mediterranei</a:t>
            </a:r>
            <a:endParaRPr sz="3000" dirty="0">
              <a:latin typeface="Calibri"/>
              <a:cs typeface="Calibri"/>
            </a:endParaRPr>
          </a:p>
          <a:p>
            <a:pPr marL="369570" marR="494665" indent="-344805">
              <a:lnSpc>
                <a:spcPct val="80400"/>
              </a:lnSpc>
              <a:spcBef>
                <a:spcPts val="735"/>
              </a:spcBef>
              <a:buFont typeface="Arial"/>
              <a:buChar char="•"/>
              <a:tabLst>
                <a:tab pos="369570" algn="l"/>
                <a:tab pos="370205" algn="l"/>
              </a:tabLst>
            </a:pPr>
            <a:r>
              <a:rPr sz="3000" dirty="0">
                <a:latin typeface="Calibri"/>
                <a:cs typeface="Calibri"/>
              </a:rPr>
              <a:t>Active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vitro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against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gram-</a:t>
            </a:r>
            <a:r>
              <a:rPr sz="3000" spc="-10" dirty="0">
                <a:latin typeface="Calibri"/>
                <a:cs typeface="Calibri"/>
              </a:rPr>
              <a:t>positive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16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gram- </a:t>
            </a:r>
            <a:r>
              <a:rPr sz="3000" spc="-30" dirty="0">
                <a:latin typeface="Calibri"/>
                <a:cs typeface="Calibri"/>
              </a:rPr>
              <a:t>negative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cocci,</a:t>
            </a:r>
            <a:r>
              <a:rPr sz="3000" spc="-1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some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enteric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bacteria, </a:t>
            </a:r>
            <a:r>
              <a:rPr sz="3000" spc="-25" dirty="0">
                <a:latin typeface="Calibri"/>
                <a:cs typeface="Calibri"/>
              </a:rPr>
              <a:t>mycobacteria,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chlamydiae.</a:t>
            </a:r>
            <a:endParaRPr sz="3000" dirty="0">
              <a:latin typeface="Calibri"/>
              <a:cs typeface="Calibri"/>
            </a:endParaRPr>
          </a:p>
          <a:p>
            <a:pPr marL="369570" marR="1150620" indent="-344805">
              <a:lnSpc>
                <a:spcPts val="2910"/>
              </a:lnSpc>
              <a:spcBef>
                <a:spcPts val="675"/>
              </a:spcBef>
              <a:buFont typeface="Arial"/>
              <a:buChar char="•"/>
              <a:tabLst>
                <a:tab pos="369570" algn="l"/>
                <a:tab pos="370205" algn="l"/>
              </a:tabLst>
            </a:pPr>
            <a:r>
              <a:rPr sz="3000" spc="-35" dirty="0">
                <a:latin typeface="Calibri"/>
                <a:cs typeface="Calibri"/>
              </a:rPr>
              <a:t>Resistant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mutants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approximately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1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10</a:t>
            </a:r>
            <a:r>
              <a:rPr sz="3000" spc="-37" baseline="20833" dirty="0">
                <a:latin typeface="Calibri"/>
                <a:cs typeface="Calibri"/>
              </a:rPr>
              <a:t>6 </a:t>
            </a:r>
            <a:r>
              <a:rPr sz="3000" spc="-10" dirty="0">
                <a:latin typeface="Calibri"/>
                <a:cs typeface="Calibri"/>
              </a:rPr>
              <a:t>organisms</a:t>
            </a:r>
            <a:endParaRPr sz="3000" dirty="0">
              <a:latin typeface="Calibri"/>
              <a:cs typeface="Calibri"/>
            </a:endParaRPr>
          </a:p>
          <a:p>
            <a:pPr marL="369570" marR="17780" indent="-344805">
              <a:lnSpc>
                <a:spcPts val="2900"/>
              </a:lnSpc>
              <a:spcBef>
                <a:spcPts val="695"/>
              </a:spcBef>
              <a:buFont typeface="Arial"/>
              <a:buChar char="•"/>
              <a:tabLst>
                <a:tab pos="369570" algn="l"/>
                <a:tab pos="370205" algn="l"/>
              </a:tabLst>
            </a:pPr>
            <a:r>
              <a:rPr sz="3000" dirty="0">
                <a:latin typeface="Calibri"/>
                <a:cs typeface="Calibri"/>
              </a:rPr>
              <a:t>Rapidly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selected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out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if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rifampin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used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single </a:t>
            </a:r>
            <a:r>
              <a:rPr sz="3000" dirty="0">
                <a:latin typeface="Calibri"/>
                <a:cs typeface="Calibri"/>
              </a:rPr>
              <a:t>drug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must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used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combination</a:t>
            </a:r>
            <a:endParaRPr sz="3000" dirty="0">
              <a:latin typeface="Calibri"/>
              <a:cs typeface="Calibri"/>
            </a:endParaRPr>
          </a:p>
          <a:p>
            <a:pPr marL="369570" marR="1800225" indent="-344805">
              <a:lnSpc>
                <a:spcPts val="2900"/>
              </a:lnSpc>
              <a:spcBef>
                <a:spcPts val="705"/>
              </a:spcBef>
              <a:buFont typeface="Arial"/>
              <a:buChar char="•"/>
              <a:tabLst>
                <a:tab pos="369570" algn="l"/>
                <a:tab pos="370205" algn="l"/>
              </a:tabLst>
            </a:pPr>
            <a:r>
              <a:rPr sz="3000" dirty="0">
                <a:latin typeface="Calibri"/>
                <a:cs typeface="Calibri"/>
              </a:rPr>
              <a:t>no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cross-</a:t>
            </a:r>
            <a:r>
              <a:rPr sz="3000" spc="-25" dirty="0">
                <a:latin typeface="Calibri"/>
                <a:cs typeface="Calibri"/>
              </a:rPr>
              <a:t>resistance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other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classes</a:t>
            </a:r>
            <a:r>
              <a:rPr sz="3000" spc="-16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antimicrobial</a:t>
            </a:r>
            <a:r>
              <a:rPr sz="3000" spc="-15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drugs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24882"/>
            <a:ext cx="6347713" cy="1693668"/>
          </a:xfrm>
          <a:prstGeom prst="rect">
            <a:avLst/>
          </a:prstGeom>
        </p:spPr>
        <p:txBody>
          <a:bodyPr vert="horz" wrap="square" lIns="0" tIns="336168" rIns="0" bIns="0" rtlCol="0">
            <a:spAutoFit/>
          </a:bodyPr>
          <a:lstStyle/>
          <a:p>
            <a:pPr marL="574040">
              <a:lnSpc>
                <a:spcPct val="100000"/>
              </a:lnSpc>
              <a:spcBef>
                <a:spcPts val="95"/>
              </a:spcBef>
            </a:pPr>
            <a:r>
              <a:rPr sz="4400" b="1" u="sng" dirty="0">
                <a:solidFill>
                  <a:srgbClr val="000000"/>
                </a:solidFill>
                <a:latin typeface="Agency FB" panose="020B0503020202020204" pitchFamily="34" charset="0"/>
                <a:cs typeface="Calibri"/>
              </a:rPr>
              <a:t>Mechanism</a:t>
            </a:r>
            <a:r>
              <a:rPr sz="4400" b="1" u="sng" spc="-85" dirty="0">
                <a:solidFill>
                  <a:srgbClr val="000000"/>
                </a:solidFill>
                <a:latin typeface="Agency FB" panose="020B0503020202020204" pitchFamily="34" charset="0"/>
                <a:cs typeface="Calibri"/>
              </a:rPr>
              <a:t> </a:t>
            </a:r>
            <a:r>
              <a:rPr sz="4400" b="1" u="sng" dirty="0">
                <a:solidFill>
                  <a:srgbClr val="000000"/>
                </a:solidFill>
                <a:latin typeface="Agency FB" panose="020B0503020202020204" pitchFamily="34" charset="0"/>
                <a:cs typeface="Calibri"/>
              </a:rPr>
              <a:t>of</a:t>
            </a:r>
            <a:r>
              <a:rPr sz="4400" b="1" u="sng" spc="-110" dirty="0">
                <a:solidFill>
                  <a:srgbClr val="000000"/>
                </a:solidFill>
                <a:latin typeface="Agency FB" panose="020B0503020202020204" pitchFamily="34" charset="0"/>
                <a:cs typeface="Calibri"/>
              </a:rPr>
              <a:t> </a:t>
            </a:r>
            <a:r>
              <a:rPr sz="4400" b="1" u="sng" dirty="0">
                <a:solidFill>
                  <a:srgbClr val="000000"/>
                </a:solidFill>
                <a:latin typeface="Agency FB" panose="020B0503020202020204" pitchFamily="34" charset="0"/>
                <a:cs typeface="Calibri"/>
              </a:rPr>
              <a:t>Action</a:t>
            </a:r>
            <a:r>
              <a:rPr sz="4400" b="1" u="sng" spc="-125" dirty="0">
                <a:solidFill>
                  <a:srgbClr val="000000"/>
                </a:solidFill>
                <a:latin typeface="Agency FB" panose="020B0503020202020204" pitchFamily="34" charset="0"/>
                <a:cs typeface="Calibri"/>
              </a:rPr>
              <a:t> </a:t>
            </a:r>
            <a:r>
              <a:rPr sz="4400" b="1" u="sng" dirty="0">
                <a:solidFill>
                  <a:srgbClr val="000000"/>
                </a:solidFill>
                <a:latin typeface="Agency FB" panose="020B0503020202020204" pitchFamily="34" charset="0"/>
                <a:cs typeface="Calibri"/>
              </a:rPr>
              <a:t>&amp;</a:t>
            </a:r>
            <a:r>
              <a:rPr sz="4400" b="1" u="sng" spc="-190" dirty="0">
                <a:solidFill>
                  <a:srgbClr val="000000"/>
                </a:solidFill>
                <a:latin typeface="Agency FB" panose="020B0503020202020204" pitchFamily="34" charset="0"/>
                <a:cs typeface="Calibri"/>
              </a:rPr>
              <a:t> </a:t>
            </a:r>
            <a:r>
              <a:rPr sz="4400" b="1" u="sng" spc="-10" dirty="0">
                <a:solidFill>
                  <a:srgbClr val="000000"/>
                </a:solidFill>
                <a:latin typeface="Agency FB" panose="020B0503020202020204" pitchFamily="34" charset="0"/>
                <a:cs typeface="Calibri"/>
              </a:rPr>
              <a:t>Resistance</a:t>
            </a:r>
            <a:endParaRPr sz="4400" u="sng" dirty="0">
              <a:latin typeface="Agency FB" panose="020B0503020202020204" pitchFamily="34" charset="0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762000" y="1905000"/>
            <a:ext cx="6554867" cy="4610878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6870" marR="1336040" indent="-344805">
              <a:lnSpc>
                <a:spcPts val="2620"/>
              </a:lnSpc>
              <a:spcBef>
                <a:spcPts val="71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/>
              <a:t>Binds</a:t>
            </a:r>
            <a:r>
              <a:rPr spc="-55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10" dirty="0"/>
              <a:t>bacterial</a:t>
            </a:r>
            <a:r>
              <a:rPr spc="-100" dirty="0"/>
              <a:t> </a:t>
            </a:r>
            <a:r>
              <a:rPr dirty="0"/>
              <a:t>DNA-</a:t>
            </a:r>
            <a:r>
              <a:rPr spc="-30" dirty="0"/>
              <a:t>dependent</a:t>
            </a:r>
            <a:r>
              <a:rPr spc="-120" dirty="0"/>
              <a:t> </a:t>
            </a:r>
            <a:r>
              <a:rPr spc="-25" dirty="0"/>
              <a:t>RNA </a:t>
            </a:r>
            <a:r>
              <a:rPr spc="-20" dirty="0"/>
              <a:t>polymerase</a:t>
            </a:r>
            <a:r>
              <a:rPr spc="-130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inhibits</a:t>
            </a:r>
            <a:r>
              <a:rPr spc="-65" dirty="0"/>
              <a:t> </a:t>
            </a:r>
            <a:r>
              <a:rPr dirty="0"/>
              <a:t>RNA</a:t>
            </a:r>
            <a:r>
              <a:rPr spc="-80" dirty="0"/>
              <a:t> </a:t>
            </a:r>
            <a:r>
              <a:rPr spc="-10" dirty="0"/>
              <a:t>synthesis</a:t>
            </a:r>
            <a:endParaRPr dirty="0"/>
          </a:p>
          <a:p>
            <a:pPr marL="356870" indent="-344805">
              <a:lnSpc>
                <a:spcPts val="3185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pc="-10" dirty="0"/>
              <a:t>Bactericidal</a:t>
            </a:r>
            <a:r>
              <a:rPr spc="-105" dirty="0"/>
              <a:t> </a:t>
            </a:r>
            <a:r>
              <a:rPr spc="-30" dirty="0"/>
              <a:t>for</a:t>
            </a:r>
            <a:r>
              <a:rPr spc="-90" dirty="0"/>
              <a:t> </a:t>
            </a:r>
            <a:r>
              <a:rPr spc="-10" dirty="0"/>
              <a:t>mycobacteria</a:t>
            </a:r>
            <a:endParaRPr dirty="0"/>
          </a:p>
          <a:p>
            <a:pPr marL="356870" marR="172085" indent="-344805">
              <a:lnSpc>
                <a:spcPct val="8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pc="-10" dirty="0"/>
              <a:t>Readily</a:t>
            </a:r>
            <a:r>
              <a:rPr spc="-110" dirty="0"/>
              <a:t> </a:t>
            </a:r>
            <a:r>
              <a:rPr spc="-40" dirty="0"/>
              <a:t>penetrates</a:t>
            </a:r>
            <a:r>
              <a:rPr spc="-90" dirty="0"/>
              <a:t> </a:t>
            </a:r>
            <a:r>
              <a:rPr dirty="0"/>
              <a:t>most</a:t>
            </a:r>
            <a:r>
              <a:rPr spc="-95" dirty="0"/>
              <a:t> </a:t>
            </a:r>
            <a:r>
              <a:rPr dirty="0"/>
              <a:t>tissues</a:t>
            </a:r>
            <a:r>
              <a:rPr spc="-95" dirty="0"/>
              <a:t> </a:t>
            </a:r>
            <a:r>
              <a:rPr dirty="0"/>
              <a:t>and</a:t>
            </a:r>
            <a:r>
              <a:rPr spc="-40" dirty="0"/>
              <a:t> penetrates</a:t>
            </a:r>
            <a:r>
              <a:rPr spc="-65" dirty="0"/>
              <a:t> </a:t>
            </a:r>
            <a:r>
              <a:rPr spc="-20" dirty="0"/>
              <a:t>into </a:t>
            </a:r>
            <a:r>
              <a:rPr spc="-10" dirty="0"/>
              <a:t>phagocytic</a:t>
            </a:r>
            <a:r>
              <a:rPr spc="-80" dirty="0"/>
              <a:t> </a:t>
            </a:r>
            <a:r>
              <a:rPr spc="-20" dirty="0"/>
              <a:t>cells</a:t>
            </a:r>
            <a:endParaRPr dirty="0"/>
          </a:p>
          <a:p>
            <a:pPr marL="356870" marR="5080" indent="-344805">
              <a:lnSpc>
                <a:spcPts val="2600"/>
              </a:lnSpc>
              <a:spcBef>
                <a:spcPts val="6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/>
              <a:t>Can</a:t>
            </a:r>
            <a:r>
              <a:rPr spc="-105" dirty="0"/>
              <a:t> </a:t>
            </a:r>
            <a:r>
              <a:rPr dirty="0"/>
              <a:t>kill</a:t>
            </a:r>
            <a:r>
              <a:rPr spc="-25" dirty="0"/>
              <a:t> organisms</a:t>
            </a:r>
            <a:r>
              <a:rPr spc="-30" dirty="0"/>
              <a:t> </a:t>
            </a:r>
            <a:r>
              <a:rPr dirty="0"/>
              <a:t>that</a:t>
            </a:r>
            <a:r>
              <a:rPr spc="-110" dirty="0"/>
              <a:t> </a:t>
            </a:r>
            <a:r>
              <a:rPr dirty="0"/>
              <a:t>are</a:t>
            </a:r>
            <a:r>
              <a:rPr spc="-80" dirty="0"/>
              <a:t> </a:t>
            </a:r>
            <a:r>
              <a:rPr dirty="0"/>
              <a:t>poorly</a:t>
            </a:r>
            <a:r>
              <a:rPr spc="-100" dirty="0"/>
              <a:t> </a:t>
            </a:r>
            <a:r>
              <a:rPr spc="-10" dirty="0"/>
              <a:t>accessible</a:t>
            </a:r>
            <a:r>
              <a:rPr spc="-140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spc="-20" dirty="0"/>
              <a:t>many </a:t>
            </a:r>
            <a:r>
              <a:rPr dirty="0"/>
              <a:t>other</a:t>
            </a:r>
            <a:r>
              <a:rPr spc="-114" dirty="0"/>
              <a:t> </a:t>
            </a:r>
            <a:r>
              <a:rPr spc="-20" dirty="0"/>
              <a:t>drugs</a:t>
            </a:r>
            <a:endParaRPr dirty="0"/>
          </a:p>
          <a:p>
            <a:pPr marL="756285" lvl="1" indent="-287020">
              <a:lnSpc>
                <a:spcPts val="2800"/>
              </a:lnSpc>
              <a:buFont typeface="Arial"/>
              <a:buChar char="–"/>
              <a:tabLst>
                <a:tab pos="756920" algn="l"/>
              </a:tabLst>
            </a:pPr>
            <a:r>
              <a:rPr sz="2000" spc="-20" dirty="0">
                <a:latin typeface="Calibri"/>
                <a:cs typeface="Calibri"/>
              </a:rPr>
              <a:t>Intracellular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organisms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ts val="2845"/>
              </a:lnSpc>
              <a:buFont typeface="Arial"/>
              <a:buChar char="–"/>
              <a:tabLst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sequestered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abscesses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lung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cavities</a:t>
            </a:r>
            <a:endParaRPr sz="2000" dirty="0">
              <a:latin typeface="Calibri"/>
              <a:cs typeface="Calibri"/>
            </a:endParaRPr>
          </a:p>
          <a:p>
            <a:pPr marL="356870" marR="342900" indent="-344805">
              <a:lnSpc>
                <a:spcPts val="2590"/>
              </a:lnSpc>
              <a:spcBef>
                <a:spcPts val="7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b="1" spc="-25" dirty="0">
                <a:latin typeface="Calibri"/>
                <a:cs typeface="Calibri"/>
              </a:rPr>
              <a:t>Resistance: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spc="-20" dirty="0"/>
              <a:t>mutations</a:t>
            </a:r>
            <a:r>
              <a:rPr spc="-125" dirty="0"/>
              <a:t> </a:t>
            </a:r>
            <a:r>
              <a:rPr spc="-10" dirty="0"/>
              <a:t>result</a:t>
            </a:r>
            <a:r>
              <a:rPr spc="-12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spc="-10" dirty="0"/>
              <a:t>reduced</a:t>
            </a:r>
            <a:r>
              <a:rPr spc="-135" dirty="0"/>
              <a:t> </a:t>
            </a:r>
            <a:r>
              <a:rPr dirty="0"/>
              <a:t>binding</a:t>
            </a:r>
            <a:r>
              <a:rPr spc="-55" dirty="0"/>
              <a:t> </a:t>
            </a:r>
            <a:r>
              <a:rPr spc="-25" dirty="0"/>
              <a:t>of </a:t>
            </a:r>
            <a:r>
              <a:rPr spc="-10" dirty="0"/>
              <a:t>rifampin</a:t>
            </a:r>
            <a:r>
              <a:rPr spc="-130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RNA</a:t>
            </a:r>
            <a:r>
              <a:rPr spc="-80" dirty="0"/>
              <a:t> </a:t>
            </a:r>
            <a:r>
              <a:rPr spc="-10" dirty="0"/>
              <a:t>polymerase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129</TotalTime>
  <Words>844</Words>
  <Application>Microsoft Office PowerPoint</Application>
  <PresentationFormat>On-screen Show (4:3)</PresentationFormat>
  <Paragraphs>113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Agency FB</vt:lpstr>
      <vt:lpstr>Arial</vt:lpstr>
      <vt:lpstr>Calibri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</vt:lpstr>
      <vt:lpstr>First Line Drug/ SECOND LINE DRUG</vt:lpstr>
      <vt:lpstr>RIFAMPIN</vt:lpstr>
      <vt:lpstr>Mechanism of Action &amp; Resistance</vt:lpstr>
      <vt:lpstr>Clinical Uses</vt:lpstr>
      <vt:lpstr>Streptomycin</vt:lpstr>
      <vt:lpstr>Mechanism of action</vt:lpstr>
      <vt:lpstr>Clinical Use</vt:lpstr>
      <vt:lpstr>Capreomycin</vt:lpstr>
      <vt:lpstr>Cycloserine</vt:lpstr>
      <vt:lpstr>Structures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tiwarii</dc:creator>
  <cp:lastModifiedBy>rashmitiwari9840@gmail.com</cp:lastModifiedBy>
  <cp:revision>19</cp:revision>
  <dcterms:created xsi:type="dcterms:W3CDTF">2023-03-15T10:37:18Z</dcterms:created>
  <dcterms:modified xsi:type="dcterms:W3CDTF">2023-03-19T10:36:31Z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2023-03-15T00:00:00Z</vt:filetime>
  </property>
  <property fmtid="{D5CDD505-2E9C-101B-9397-08002B2CF9AE}" pid="5" name="Producer">
    <vt:lpwstr>www.ilovepdf.com</vt:lpwstr>
  </property>
</Properties>
</file>