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86" r:id="rId5"/>
    <p:sldId id="302" r:id="rId6"/>
    <p:sldId id="291" r:id="rId7"/>
    <p:sldId id="287" r:id="rId8"/>
    <p:sldId id="289" r:id="rId9"/>
    <p:sldId id="288" r:id="rId10"/>
    <p:sldId id="290" r:id="rId11"/>
    <p:sldId id="292" r:id="rId12"/>
    <p:sldId id="285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loom.com/share/51e84df6872044969d781ce67c986161" TargetMode="External"/><Relationship Id="rId2" Type="http://schemas.openxmlformats.org/officeDocument/2006/relationships/hyperlink" Target="https://docs.google.com/spreadsheets/d/1ScEYypLZe1GgukWff0fQWJG7bgek3Gy0/edit?usp=share_link&amp;ouid=101239664220826941199&amp;rtpof=true&amp;sd=true" TargetMode="Externa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1965325"/>
            <a:ext cx="5588000" cy="2668588"/>
            <a:chOff x="3457574" y="1641515"/>
            <a:chExt cx="5143501" cy="2455340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70605" y="2592070"/>
            <a:ext cx="5000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ABC CALL VOLUME TREND ANALYSIS</a:t>
            </a:r>
            <a:endParaRPr lang="en-IN" altLang="en-US" sz="480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02105" y="1176655"/>
            <a:ext cx="8844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Excel file link </a:t>
            </a:r>
            <a:r>
              <a:rPr lang="en-US">
                <a:hlinkClick r:id="rId2" tooltip="" action="ppaction://hlinkfile"/>
              </a:rPr>
              <a:t>https://docs.google.com/spreadsheets/d/1ScEYypLZe1GgukWff0fQWJG7bgek3Gy0/edit?usp=share_link&amp;ouid=101239664220826941199&amp;rtpof=true&amp;sd=true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82750" y="2485390"/>
            <a:ext cx="9157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Loom link </a:t>
            </a:r>
            <a:endParaRPr lang="en-IN" altLang="en-US"/>
          </a:p>
          <a:p>
            <a:r>
              <a:rPr lang="en-US">
                <a:hlinkClick r:id="rId3" tooltip="" action="ppaction://hlinkfile"/>
              </a:rPr>
              <a:t>https://www.loom.com/share/51e84df6872044969d781ce67c986161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408623" y="329248"/>
            <a:ext cx="50434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P</a:t>
            </a:r>
            <a:r>
              <a:rPr lang="en-IN" altLang="en-US" sz="28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ROJECT</a:t>
            </a: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 D</a:t>
            </a:r>
            <a:r>
              <a:rPr lang="en-IN" altLang="en-US" sz="28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ESCRIPTION</a:t>
            </a:r>
            <a:endParaRPr lang="en-IN" altLang="en-US" sz="2800" b="1" dirty="0">
              <a:solidFill>
                <a:srgbClr val="404040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10254" name="矩形 7"/>
          <p:cNvSpPr/>
          <p:nvPr/>
        </p:nvSpPr>
        <p:spPr>
          <a:xfrm>
            <a:off x="914400" y="2281238"/>
            <a:ext cx="5718175" cy="2209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08940" y="851535"/>
            <a:ext cx="11213465" cy="56940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ABC is a Call centre which has a Customer Experience team for the voice process. Typically, these teams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fulfil various roles and responsibilities such as: Customer experience programs (CX programs), Digital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customer experience, Design and processes, Internal communications, Voice of the customer (VoC),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User experiences, Customer experience management, Journey mapping, Nurturing customer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interactions, Customer success, Customer support, Handling customer data, Learning about the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customer journey. I have been provided with the data of ABC call centre for the last 23 days and should analyze the data and help the company answer some of the business questions.</a:t>
            </a:r>
            <a:endParaRPr lang="en-US" altLang="zh-CN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sz="18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APPROACH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● 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Data cleaning and creating new columns if needed</a:t>
            </a:r>
            <a:endParaRPr lang="en-US" altLang="zh-CN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● Create Pivot Tables and charts</a:t>
            </a:r>
            <a:endParaRPr lang="en-US" altLang="zh-CN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●</a:t>
            </a: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Drawing useful insights.</a:t>
            </a:r>
            <a:endParaRPr lang="en-IN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</a:t>
            </a:r>
            <a:r>
              <a:rPr lang="en-IN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ECH STACK USED</a:t>
            </a:r>
            <a:endParaRPr lang="en-IN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Excel</a:t>
            </a:r>
            <a:endParaRPr lang="en-US" altLang="zh-CN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423795" y="2221230"/>
            <a:ext cx="432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4485" y="342265"/>
            <a:ext cx="11476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Task 1</a:t>
            </a:r>
            <a:endParaRPr lang="en-US"/>
          </a:p>
          <a:p>
            <a:r>
              <a:rPr lang="en-US"/>
              <a:t>    Calculate the average call time duration for all incoming calls received by agents (in each Time_Bucket).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6326" r="2957" b="17883"/>
          <a:stretch>
            <a:fillRect/>
          </a:stretch>
        </p:blipFill>
        <p:spPr>
          <a:xfrm>
            <a:off x="1169670" y="1193800"/>
            <a:ext cx="9001125" cy="38569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24890" y="5122545"/>
            <a:ext cx="10142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average call time duration </a:t>
            </a:r>
            <a:r>
              <a:rPr lang="en-US">
                <a:sym typeface="+mn-ea"/>
              </a:rPr>
              <a:t>for all incoming calls</a:t>
            </a:r>
            <a:r>
              <a:rPr lang="en-IN" altLang="en-US">
                <a:sym typeface="+mn-ea"/>
              </a:rPr>
              <a:t> </a:t>
            </a:r>
            <a:r>
              <a:rPr lang="en-IN" altLang="en-US"/>
              <a:t>is 139.53 seconds.</a:t>
            </a:r>
            <a:endParaRPr lang="en-IN" altLang="en-US"/>
          </a:p>
          <a:p>
            <a:r>
              <a:rPr lang="en-IN" altLang="en-US">
                <a:sym typeface="+mn-ea"/>
              </a:rPr>
              <a:t>The average call time duration </a:t>
            </a:r>
            <a:r>
              <a:rPr lang="en-US">
                <a:sym typeface="+mn-ea"/>
              </a:rPr>
              <a:t>for a</a:t>
            </a:r>
            <a:r>
              <a:rPr lang="en-IN" altLang="en-US">
                <a:sym typeface="+mn-ea"/>
              </a:rPr>
              <a:t>nswered</a:t>
            </a:r>
            <a:r>
              <a:rPr lang="en-US">
                <a:sym typeface="+mn-ea"/>
              </a:rPr>
              <a:t> incoming calls</a:t>
            </a:r>
            <a:r>
              <a:rPr lang="en-IN" altLang="en-US">
                <a:sym typeface="+mn-ea"/>
              </a:rPr>
              <a:t> </a:t>
            </a:r>
            <a:r>
              <a:rPr lang="en-IN" altLang="en-US">
                <a:sym typeface="+mn-ea"/>
              </a:rPr>
              <a:t>is 198.62 seconds.</a:t>
            </a:r>
            <a:endParaRPr lang="en-IN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423795" y="2221230"/>
            <a:ext cx="432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3240" y="389890"/>
            <a:ext cx="11045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Task 2</a:t>
            </a:r>
            <a:endParaRPr lang="en-IN" altLang="en-US">
              <a:sym typeface="+mn-ea"/>
            </a:endParaRPr>
          </a:p>
          <a:p>
            <a:r>
              <a:rPr lang="en-US">
                <a:sym typeface="+mn-ea"/>
              </a:rPr>
              <a:t>Show the total volume/ number of calls coming in via charts/ graphs [Number of calls v/s Time]. You can select time in a bucket form (i.e. 1-2, 2-3, …..)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19207" r="2387" b="17429"/>
          <a:stretch>
            <a:fillRect/>
          </a:stretch>
        </p:blipFill>
        <p:spPr>
          <a:xfrm>
            <a:off x="651510" y="1588770"/>
            <a:ext cx="10788015" cy="3680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2125" y="466725"/>
            <a:ext cx="11115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Task 3</a:t>
            </a:r>
            <a:endParaRPr lang="en-IN" altLang="en-US" b="1">
              <a:sym typeface="+mn-ea"/>
            </a:endParaRPr>
          </a:p>
          <a:p>
            <a:r>
              <a:rPr lang="en-US">
                <a:sym typeface="+mn-ea"/>
              </a:rPr>
              <a:t>As 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9472" r="2804" b="19972"/>
          <a:stretch>
            <a:fillRect/>
          </a:stretch>
        </p:blipFill>
        <p:spPr>
          <a:xfrm>
            <a:off x="1228725" y="1696085"/>
            <a:ext cx="9601835" cy="39509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-133" t="18946" r="6825" b="14698"/>
          <a:stretch>
            <a:fillRect/>
          </a:stretch>
        </p:blipFill>
        <p:spPr>
          <a:xfrm>
            <a:off x="519430" y="1778000"/>
            <a:ext cx="11052810" cy="4421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9610" y="6184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 general average case, </a:t>
            </a:r>
            <a:endParaRPr lang="en-IN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4662805" y="707390"/>
          <a:ext cx="4648200" cy="8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63"/>
                <a:gridCol w="2522537"/>
              </a:tblGrid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 working hours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 hrs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Snacks and lunch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1.5 hrs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Other breaks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 hrs (i.e 60% of 7.5 Hrs)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Remaining work hours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4.5 hrs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083175" y="339090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Assumption</a:t>
            </a:r>
            <a:endParaRPr lang="en-IN" alt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9568" r="6231" b="16615"/>
          <a:stretch>
            <a:fillRect/>
          </a:stretch>
        </p:blipFill>
        <p:spPr>
          <a:xfrm>
            <a:off x="591820" y="614680"/>
            <a:ext cx="10765155" cy="44405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92200" y="5685790"/>
            <a:ext cx="943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We need 54 extra agents to work to get 90% of the calls answered.</a:t>
            </a:r>
            <a:endParaRPr lang="en-IN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5795" r="65384" b="43078"/>
          <a:stretch>
            <a:fillRect/>
          </a:stretch>
        </p:blipFill>
        <p:spPr>
          <a:xfrm>
            <a:off x="791845" y="612140"/>
            <a:ext cx="6365240" cy="4254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21435" y="5071110"/>
            <a:ext cx="942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When these 54 agents are distributed according to the requirement an average of 47 agents are at work to get 90% of the calls answered on that day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12090" y="253365"/>
            <a:ext cx="11667490" cy="633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3230" y="333375"/>
            <a:ext cx="109232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Task 4</a:t>
            </a:r>
            <a:endParaRPr lang="en-IN" altLang="en-US" b="1">
              <a:sym typeface="+mn-ea"/>
            </a:endParaRPr>
          </a:p>
          <a:p>
            <a:r>
              <a:rPr lang="en-US">
                <a:sym typeface="+mn-ea"/>
              </a:rPr>
              <a:t>Let’s 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</a:t>
            </a:r>
            <a:r>
              <a:rPr lang="en-IN" altLang="en-US">
                <a:sym typeface="+mn-ea"/>
              </a:rPr>
              <a:t>: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    Now propose a manpower plan required during each time bucket in a day. Maximum Abandon rate assumption would be same 10%.</a:t>
            </a:r>
            <a:endParaRPr lang="en-US"/>
          </a:p>
          <a:p>
            <a:endParaRPr lang="en-US"/>
          </a:p>
        </p:txBody>
      </p:sp>
      <p:pic>
        <p:nvPicPr>
          <p:cNvPr id="5" name="Picture 4" descr="ABC_project_ass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0" y="1734820"/>
            <a:ext cx="8694420" cy="5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9128" b="20867"/>
          <a:stretch>
            <a:fillRect/>
          </a:stretch>
        </p:blipFill>
        <p:spPr>
          <a:xfrm>
            <a:off x="664845" y="2858135"/>
            <a:ext cx="10701655" cy="3632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WPS Presentation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priya</cp:lastModifiedBy>
  <cp:revision>18</cp:revision>
  <dcterms:created xsi:type="dcterms:W3CDTF">2016-01-13T03:02:00Z</dcterms:created>
  <dcterms:modified xsi:type="dcterms:W3CDTF">2023-05-06T17:31:56Z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B2CBB01717944845AB6DEC484CB443B6</vt:lpwstr>
  </property>
</Properties>
</file>