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Mobicom</a:t>
            </a:r>
            <a:r>
              <a:rPr lang="en-IN" dirty="0"/>
              <a:t> Telecom Case Study</a:t>
            </a:r>
          </a:p>
        </p:txBody>
      </p:sp>
      <p:sp>
        <p:nvSpPr>
          <p:cNvPr id="3" name="Subtitle 2"/>
          <p:cNvSpPr>
            <a:spLocks noGrp="1"/>
          </p:cNvSpPr>
          <p:nvPr>
            <p:ph type="subTitle" idx="1"/>
          </p:nvPr>
        </p:nvSpPr>
        <p:spPr>
          <a:xfrm>
            <a:off x="2692398" y="3657596"/>
            <a:ext cx="6815669" cy="1537255"/>
          </a:xfrm>
        </p:spPr>
        <p:txBody>
          <a:bodyPr>
            <a:normAutofit/>
          </a:bodyPr>
          <a:lstStyle/>
          <a:p>
            <a:pPr lvl="4"/>
            <a:r>
              <a:rPr lang="en-IN" sz="1800" dirty="0">
                <a:latin typeface="Cambria" panose="02040503050406030204" pitchFamily="18" charset="0"/>
                <a:ea typeface="Cambria" panose="02040503050406030204" pitchFamily="18" charset="0"/>
              </a:rPr>
              <a:t>  </a:t>
            </a:r>
            <a:r>
              <a:rPr lang="en-IN" sz="1800" u="sng" dirty="0">
                <a:latin typeface="Cambria" panose="02040503050406030204" pitchFamily="18" charset="0"/>
                <a:ea typeface="Cambria" panose="02040503050406030204" pitchFamily="18" charset="0"/>
              </a:rPr>
              <a:t>Submitted by: </a:t>
            </a:r>
          </a:p>
          <a:p>
            <a:pPr lvl="8" algn="l"/>
            <a:r>
              <a:rPr lang="en-IN" sz="1800" dirty="0">
                <a:latin typeface="Cambria" panose="02040503050406030204" pitchFamily="18" charset="0"/>
                <a:ea typeface="Cambria" panose="02040503050406030204" pitchFamily="18" charset="0"/>
              </a:rPr>
              <a:t>Priyanka Prakash</a:t>
            </a:r>
          </a:p>
          <a:p>
            <a:endParaRPr lang="en-IN" dirty="0"/>
          </a:p>
        </p:txBody>
      </p:sp>
    </p:spTree>
    <p:extLst>
      <p:ext uri="{BB962C8B-B14F-4D97-AF65-F5344CB8AC3E}">
        <p14:creationId xmlns:p14="http://schemas.microsoft.com/office/powerpoint/2010/main" val="96692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Cambria" panose="02040503050406030204" pitchFamily="18" charset="0"/>
                <a:ea typeface="Cambria" panose="02040503050406030204" pitchFamily="18" charset="0"/>
              </a:rPr>
              <a:t>4. Recommendations for </a:t>
            </a:r>
            <a:r>
              <a:rPr lang="en-IN" sz="3200" dirty="0">
                <a:latin typeface="Cambria" panose="02040503050406030204" pitchFamily="18" charset="0"/>
                <a:ea typeface="Cambria" panose="02040503050406030204" pitchFamily="18" charset="0"/>
                <a:cs typeface="Arial" panose="020B0604020202020204" pitchFamily="34" charset="0"/>
              </a:rPr>
              <a:t>prioritisation of customers for a proactive retention campaigns in the future</a:t>
            </a:r>
            <a:endParaRPr lang="en-IN"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295401" y="2556932"/>
            <a:ext cx="9601196" cy="1458477"/>
          </a:xfrm>
        </p:spPr>
        <p:txBody>
          <a:bodyPr>
            <a:normAutofit fontScale="92500" lnSpcReduction="20000"/>
          </a:bodyPr>
          <a:lstStyle/>
          <a:p>
            <a:r>
              <a:rPr lang="en-IN" dirty="0"/>
              <a:t>Priority Customers:</a:t>
            </a:r>
          </a:p>
          <a:p>
            <a:pPr marL="914400" lvl="1" indent="-457200">
              <a:buFont typeface="+mj-lt"/>
              <a:buAutoNum type="arabicPeriod"/>
            </a:pPr>
            <a:r>
              <a:rPr lang="en-IN" dirty="0"/>
              <a:t>Where revenue and predicted probability is high</a:t>
            </a:r>
          </a:p>
          <a:p>
            <a:pPr marL="914400" lvl="1" indent="-457200">
              <a:buFont typeface="+mj-lt"/>
              <a:buAutoNum type="arabicPeriod"/>
            </a:pPr>
            <a:r>
              <a:rPr lang="en-IN" dirty="0"/>
              <a:t>Where revenue is high and predicted probability is medium</a:t>
            </a:r>
          </a:p>
          <a:p>
            <a:pPr marL="914400" lvl="1" indent="-457200">
              <a:buFont typeface="+mj-lt"/>
              <a:buAutoNum type="arabicPeriod"/>
            </a:pPr>
            <a:r>
              <a:rPr lang="en-IN" dirty="0"/>
              <a:t>Where revenue is medium and predicted probability is high </a:t>
            </a:r>
          </a:p>
        </p:txBody>
      </p:sp>
      <p:sp>
        <p:nvSpPr>
          <p:cNvPr id="5" name="Content Placeholder 2"/>
          <p:cNvSpPr txBox="1">
            <a:spLocks/>
          </p:cNvSpPr>
          <p:nvPr/>
        </p:nvSpPr>
        <p:spPr>
          <a:xfrm>
            <a:off x="1772479" y="4147930"/>
            <a:ext cx="8882269" cy="1855305"/>
          </a:xfrm>
          <a:prstGeom prst="rect">
            <a:avLst/>
          </a:prstGeom>
        </p:spPr>
        <p:txBody>
          <a:bodyPr vert="horz" lIns="91440" tIns="45720" rIns="91440" bIns="45720" numCol="2"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u="sng" dirty="0"/>
              <a:t>Revenue (R):</a:t>
            </a:r>
          </a:p>
          <a:p>
            <a:pPr lvl="1"/>
            <a:r>
              <a:rPr lang="en-IN" dirty="0"/>
              <a:t>Low: R&lt;=600</a:t>
            </a:r>
          </a:p>
          <a:p>
            <a:pPr lvl="1"/>
            <a:r>
              <a:rPr lang="en-IN" dirty="0"/>
              <a:t>Medium: 600 &lt; R &lt;=1200</a:t>
            </a:r>
          </a:p>
          <a:p>
            <a:pPr lvl="1"/>
            <a:r>
              <a:rPr lang="en-IN" dirty="0"/>
              <a:t>High: R&gt;1200</a:t>
            </a:r>
          </a:p>
          <a:p>
            <a:endParaRPr lang="en-IN" dirty="0"/>
          </a:p>
          <a:p>
            <a:r>
              <a:rPr lang="en-IN" u="sng" dirty="0"/>
              <a:t>Probability (P):</a:t>
            </a:r>
          </a:p>
          <a:p>
            <a:pPr lvl="1"/>
            <a:r>
              <a:rPr lang="en-IN" dirty="0"/>
              <a:t>Low: P&lt;=0.4</a:t>
            </a:r>
          </a:p>
          <a:p>
            <a:pPr lvl="1"/>
            <a:r>
              <a:rPr lang="en-IN" dirty="0"/>
              <a:t>Medium: 0.4 &lt; P &lt;=0.7</a:t>
            </a:r>
          </a:p>
          <a:p>
            <a:pPr lvl="1"/>
            <a:r>
              <a:rPr lang="en-IN" dirty="0"/>
              <a:t>High: 0.7 &lt; P &lt;=1</a:t>
            </a:r>
          </a:p>
        </p:txBody>
      </p:sp>
    </p:spTree>
    <p:extLst>
      <p:ext uri="{BB962C8B-B14F-4D97-AF65-F5344CB8AC3E}">
        <p14:creationId xmlns:p14="http://schemas.microsoft.com/office/powerpoint/2010/main" val="257132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Cambria" panose="02040503050406030204" pitchFamily="18" charset="0"/>
                <a:ea typeface="Cambria" panose="02040503050406030204" pitchFamily="18" charset="0"/>
                <a:cs typeface="Arial" panose="020B0604020202020204" pitchFamily="34" charset="0"/>
              </a:rPr>
              <a:t>5. Target segments for proactive retention campaigns</a:t>
            </a:r>
            <a:endParaRPr lang="en-IN"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marL="0" lvl="0" indent="0">
              <a:buNone/>
            </a:pPr>
            <a:r>
              <a:rPr lang="en-IN" sz="2600" dirty="0">
                <a:latin typeface="Arial" panose="020B0604020202020204" pitchFamily="34" charset="0"/>
                <a:cs typeface="Arial" panose="020B0604020202020204" pitchFamily="34" charset="0"/>
              </a:rPr>
              <a:t>Considerations:</a:t>
            </a:r>
          </a:p>
          <a:p>
            <a:r>
              <a:rPr lang="en-IN" sz="2600" dirty="0">
                <a:latin typeface="Arial" panose="020B0604020202020204" pitchFamily="34" charset="0"/>
                <a:cs typeface="Arial" panose="020B0604020202020204" pitchFamily="34" charset="0"/>
              </a:rPr>
              <a:t>To save high revenue customers besides managing churn.</a:t>
            </a:r>
          </a:p>
          <a:p>
            <a:r>
              <a:rPr lang="en-IN" sz="2600" dirty="0">
                <a:latin typeface="Arial" panose="020B0604020202020204" pitchFamily="34" charset="0"/>
                <a:cs typeface="Arial" panose="020B0604020202020204" pitchFamily="34" charset="0"/>
              </a:rPr>
              <a:t>Given a budget constraint of a contact list of 20% of the subscriber pool</a:t>
            </a:r>
          </a:p>
          <a:p>
            <a:endParaRPr lang="en-IN" dirty="0"/>
          </a:p>
        </p:txBody>
      </p:sp>
    </p:spTree>
    <p:extLst>
      <p:ext uri="{BB962C8B-B14F-4D97-AF65-F5344CB8AC3E}">
        <p14:creationId xmlns:p14="http://schemas.microsoft.com/office/powerpoint/2010/main" val="63591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Customer Segmentation for proactive targeting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7871277"/>
              </p:ext>
            </p:extLst>
          </p:nvPr>
        </p:nvGraphicFramePr>
        <p:xfrm>
          <a:off x="1550504" y="2994784"/>
          <a:ext cx="9346098" cy="2834640"/>
        </p:xfrm>
        <a:graphic>
          <a:graphicData uri="http://schemas.openxmlformats.org/drawingml/2006/table">
            <a:tbl>
              <a:tblPr firstRow="1" bandRow="1">
                <a:tableStyleId>{F5AB1C69-6EDB-4FF4-983F-18BD219EF322}</a:tableStyleId>
              </a:tblPr>
              <a:tblGrid>
                <a:gridCol w="2345635">
                  <a:extLst>
                    <a:ext uri="{9D8B030D-6E8A-4147-A177-3AD203B41FA5}">
                      <a16:colId xmlns:a16="http://schemas.microsoft.com/office/drawing/2014/main" val="4228214354"/>
                    </a:ext>
                  </a:extLst>
                </a:gridCol>
                <a:gridCol w="2199863">
                  <a:extLst>
                    <a:ext uri="{9D8B030D-6E8A-4147-A177-3AD203B41FA5}">
                      <a16:colId xmlns:a16="http://schemas.microsoft.com/office/drawing/2014/main" val="1773557943"/>
                    </a:ext>
                  </a:extLst>
                </a:gridCol>
                <a:gridCol w="2400300">
                  <a:extLst>
                    <a:ext uri="{9D8B030D-6E8A-4147-A177-3AD203B41FA5}">
                      <a16:colId xmlns:a16="http://schemas.microsoft.com/office/drawing/2014/main" val="4113175207"/>
                    </a:ext>
                  </a:extLst>
                </a:gridCol>
                <a:gridCol w="2400300">
                  <a:extLst>
                    <a:ext uri="{9D8B030D-6E8A-4147-A177-3AD203B41FA5}">
                      <a16:colId xmlns:a16="http://schemas.microsoft.com/office/drawing/2014/main" val="2030845026"/>
                    </a:ext>
                  </a:extLst>
                </a:gridCol>
              </a:tblGrid>
              <a:tr h="370840">
                <a:tc>
                  <a:txBody>
                    <a:bodyPr/>
                    <a:lstStyle/>
                    <a:p>
                      <a:r>
                        <a:rPr lang="en-IN" dirty="0"/>
                        <a:t>Probability of Churn</a:t>
                      </a:r>
                    </a:p>
                    <a:p>
                      <a:endParaRPr lang="en-IN" dirty="0"/>
                    </a:p>
                    <a:p>
                      <a:r>
                        <a:rPr lang="en-IN" dirty="0"/>
                        <a:t>(Score)/Revenue</a:t>
                      </a:r>
                    </a:p>
                  </a:txBody>
                  <a:tcPr/>
                </a:tc>
                <a:tc>
                  <a:txBody>
                    <a:bodyPr/>
                    <a:lstStyle/>
                    <a:p>
                      <a:pPr algn="ctr"/>
                      <a:r>
                        <a:rPr lang="en-IN" dirty="0"/>
                        <a:t>Low</a:t>
                      </a:r>
                      <a:r>
                        <a:rPr lang="en-IN" baseline="0" dirty="0"/>
                        <a:t> (Y1-Y2)</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a:t>Medium</a:t>
                      </a:r>
                      <a:r>
                        <a:rPr lang="en-IN" baseline="0" dirty="0"/>
                        <a:t> (Y2-Y3)</a:t>
                      </a:r>
                      <a:endParaRPr lang="en-IN" dirty="0"/>
                    </a:p>
                    <a:p>
                      <a:pPr algn="ctr"/>
                      <a:endParaRPr lang="en-IN" dirty="0"/>
                    </a:p>
                  </a:txBody>
                  <a:tcPr/>
                </a:tc>
                <a:tc>
                  <a:txBody>
                    <a:bodyPr/>
                    <a:lstStyle/>
                    <a:p>
                      <a:pPr algn="ctr"/>
                      <a:r>
                        <a:rPr lang="en-IN" dirty="0"/>
                        <a:t>High (Y3-Y4)</a:t>
                      </a:r>
                    </a:p>
                  </a:txBody>
                  <a:tcPr/>
                </a:tc>
                <a:extLst>
                  <a:ext uri="{0D108BD9-81ED-4DB2-BD59-A6C34878D82A}">
                    <a16:rowId xmlns:a16="http://schemas.microsoft.com/office/drawing/2014/main" val="126763549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Low</a:t>
                      </a:r>
                      <a:r>
                        <a:rPr lang="en-IN" baseline="0" dirty="0"/>
                        <a:t> (X1-X2)</a:t>
                      </a:r>
                      <a:endParaRPr lang="en-IN" dirty="0"/>
                    </a:p>
                    <a:p>
                      <a:endParaRPr lang="en-IN" b="1" dirty="0"/>
                    </a:p>
                  </a:txBody>
                  <a:tcPr/>
                </a:tc>
                <a:tc>
                  <a:txBody>
                    <a:bodyPr/>
                    <a:lstStyle/>
                    <a:p>
                      <a:pPr algn="ctr"/>
                      <a:r>
                        <a:rPr lang="en-IN" dirty="0"/>
                        <a:t>378</a:t>
                      </a:r>
                    </a:p>
                  </a:txBody>
                  <a:tcPr/>
                </a:tc>
                <a:tc>
                  <a:txBody>
                    <a:bodyPr/>
                    <a:lstStyle/>
                    <a:p>
                      <a:pPr algn="ctr"/>
                      <a:r>
                        <a:rPr lang="en-IN" dirty="0"/>
                        <a:t>153</a:t>
                      </a:r>
                    </a:p>
                  </a:txBody>
                  <a:tcPr/>
                </a:tc>
                <a:tc>
                  <a:txBody>
                    <a:bodyPr/>
                    <a:lstStyle/>
                    <a:p>
                      <a:pPr algn="ctr"/>
                      <a:r>
                        <a:rPr lang="en-IN" dirty="0"/>
                        <a:t>682</a:t>
                      </a:r>
                    </a:p>
                  </a:txBody>
                  <a:tcPr/>
                </a:tc>
                <a:extLst>
                  <a:ext uri="{0D108BD9-81ED-4DB2-BD59-A6C34878D82A}">
                    <a16:rowId xmlns:a16="http://schemas.microsoft.com/office/drawing/2014/main" val="1213745294"/>
                  </a:ext>
                </a:extLst>
              </a:tr>
              <a:tr h="370840">
                <a:tc>
                  <a:txBody>
                    <a:bodyPr/>
                    <a:lstStyle/>
                    <a:p>
                      <a:r>
                        <a:rPr lang="en-IN" dirty="0"/>
                        <a:t>Medium</a:t>
                      </a:r>
                      <a:r>
                        <a:rPr lang="en-IN" baseline="0" dirty="0"/>
                        <a:t> (X2-X3)</a:t>
                      </a:r>
                    </a:p>
                    <a:p>
                      <a:endParaRPr lang="en-IN" b="1" baseline="0" dirty="0"/>
                    </a:p>
                  </a:txBody>
                  <a:tcPr/>
                </a:tc>
                <a:tc>
                  <a:txBody>
                    <a:bodyPr/>
                    <a:lstStyle/>
                    <a:p>
                      <a:pPr algn="ctr"/>
                      <a:r>
                        <a:rPr lang="en-IN" dirty="0"/>
                        <a:t>534</a:t>
                      </a:r>
                    </a:p>
                  </a:txBody>
                  <a:tcPr/>
                </a:tc>
                <a:tc>
                  <a:txBody>
                    <a:bodyPr/>
                    <a:lstStyle/>
                    <a:p>
                      <a:pPr algn="ctr"/>
                      <a:r>
                        <a:rPr lang="en-IN" dirty="0"/>
                        <a:t>633</a:t>
                      </a:r>
                    </a:p>
                  </a:txBody>
                  <a:tcPr/>
                </a:tc>
                <a:tc>
                  <a:txBody>
                    <a:bodyPr/>
                    <a:lstStyle/>
                    <a:p>
                      <a:pPr algn="ctr"/>
                      <a:r>
                        <a:rPr lang="en-IN" dirty="0"/>
                        <a:t>431 (3)</a:t>
                      </a:r>
                    </a:p>
                  </a:txBody>
                  <a:tcPr>
                    <a:solidFill>
                      <a:schemeClr val="accent1">
                        <a:lumMod val="60000"/>
                        <a:lumOff val="40000"/>
                      </a:schemeClr>
                    </a:solidFill>
                  </a:tcPr>
                </a:tc>
                <a:extLst>
                  <a:ext uri="{0D108BD9-81ED-4DB2-BD59-A6C34878D82A}">
                    <a16:rowId xmlns:a16="http://schemas.microsoft.com/office/drawing/2014/main" val="456743135"/>
                  </a:ext>
                </a:extLst>
              </a:tr>
              <a:tr h="370840">
                <a:tc>
                  <a:txBody>
                    <a:bodyPr/>
                    <a:lstStyle/>
                    <a:p>
                      <a:r>
                        <a:rPr lang="en-IN" dirty="0"/>
                        <a:t>High (X3-X4)</a:t>
                      </a:r>
                    </a:p>
                    <a:p>
                      <a:endParaRPr lang="en-IN" b="1" dirty="0"/>
                    </a:p>
                  </a:txBody>
                  <a:tcPr/>
                </a:tc>
                <a:tc>
                  <a:txBody>
                    <a:bodyPr/>
                    <a:lstStyle/>
                    <a:p>
                      <a:pPr algn="ctr"/>
                      <a:r>
                        <a:rPr lang="en-IN" dirty="0"/>
                        <a:t>402</a:t>
                      </a:r>
                    </a:p>
                  </a:txBody>
                  <a:tcPr/>
                </a:tc>
                <a:tc>
                  <a:txBody>
                    <a:bodyPr/>
                    <a:lstStyle/>
                    <a:p>
                      <a:pPr algn="ctr"/>
                      <a:r>
                        <a:rPr lang="en-IN" dirty="0"/>
                        <a:t>528 (2)</a:t>
                      </a:r>
                    </a:p>
                  </a:txBody>
                  <a:tcPr>
                    <a:solidFill>
                      <a:schemeClr val="accent1">
                        <a:lumMod val="60000"/>
                        <a:lumOff val="40000"/>
                      </a:schemeClr>
                    </a:solidFill>
                  </a:tcPr>
                </a:tc>
                <a:tc>
                  <a:txBody>
                    <a:bodyPr/>
                    <a:lstStyle/>
                    <a:p>
                      <a:pPr algn="ctr"/>
                      <a:r>
                        <a:rPr lang="en-IN" dirty="0"/>
                        <a:t>202 (1)</a:t>
                      </a:r>
                    </a:p>
                  </a:txBody>
                  <a:tcPr>
                    <a:solidFill>
                      <a:schemeClr val="accent1">
                        <a:lumMod val="60000"/>
                        <a:lumOff val="40000"/>
                      </a:schemeClr>
                    </a:solidFill>
                  </a:tcPr>
                </a:tc>
                <a:extLst>
                  <a:ext uri="{0D108BD9-81ED-4DB2-BD59-A6C34878D82A}">
                    <a16:rowId xmlns:a16="http://schemas.microsoft.com/office/drawing/2014/main" val="1372026221"/>
                  </a:ext>
                </a:extLst>
              </a:tr>
            </a:tbl>
          </a:graphicData>
        </a:graphic>
      </p:graphicFrame>
      <p:sp>
        <p:nvSpPr>
          <p:cNvPr id="3" name="TextBox 2"/>
          <p:cNvSpPr txBox="1"/>
          <p:nvPr/>
        </p:nvSpPr>
        <p:spPr>
          <a:xfrm>
            <a:off x="1457739" y="2455725"/>
            <a:ext cx="8420126" cy="369332"/>
          </a:xfrm>
          <a:prstGeom prst="rect">
            <a:avLst/>
          </a:prstGeom>
          <a:noFill/>
        </p:spPr>
        <p:txBody>
          <a:bodyPr wrap="none" rtlCol="0">
            <a:spAutoFit/>
          </a:bodyPr>
          <a:lstStyle/>
          <a:p>
            <a:r>
              <a:rPr lang="en-IN" dirty="0"/>
              <a:t>Distribution of “Total Revenue” and “Predicted Probabilities of churn” on the Test Dataset</a:t>
            </a:r>
          </a:p>
        </p:txBody>
      </p:sp>
    </p:spTree>
    <p:extLst>
      <p:ext uri="{BB962C8B-B14F-4D97-AF65-F5344CB8AC3E}">
        <p14:creationId xmlns:p14="http://schemas.microsoft.com/office/powerpoint/2010/main" val="428705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a:t>
            </a:r>
            <a:r>
              <a:rPr lang="en-IN" dirty="0" err="1"/>
              <a:t>Study_Telecom</a:t>
            </a:r>
            <a:r>
              <a:rPr lang="en-IN" dirty="0"/>
              <a:t> Churn </a:t>
            </a:r>
          </a:p>
        </p:txBody>
      </p:sp>
      <p:sp>
        <p:nvSpPr>
          <p:cNvPr id="3" name="Content Placeholder 2"/>
          <p:cNvSpPr>
            <a:spLocks noGrp="1"/>
          </p:cNvSpPr>
          <p:nvPr>
            <p:ph idx="1"/>
          </p:nvPr>
        </p:nvSpPr>
        <p:spPr/>
        <p:txBody>
          <a:bodyPr/>
          <a:lstStyle/>
          <a:p>
            <a:r>
              <a:rPr lang="en-IN" dirty="0">
                <a:latin typeface="Arial" panose="020B0604020202020204" pitchFamily="34" charset="0"/>
                <a:cs typeface="Arial" panose="020B0604020202020204" pitchFamily="34" charset="0"/>
              </a:rPr>
              <a:t>Primary Objective: To control the churn </a:t>
            </a:r>
          </a:p>
          <a:p>
            <a:r>
              <a:rPr lang="en-IN" dirty="0">
                <a:latin typeface="Arial" panose="020B0604020202020204" pitchFamily="34" charset="0"/>
                <a:cs typeface="Arial" panose="020B0604020202020204" pitchFamily="34" charset="0"/>
              </a:rPr>
              <a:t>Secondary Objective: To save the revenue </a:t>
            </a:r>
          </a:p>
          <a:p>
            <a:endParaRPr lang="en-IN" dirty="0"/>
          </a:p>
        </p:txBody>
      </p:sp>
    </p:spTree>
    <p:extLst>
      <p:ext uri="{BB962C8B-B14F-4D97-AF65-F5344CB8AC3E}">
        <p14:creationId xmlns:p14="http://schemas.microsoft.com/office/powerpoint/2010/main" val="223131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Undertaken: Data Exploration</a:t>
            </a:r>
          </a:p>
        </p:txBody>
      </p:sp>
      <p:sp>
        <p:nvSpPr>
          <p:cNvPr id="3" name="Content Placeholder 2"/>
          <p:cNvSpPr>
            <a:spLocks noGrp="1"/>
          </p:cNvSpPr>
          <p:nvPr>
            <p:ph idx="1"/>
          </p:nvPr>
        </p:nvSpPr>
        <p:spPr/>
        <p:txBody>
          <a:bodyPr>
            <a:normAutofit fontScale="92500" lnSpcReduction="20000"/>
          </a:bodyPr>
          <a:lstStyle/>
          <a:p>
            <a:r>
              <a:rPr lang="en-IN" dirty="0"/>
              <a:t>Prepared Data Quality Report:</a:t>
            </a:r>
          </a:p>
          <a:p>
            <a:pPr lvl="1"/>
            <a:r>
              <a:rPr lang="en-IN" dirty="0"/>
              <a:t>Dataset contains 66297 Observations and 81 Variables</a:t>
            </a:r>
          </a:p>
          <a:p>
            <a:pPr lvl="1"/>
            <a:r>
              <a:rPr lang="en-IN" dirty="0"/>
              <a:t>Dropped the variables having missing values more than 20%</a:t>
            </a:r>
          </a:p>
          <a:p>
            <a:pPr lvl="1"/>
            <a:r>
              <a:rPr lang="en-IN" dirty="0"/>
              <a:t>Dropped the variables which are almost similar and of little or no relevance according to my understanding</a:t>
            </a:r>
          </a:p>
          <a:p>
            <a:r>
              <a:rPr lang="en-IN" dirty="0"/>
              <a:t>Variable Profiling:</a:t>
            </a:r>
          </a:p>
          <a:p>
            <a:pPr lvl="1"/>
            <a:r>
              <a:rPr lang="en-IN" dirty="0"/>
              <a:t>Binning of continuous and categorical variables into </a:t>
            </a:r>
            <a:r>
              <a:rPr lang="en-IN" dirty="0">
                <a:solidFill>
                  <a:schemeClr val="tx1"/>
                </a:solidFill>
              </a:rPr>
              <a:t>10, 8, 4 and 2 bins </a:t>
            </a:r>
            <a:r>
              <a:rPr lang="en-IN" dirty="0"/>
              <a:t>for finding the churn rate and the pattern. Variables showing +</a:t>
            </a:r>
            <a:r>
              <a:rPr lang="en-IN" dirty="0" err="1"/>
              <a:t>ve</a:t>
            </a:r>
            <a:r>
              <a:rPr lang="en-IN" dirty="0"/>
              <a:t> and –</a:t>
            </a:r>
            <a:r>
              <a:rPr lang="en-IN" dirty="0" err="1"/>
              <a:t>ve</a:t>
            </a:r>
            <a:r>
              <a:rPr lang="en-IN" dirty="0"/>
              <a:t> trend were selected for model iteration</a:t>
            </a:r>
          </a:p>
          <a:p>
            <a:pPr marL="457200" lvl="1" indent="0">
              <a:buNone/>
            </a:pPr>
            <a:r>
              <a:rPr lang="en-IN" dirty="0">
                <a:solidFill>
                  <a:srgbClr val="FF0000"/>
                </a:solidFill>
              </a:rPr>
              <a:t> </a:t>
            </a:r>
          </a:p>
        </p:txBody>
      </p:sp>
    </p:spTree>
    <p:extLst>
      <p:ext uri="{BB962C8B-B14F-4D97-AF65-F5344CB8AC3E}">
        <p14:creationId xmlns:p14="http://schemas.microsoft.com/office/powerpoint/2010/main" val="413577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Undertaken: Data Preparation</a:t>
            </a:r>
          </a:p>
        </p:txBody>
      </p:sp>
      <p:sp>
        <p:nvSpPr>
          <p:cNvPr id="3" name="Content Placeholder 2"/>
          <p:cNvSpPr>
            <a:spLocks noGrp="1"/>
          </p:cNvSpPr>
          <p:nvPr>
            <p:ph idx="1"/>
          </p:nvPr>
        </p:nvSpPr>
        <p:spPr/>
        <p:txBody>
          <a:bodyPr>
            <a:normAutofit fontScale="92500" lnSpcReduction="20000"/>
          </a:bodyPr>
          <a:lstStyle/>
          <a:p>
            <a:pPr lvl="1"/>
            <a:r>
              <a:rPr lang="en-IN" dirty="0">
                <a:solidFill>
                  <a:schemeClr val="tx1"/>
                </a:solidFill>
              </a:rPr>
              <a:t>Based on Variable Profiling of the categorical variables: Deciles with similar churn rate were clubbed together into one group and levels were reduced to 2 or 3 </a:t>
            </a:r>
          </a:p>
          <a:p>
            <a:pPr lvl="1"/>
            <a:r>
              <a:rPr lang="en-IN" dirty="0"/>
              <a:t>Missing Value </a:t>
            </a:r>
            <a:r>
              <a:rPr lang="en-IN" dirty="0" err="1"/>
              <a:t>Treatment_Continuous</a:t>
            </a:r>
            <a:r>
              <a:rPr lang="en-IN" dirty="0"/>
              <a:t> Variable: Imputed missing values with the mean</a:t>
            </a:r>
          </a:p>
          <a:p>
            <a:pPr lvl="1"/>
            <a:r>
              <a:rPr lang="en-IN" dirty="0"/>
              <a:t>Missing Value </a:t>
            </a:r>
            <a:r>
              <a:rPr lang="en-IN" dirty="0" err="1"/>
              <a:t>Treatment_Categorical</a:t>
            </a:r>
            <a:r>
              <a:rPr lang="en-IN" dirty="0"/>
              <a:t> Variable: Imputed missing values with the level having similar churn rate</a:t>
            </a:r>
          </a:p>
          <a:p>
            <a:pPr lvl="1"/>
            <a:r>
              <a:rPr lang="en-IN" dirty="0"/>
              <a:t>Creation of derived Variables for checking whether the network issues are leading to churn: </a:t>
            </a:r>
            <a:r>
              <a:rPr lang="en-IN" dirty="0" err="1"/>
              <a:t>Completion_Percentage</a:t>
            </a:r>
            <a:r>
              <a:rPr lang="en-IN" dirty="0"/>
              <a:t>=Completed Voice calls/Total Placed calls</a:t>
            </a:r>
          </a:p>
          <a:p>
            <a:pPr lvl="1"/>
            <a:r>
              <a:rPr lang="en-IN" dirty="0"/>
              <a:t>Creation of derived Variables for a proxy of rate plan: Overage Revenue Percentage=Mean of overage revenue/Total Revenue. Higher overage revenue percentage indicates non-optimal rate plan.</a:t>
            </a:r>
          </a:p>
          <a:p>
            <a:pPr lvl="1"/>
            <a:r>
              <a:rPr lang="en-IN" dirty="0"/>
              <a:t>Creation of dummy variables</a:t>
            </a:r>
          </a:p>
        </p:txBody>
      </p:sp>
    </p:spTree>
    <p:extLst>
      <p:ext uri="{BB962C8B-B14F-4D97-AF65-F5344CB8AC3E}">
        <p14:creationId xmlns:p14="http://schemas.microsoft.com/office/powerpoint/2010/main" val="81070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normAutofit fontScale="70000" lnSpcReduction="20000"/>
          </a:bodyPr>
          <a:lstStyle/>
          <a:p>
            <a:pPr lvl="1"/>
            <a:r>
              <a:rPr lang="en-IN" dirty="0"/>
              <a:t>Finalized 33 variables for running the model</a:t>
            </a:r>
          </a:p>
          <a:p>
            <a:pPr lvl="1"/>
            <a:r>
              <a:rPr lang="en-IN" dirty="0" err="1"/>
              <a:t>Splitted</a:t>
            </a:r>
            <a:r>
              <a:rPr lang="en-IN" dirty="0"/>
              <a:t> the data randomly into test and training sets in the ratio of 70:30. Used </a:t>
            </a:r>
            <a:r>
              <a:rPr lang="en-IN" dirty="0" err="1"/>
              <a:t>set.seed</a:t>
            </a:r>
            <a:r>
              <a:rPr lang="en-IN" dirty="0"/>
              <a:t>(100) for making the results reproducible</a:t>
            </a:r>
          </a:p>
          <a:p>
            <a:pPr lvl="1"/>
            <a:r>
              <a:rPr lang="en-IN" dirty="0"/>
              <a:t>Classification Algorithm: Logistic Regression model finalized as this is a classification problem: the target variable (churn rate) is a categorical variable and the independent variables are continuous variables</a:t>
            </a:r>
          </a:p>
          <a:p>
            <a:pPr lvl="1"/>
            <a:r>
              <a:rPr lang="en-IN" dirty="0"/>
              <a:t>Ran the logistic regression model on the shortlisted variables</a:t>
            </a:r>
          </a:p>
          <a:p>
            <a:pPr lvl="1"/>
            <a:r>
              <a:rPr lang="en-IN" dirty="0"/>
              <a:t>Identified the relevant variables through step-wise regression</a:t>
            </a:r>
          </a:p>
          <a:p>
            <a:pPr lvl="1"/>
            <a:r>
              <a:rPr lang="en-IN" dirty="0">
                <a:solidFill>
                  <a:schemeClr val="tx1"/>
                </a:solidFill>
              </a:rPr>
              <a:t>Created Dummy variables for- area, ethnic, marital status, active subscriber, unique subscriber, age of the first household member, handsets having web camera, </a:t>
            </a:r>
            <a:r>
              <a:rPr lang="en-IN" dirty="0" err="1">
                <a:solidFill>
                  <a:schemeClr val="tx1"/>
                </a:solidFill>
              </a:rPr>
              <a:t>asl_flagY</a:t>
            </a:r>
            <a:endParaRPr lang="en-IN" dirty="0">
              <a:solidFill>
                <a:schemeClr val="tx1"/>
              </a:solidFill>
            </a:endParaRPr>
          </a:p>
          <a:p>
            <a:pPr lvl="1"/>
            <a:r>
              <a:rPr lang="en-IN" dirty="0"/>
              <a:t>Conducted Model iterations to finalize the significant variables</a:t>
            </a:r>
          </a:p>
          <a:p>
            <a:pPr lvl="1"/>
            <a:r>
              <a:rPr lang="en-IN" dirty="0"/>
              <a:t>Ran the final model with the variables having significant beta coefficients</a:t>
            </a:r>
          </a:p>
          <a:p>
            <a:pPr lvl="1"/>
            <a:r>
              <a:rPr lang="en-IN" dirty="0"/>
              <a:t>Measured Good fit: AUC of the final model=0.61</a:t>
            </a:r>
          </a:p>
        </p:txBody>
      </p:sp>
    </p:spTree>
    <p:extLst>
      <p:ext uri="{BB962C8B-B14F-4D97-AF65-F5344CB8AC3E}">
        <p14:creationId xmlns:p14="http://schemas.microsoft.com/office/powerpoint/2010/main" val="111146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to be Addressed</a:t>
            </a:r>
          </a:p>
        </p:txBody>
      </p:sp>
      <p:sp>
        <p:nvSpPr>
          <p:cNvPr id="3" name="Content Placeholder 2"/>
          <p:cNvSpPr>
            <a:spLocks noGrp="1"/>
          </p:cNvSpPr>
          <p:nvPr>
            <p:ph idx="1"/>
          </p:nvPr>
        </p:nvSpPr>
        <p:spPr/>
        <p:txBody>
          <a:bodyPr>
            <a:normAutofit fontScale="62500" lnSpcReduction="20000"/>
          </a:bodyPr>
          <a:lstStyle/>
          <a:p>
            <a:pPr marL="457200" lvl="0" indent="-457200">
              <a:buFont typeface="+mj-lt"/>
              <a:buAutoNum type="arabicPeriod"/>
            </a:pPr>
            <a:r>
              <a:rPr lang="en-IN" sz="2600" dirty="0">
                <a:latin typeface="Arial" panose="020B0604020202020204" pitchFamily="34" charset="0"/>
                <a:cs typeface="Arial" panose="020B0604020202020204" pitchFamily="34" charset="0"/>
              </a:rPr>
              <a:t>What are the top five factors driving likelihood of churn at </a:t>
            </a:r>
            <a:r>
              <a:rPr lang="en-IN" sz="2600" dirty="0" err="1">
                <a:latin typeface="Arial" panose="020B0604020202020204" pitchFamily="34" charset="0"/>
                <a:cs typeface="Arial" panose="020B0604020202020204" pitchFamily="34" charset="0"/>
              </a:rPr>
              <a:t>Mobicom</a:t>
            </a:r>
            <a:r>
              <a:rPr lang="en-IN" sz="2600" dirty="0">
                <a:latin typeface="Arial" panose="020B0604020202020204" pitchFamily="34" charset="0"/>
                <a:cs typeface="Arial" panose="020B0604020202020204" pitchFamily="34" charset="0"/>
              </a:rPr>
              <a:t>?</a:t>
            </a:r>
          </a:p>
          <a:p>
            <a:pPr marL="457200" lvl="0" indent="-457200">
              <a:buFont typeface="+mj-lt"/>
              <a:buAutoNum type="arabicPeriod"/>
            </a:pPr>
            <a:r>
              <a:rPr lang="en-IN" sz="2600" dirty="0">
                <a:latin typeface="Arial" panose="020B0604020202020204" pitchFamily="34" charset="0"/>
                <a:cs typeface="Arial" panose="020B0604020202020204" pitchFamily="34" charset="0"/>
              </a:rPr>
              <a:t>Validation of survey findings. a) Whether “cost and billing” and “network and service quality” are important factors influencing churn behaviour.  b) Are data usage connectivity issues turning out to be costly? In other words, is it leading to churn?</a:t>
            </a:r>
          </a:p>
          <a:p>
            <a:pPr marL="457200" lvl="0" indent="-457200">
              <a:buFont typeface="+mj-lt"/>
              <a:buAutoNum type="arabicPeriod"/>
            </a:pPr>
            <a:r>
              <a:rPr lang="en-IN" sz="2600" dirty="0">
                <a:latin typeface="Arial" panose="020B0604020202020204" pitchFamily="34" charset="0"/>
                <a:cs typeface="Arial" panose="020B0604020202020204" pitchFamily="34" charset="0"/>
              </a:rPr>
              <a:t>Would you recommend rate plan migration as a proactive retention strategy?</a:t>
            </a:r>
          </a:p>
          <a:p>
            <a:pPr marL="457200" lvl="0" indent="-457200">
              <a:buFont typeface="+mj-lt"/>
              <a:buAutoNum type="arabicPeriod"/>
            </a:pPr>
            <a:r>
              <a:rPr lang="en-IN" sz="2600" dirty="0">
                <a:latin typeface="Arial" panose="020B0604020202020204" pitchFamily="34" charset="0"/>
                <a:cs typeface="Arial" panose="020B0604020202020204" pitchFamily="34" charset="0"/>
              </a:rPr>
              <a:t>What would be your recommendation on how to use this churn model for prioritisation of customers for a proactive retention campaigns in the future?</a:t>
            </a:r>
          </a:p>
          <a:p>
            <a:pPr marL="457200" lvl="0" indent="-457200">
              <a:buFont typeface="+mj-lt"/>
              <a:buAutoNum type="arabicPeriod"/>
            </a:pPr>
            <a:r>
              <a:rPr lang="en-IN" sz="2600" dirty="0">
                <a:latin typeface="Arial" panose="020B0604020202020204" pitchFamily="34" charset="0"/>
                <a:cs typeface="Arial" panose="020B0604020202020204" pitchFamily="34" charset="0"/>
              </a:rPr>
              <a:t>What would be the target segments for proactive retention campaigns? Falling ARPU forecast is also a concern and therefore, </a:t>
            </a:r>
            <a:r>
              <a:rPr lang="en-IN" sz="2600" dirty="0" err="1">
                <a:latin typeface="Arial" panose="020B0604020202020204" pitchFamily="34" charset="0"/>
                <a:cs typeface="Arial" panose="020B0604020202020204" pitchFamily="34" charset="0"/>
              </a:rPr>
              <a:t>Mobicom</a:t>
            </a:r>
            <a:r>
              <a:rPr lang="en-IN" sz="2600" dirty="0">
                <a:latin typeface="Arial" panose="020B0604020202020204" pitchFamily="34" charset="0"/>
                <a:cs typeface="Arial" panose="020B0604020202020204" pitchFamily="34" charset="0"/>
              </a:rPr>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IN" dirty="0"/>
          </a:p>
        </p:txBody>
      </p:sp>
    </p:spTree>
    <p:extLst>
      <p:ext uri="{BB962C8B-B14F-4D97-AF65-F5344CB8AC3E}">
        <p14:creationId xmlns:p14="http://schemas.microsoft.com/office/powerpoint/2010/main" val="18232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1. Top five factors driving likelihood of churn at </a:t>
            </a:r>
            <a:r>
              <a:rPr lang="en-IN" dirty="0" err="1">
                <a:latin typeface="Arial" panose="020B0604020202020204" pitchFamily="34" charset="0"/>
                <a:cs typeface="Arial" panose="020B0604020202020204" pitchFamily="34" charset="0"/>
              </a:rPr>
              <a:t>Mobicom</a:t>
            </a:r>
            <a:endParaRPr lang="en-IN" dirty="0"/>
          </a:p>
        </p:txBody>
      </p:sp>
      <p:sp>
        <p:nvSpPr>
          <p:cNvPr id="3" name="Content Placeholder 2"/>
          <p:cNvSpPr>
            <a:spLocks noGrp="1"/>
          </p:cNvSpPr>
          <p:nvPr>
            <p:ph idx="1"/>
          </p:nvPr>
        </p:nvSpPr>
        <p:spPr>
          <a:xfrm>
            <a:off x="1295401" y="2556931"/>
            <a:ext cx="9601196" cy="3618581"/>
          </a:xfrm>
        </p:spPr>
        <p:txBody>
          <a:bodyPr numCol="2">
            <a:normAutofit fontScale="62500" lnSpcReduction="20000"/>
          </a:bodyPr>
          <a:lstStyle/>
          <a:p>
            <a:pPr marL="457200" indent="-457200">
              <a:buFont typeface="+mj-lt"/>
              <a:buAutoNum type="arabicPeriod"/>
            </a:pPr>
            <a:r>
              <a:rPr lang="en-IN" sz="4800" dirty="0">
                <a:latin typeface="Calibri" panose="020F0502020204030204" pitchFamily="34" charset="0"/>
                <a:cs typeface="Calibri" panose="020F0502020204030204" pitchFamily="34" charset="0"/>
              </a:rPr>
              <a:t>Mean number of monthly minutes of use (</a:t>
            </a:r>
            <a:r>
              <a:rPr lang="en-IN" sz="4800" dirty="0" err="1">
                <a:latin typeface="Calibri" panose="020F0502020204030204" pitchFamily="34" charset="0"/>
                <a:cs typeface="Calibri" panose="020F0502020204030204" pitchFamily="34" charset="0"/>
              </a:rPr>
              <a:t>Mou_mean</a:t>
            </a:r>
            <a:r>
              <a:rPr lang="en-IN" sz="4800" dirty="0">
                <a:latin typeface="Calibri" panose="020F0502020204030204" pitchFamily="34" charset="0"/>
                <a:cs typeface="Calibri" panose="020F0502020204030204" pitchFamily="34" charset="0"/>
              </a:rPr>
              <a:t>)</a:t>
            </a:r>
          </a:p>
          <a:p>
            <a:pPr marL="457200" indent="-457200">
              <a:buFont typeface="+mj-lt"/>
              <a:buAutoNum type="arabicPeriod"/>
            </a:pPr>
            <a:r>
              <a:rPr lang="en-US" sz="4800" dirty="0">
                <a:latin typeface="Calibri" panose="020F0502020204030204" pitchFamily="34" charset="0"/>
                <a:cs typeface="Calibri" panose="020F0502020204030204" pitchFamily="34" charset="0"/>
              </a:rPr>
              <a:t>Mean monthly revenue (charge amount) (</a:t>
            </a:r>
            <a:r>
              <a:rPr lang="en-IN" sz="4800" dirty="0" err="1">
                <a:latin typeface="Calibri" panose="020F0502020204030204" pitchFamily="34" charset="0"/>
                <a:cs typeface="Calibri" panose="020F0502020204030204" pitchFamily="34" charset="0"/>
              </a:rPr>
              <a:t>Rev_mean</a:t>
            </a:r>
            <a:r>
              <a:rPr lang="en-IN" sz="4800" dirty="0">
                <a:latin typeface="Calibri" panose="020F0502020204030204" pitchFamily="34" charset="0"/>
                <a:cs typeface="Calibri" panose="020F0502020204030204" pitchFamily="34" charset="0"/>
              </a:rPr>
              <a:t>)</a:t>
            </a:r>
          </a:p>
          <a:p>
            <a:pPr marL="457200" indent="-457200">
              <a:buFont typeface="+mj-lt"/>
              <a:buAutoNum type="arabicPeriod"/>
            </a:pPr>
            <a:r>
              <a:rPr lang="en-IN" sz="4800" dirty="0">
                <a:latin typeface="Calibri" panose="020F0502020204030204" pitchFamily="34" charset="0"/>
                <a:cs typeface="Calibri" panose="020F0502020204030204" pitchFamily="34" charset="0"/>
              </a:rPr>
              <a:t>Account Spending Limit (</a:t>
            </a:r>
            <a:r>
              <a:rPr lang="en-IN" sz="4800" dirty="0" err="1">
                <a:latin typeface="Calibri" panose="020F0502020204030204" pitchFamily="34" charset="0"/>
                <a:cs typeface="Calibri" panose="020F0502020204030204" pitchFamily="34" charset="0"/>
              </a:rPr>
              <a:t>Asl_flag_Y</a:t>
            </a:r>
            <a:r>
              <a:rPr lang="en-IN" sz="4800" dirty="0">
                <a:latin typeface="Calibri" panose="020F0502020204030204" pitchFamily="34" charset="0"/>
                <a:cs typeface="Calibri" panose="020F0502020204030204" pitchFamily="34" charset="0"/>
              </a:rPr>
              <a:t> )</a:t>
            </a:r>
          </a:p>
          <a:p>
            <a:pPr marL="457200" indent="-457200">
              <a:buFont typeface="+mj-lt"/>
              <a:buAutoNum type="arabicPeriod"/>
            </a:pPr>
            <a:r>
              <a:rPr lang="en-IN" sz="4800" dirty="0">
                <a:latin typeface="Calibri" panose="020F0502020204030204" pitchFamily="34" charset="0"/>
                <a:cs typeface="Calibri" panose="020F0502020204030204" pitchFamily="34" charset="0"/>
              </a:rPr>
              <a:t>Handset web capability having WCMB, UNKW (Hnd_webcap_H2) </a:t>
            </a:r>
          </a:p>
          <a:p>
            <a:pPr marL="457200" indent="-457200">
              <a:buFont typeface="+mj-lt"/>
              <a:buAutoNum type="arabicPeriod"/>
            </a:pPr>
            <a:r>
              <a:rPr lang="en-IN" sz="4800" dirty="0">
                <a:latin typeface="Calibri" panose="020F0502020204030204" pitchFamily="34" charset="0"/>
                <a:cs typeface="Calibri" panose="020F0502020204030204" pitchFamily="34" charset="0"/>
              </a:rPr>
              <a:t>Age of first household member being greater than 36 (Age1_2) </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40168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Validation of Survey Findings</a:t>
            </a:r>
          </a:p>
        </p:txBody>
      </p:sp>
      <p:sp>
        <p:nvSpPr>
          <p:cNvPr id="3" name="Content Placeholder 2"/>
          <p:cNvSpPr>
            <a:spLocks noGrp="1"/>
          </p:cNvSpPr>
          <p:nvPr>
            <p:ph idx="1"/>
          </p:nvPr>
        </p:nvSpPr>
        <p:spPr/>
        <p:txBody>
          <a:bodyPr>
            <a:normAutofit/>
          </a:bodyPr>
          <a:lstStyle/>
          <a:p>
            <a:pPr marL="514350" lvl="0" indent="-514350">
              <a:buAutoNum type="alphaLcParenR"/>
            </a:pPr>
            <a:r>
              <a:rPr lang="en-IN" sz="2600" dirty="0">
                <a:latin typeface="Arial" panose="020B0604020202020204" pitchFamily="34" charset="0"/>
                <a:cs typeface="Arial" panose="020B0604020202020204" pitchFamily="34" charset="0"/>
              </a:rPr>
              <a:t>Whether “cost and billing” and “network and service quality” are important factors influencing churn behaviour? </a:t>
            </a:r>
          </a:p>
          <a:p>
            <a:pPr marL="0" lvl="0" indent="0">
              <a:buNone/>
            </a:pPr>
            <a:r>
              <a:rPr lang="en-IN" sz="2600" dirty="0">
                <a:latin typeface="Arial" panose="020B0604020202020204" pitchFamily="34" charset="0"/>
                <a:cs typeface="Arial" panose="020B0604020202020204" pitchFamily="34" charset="0"/>
              </a:rPr>
              <a:t>      Yes</a:t>
            </a:r>
          </a:p>
          <a:p>
            <a:pPr marL="514350" lvl="0" indent="-514350">
              <a:buAutoNum type="alphaLcParenR"/>
            </a:pPr>
            <a:r>
              <a:rPr lang="en-IN" sz="2600" dirty="0">
                <a:latin typeface="Arial" panose="020B0604020202020204" pitchFamily="34" charset="0"/>
                <a:cs typeface="Arial" panose="020B0604020202020204" pitchFamily="34" charset="0"/>
              </a:rPr>
              <a:t> Are data usage connectivity issues turning out to be costly? In other words, is it leading to churn?</a:t>
            </a:r>
          </a:p>
          <a:p>
            <a:pPr marL="0" lvl="0" indent="0">
              <a:buNone/>
            </a:pPr>
            <a:r>
              <a:rPr lang="en-IN" sz="2600" dirty="0">
                <a:latin typeface="Arial" panose="020B0604020202020204" pitchFamily="34" charset="0"/>
                <a:cs typeface="Arial" panose="020B0604020202020204" pitchFamily="34" charset="0"/>
              </a:rPr>
              <a:t>       No</a:t>
            </a:r>
          </a:p>
          <a:p>
            <a:pPr marL="457200" lvl="0" indent="-457200">
              <a:buFont typeface="+mj-lt"/>
              <a:buAutoNum type="arabicPeriod"/>
            </a:pPr>
            <a:endParaRPr lang="en-IN" sz="2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905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br>
              <a:rPr lang="en-IN" sz="3200" dirty="0">
                <a:latin typeface="Cambria" panose="02040503050406030204" pitchFamily="18" charset="0"/>
                <a:ea typeface="Cambria" panose="02040503050406030204" pitchFamily="18" charset="0"/>
                <a:cs typeface="Arial" panose="020B0604020202020204" pitchFamily="34" charset="0"/>
              </a:rPr>
            </a:br>
            <a:r>
              <a:rPr lang="en-IN" sz="3200" dirty="0">
                <a:latin typeface="Cambria" panose="02040503050406030204" pitchFamily="18" charset="0"/>
                <a:ea typeface="Cambria" panose="02040503050406030204" pitchFamily="18" charset="0"/>
                <a:cs typeface="Arial" panose="020B0604020202020204" pitchFamily="34" charset="0"/>
              </a:rPr>
              <a:t>3. Can Rate plan migration be adopted as a proactive retention strategy?</a:t>
            </a:r>
            <a:br>
              <a:rPr lang="en-IN" sz="3200" dirty="0">
                <a:latin typeface="Cambria" panose="02040503050406030204" pitchFamily="18" charset="0"/>
                <a:ea typeface="Cambria" panose="02040503050406030204" pitchFamily="18" charset="0"/>
                <a:cs typeface="Arial" panose="020B0604020202020204" pitchFamily="34" charset="0"/>
              </a:rPr>
            </a:br>
            <a:endParaRPr lang="en-IN"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r>
              <a:rPr lang="en-IN" dirty="0"/>
              <a:t>Since rate plan is not available on the </a:t>
            </a:r>
            <a:r>
              <a:rPr lang="en-IN" dirty="0" err="1"/>
              <a:t>datafile</a:t>
            </a:r>
            <a:r>
              <a:rPr lang="en-IN" dirty="0"/>
              <a:t>, a proxy for non-optimal rate plan is taken as higher overage revenue as a percentage of total revenue.</a:t>
            </a:r>
          </a:p>
          <a:p>
            <a:r>
              <a:rPr lang="en-IN" dirty="0">
                <a:solidFill>
                  <a:schemeClr val="tx1"/>
                </a:solidFill>
              </a:rPr>
              <a:t>Rate Plan Migration has been measured indirectly by the variable “</a:t>
            </a:r>
            <a:r>
              <a:rPr lang="en-IN" dirty="0" err="1">
                <a:solidFill>
                  <a:schemeClr val="tx1"/>
                </a:solidFill>
              </a:rPr>
              <a:t>ovrrev_perc</a:t>
            </a:r>
            <a:r>
              <a:rPr lang="en-IN" dirty="0">
                <a:solidFill>
                  <a:schemeClr val="tx1"/>
                </a:solidFill>
              </a:rPr>
              <a:t>=mean overage revenue (</a:t>
            </a:r>
            <a:r>
              <a:rPr lang="en-IN" dirty="0" err="1">
                <a:solidFill>
                  <a:schemeClr val="tx1"/>
                </a:solidFill>
              </a:rPr>
              <a:t>ovrrev_Mean</a:t>
            </a:r>
            <a:r>
              <a:rPr lang="en-IN" dirty="0">
                <a:solidFill>
                  <a:schemeClr val="tx1"/>
                </a:solidFill>
              </a:rPr>
              <a:t>)/total revenue(</a:t>
            </a:r>
            <a:r>
              <a:rPr lang="en-IN" dirty="0" err="1">
                <a:solidFill>
                  <a:schemeClr val="tx1"/>
                </a:solidFill>
              </a:rPr>
              <a:t>totrev</a:t>
            </a:r>
            <a:r>
              <a:rPr lang="en-IN" dirty="0">
                <a:solidFill>
                  <a:schemeClr val="tx1"/>
                </a:solidFill>
              </a:rPr>
              <a:t>)” which is found to be significant in the finalized model (mod_Tr3). </a:t>
            </a:r>
          </a:p>
          <a:p>
            <a:r>
              <a:rPr lang="en-IN" b="1" dirty="0">
                <a:solidFill>
                  <a:schemeClr val="tx1"/>
                </a:solidFill>
              </a:rPr>
              <a:t>Rate plan migration can be adopted as a proactive retention strategy.</a:t>
            </a:r>
          </a:p>
          <a:p>
            <a:endParaRPr lang="en-IN" dirty="0"/>
          </a:p>
        </p:txBody>
      </p:sp>
    </p:spTree>
    <p:extLst>
      <p:ext uri="{BB962C8B-B14F-4D97-AF65-F5344CB8AC3E}">
        <p14:creationId xmlns:p14="http://schemas.microsoft.com/office/powerpoint/2010/main" val="375509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600</TotalTime>
  <Words>780</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Garamond</vt:lpstr>
      <vt:lpstr>Organic</vt:lpstr>
      <vt:lpstr>Mobicom Telecom Case Study</vt:lpstr>
      <vt:lpstr>Case Study_Telecom Churn </vt:lpstr>
      <vt:lpstr>Steps Undertaken: Data Exploration</vt:lpstr>
      <vt:lpstr>Steps Undertaken: Data Preparation</vt:lpstr>
      <vt:lpstr>Model Building</vt:lpstr>
      <vt:lpstr>Questions to be Addressed</vt:lpstr>
      <vt:lpstr>1. Top five factors driving likelihood of churn at Mobicom</vt:lpstr>
      <vt:lpstr>2. Validation of Survey Findings</vt:lpstr>
      <vt:lpstr> 3. Can Rate plan migration be adopted as a proactive retention strategy? </vt:lpstr>
      <vt:lpstr>4. Recommendations for prioritisation of customers for a proactive retention campaigns in the future</vt:lpstr>
      <vt:lpstr>5. Target segments for proactive retention campaigns</vt:lpstr>
      <vt:lpstr>Customer Segmentation for proactive targeting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Prakash</dc:creator>
  <cp:lastModifiedBy>Priyanka Prakash</cp:lastModifiedBy>
  <cp:revision>57</cp:revision>
  <dcterms:created xsi:type="dcterms:W3CDTF">2019-05-28T09:01:50Z</dcterms:created>
  <dcterms:modified xsi:type="dcterms:W3CDTF">2019-09-26T05:11:38Z</dcterms:modified>
</cp:coreProperties>
</file>