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95" r:id="rId3"/>
    <p:sldId id="257" r:id="rId4"/>
    <p:sldId id="261" r:id="rId5"/>
    <p:sldId id="265" r:id="rId6"/>
    <p:sldId id="260" r:id="rId7"/>
    <p:sldId id="270" r:id="rId8"/>
    <p:sldId id="263" r:id="rId9"/>
    <p:sldId id="264" r:id="rId10"/>
    <p:sldId id="278" r:id="rId11"/>
  </p:sldIdLst>
  <p:sldSz cx="9144000" cy="5143500" type="screen16x9"/>
  <p:notesSz cx="6858000" cy="9144000"/>
  <p:embeddedFontLst>
    <p:embeddedFont>
      <p:font typeface="Dosis" charset="0"/>
      <p:regular r:id="rId13"/>
      <p:bold r:id="rId14"/>
    </p:embeddedFont>
    <p:embeddedFont>
      <p:font typeface="Roboto"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208230" y="0"/>
            <a:ext cx="8799967" cy="40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SIGN LANGUAGE </a:t>
            </a:r>
            <a:r>
              <a:rPr lang="en-IN" dirty="0" smtClean="0"/>
              <a:t>RECOGNITION </a:t>
            </a:r>
            <a:r>
              <a:rPr lang="en-IN" dirty="0"/>
              <a:t>USING MACHINE LEARNING</a:t>
            </a:r>
            <a:br>
              <a:rPr lang="en-IN" dirty="0"/>
            </a:br>
            <a:r>
              <a:rPr lang="en-IN" sz="2400" dirty="0"/>
              <a:t>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dirty="0" smtClean="0">
                <a:solidFill>
                  <a:schemeClr val="accent1"/>
                </a:solidFill>
              </a:rPr>
              <a:t>THANK YOU!</a:t>
            </a:r>
            <a:endParaRPr sz="6600" dirty="0">
              <a:solidFill>
                <a:schemeClr val="accent1"/>
              </a:solidFill>
            </a:endParaRPr>
          </a:p>
        </p:txBody>
      </p:sp>
      <p:pic>
        <p:nvPicPr>
          <p:cNvPr id="3074" name="Picture 2" descr="Thank You Sign Language Images, Stock Photos &amp; Vectors | Shutterstock">
            <a:extLst>
              <a:ext uri="{FF2B5EF4-FFF2-40B4-BE49-F238E27FC236}">
                <a16:creationId xmlns:a16="http://schemas.microsoft.com/office/drawing/2014/main" xmlns="" id="{0BF7B7A9-ABFD-4FED-9E27-404B8E56D20E}"/>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b="15749"/>
          <a:stretch/>
        </p:blipFill>
        <p:spPr bwMode="auto">
          <a:xfrm>
            <a:off x="1033299" y="2890727"/>
            <a:ext cx="4453101" cy="1394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A6979-7631-41FB-9340-4305293639C1}"/>
              </a:ext>
            </a:extLst>
          </p:cNvPr>
          <p:cNvSpPr>
            <a:spLocks noGrp="1"/>
          </p:cNvSpPr>
          <p:nvPr>
            <p:ph type="ctrTitle"/>
          </p:nvPr>
        </p:nvSpPr>
        <p:spPr>
          <a:xfrm>
            <a:off x="192505" y="300789"/>
            <a:ext cx="8446170" cy="3204361"/>
          </a:xfrm>
        </p:spPr>
        <p:txBody>
          <a:bodyPr/>
          <a:lstStyle/>
          <a:p>
            <a:r>
              <a:rPr lang="en-IN" sz="2800" dirty="0"/>
              <a:t>Presented by :-</a:t>
            </a:r>
            <a:br>
              <a:rPr lang="en-IN" sz="2800" dirty="0"/>
            </a:br>
            <a:r>
              <a:rPr lang="en-IN" sz="2800" dirty="0"/>
              <a:t>Saquib A Khazi – </a:t>
            </a:r>
            <a:r>
              <a:rPr lang="en-IN" sz="2800" dirty="0" smtClean="0"/>
              <a:t>01FM19MCA006</a:t>
            </a:r>
            <a:r>
              <a:rPr lang="en-IN" sz="2800" dirty="0"/>
              <a:t/>
            </a:r>
            <a:br>
              <a:rPr lang="en-IN" sz="2800" dirty="0"/>
            </a:br>
            <a:r>
              <a:rPr lang="en-IN" sz="2800" dirty="0"/>
              <a:t>Priyanka Rokhade - 01FM19MCA014</a:t>
            </a:r>
            <a:br>
              <a:rPr lang="en-IN" sz="2800" dirty="0"/>
            </a:br>
            <a:r>
              <a:rPr lang="en-IN" sz="2800" dirty="0"/>
              <a:t/>
            </a:r>
            <a:br>
              <a:rPr lang="en-IN" sz="2800" dirty="0"/>
            </a:br>
            <a:r>
              <a:rPr lang="en-IN" sz="2800" dirty="0"/>
              <a:t>Under the guidance of :-</a:t>
            </a:r>
            <a:br>
              <a:rPr lang="en-IN" sz="2800" dirty="0"/>
            </a:br>
            <a:r>
              <a:rPr lang="en-IN" sz="2800" dirty="0"/>
              <a:t>Prof Shivananda Seeri </a:t>
            </a:r>
            <a:br>
              <a:rPr lang="en-IN" sz="2800" dirty="0"/>
            </a:br>
            <a:r>
              <a:rPr lang="en-IN" sz="2800" dirty="0"/>
              <a:t>Prof Ashok Chikaraddi</a:t>
            </a:r>
          </a:p>
        </p:txBody>
      </p:sp>
      <p:sp>
        <p:nvSpPr>
          <p:cNvPr id="3" name="TextBox 2">
            <a:extLst>
              <a:ext uri="{FF2B5EF4-FFF2-40B4-BE49-F238E27FC236}">
                <a16:creationId xmlns:a16="http://schemas.microsoft.com/office/drawing/2014/main" xmlns="" id="{4FD6020C-003D-4571-B3F2-5AB1E6A8756F}"/>
              </a:ext>
            </a:extLst>
          </p:cNvPr>
          <p:cNvSpPr txBox="1"/>
          <p:nvPr/>
        </p:nvSpPr>
        <p:spPr>
          <a:xfrm>
            <a:off x="7607030" y="184826"/>
            <a:ext cx="1352145" cy="3785652"/>
          </a:xfrm>
          <a:prstGeom prst="rect">
            <a:avLst/>
          </a:prstGeom>
          <a:noFill/>
        </p:spPr>
        <p:txBody>
          <a:bodyPr wrap="square">
            <a:spAutoFit/>
          </a:bodyPr>
          <a:lstStyle/>
          <a:p>
            <a:r>
              <a:rPr lang="en" sz="6000" dirty="0">
                <a:solidFill>
                  <a:srgbClr val="222222"/>
                </a:solidFill>
              </a:rPr>
              <a:t>✋👆</a:t>
            </a:r>
          </a:p>
          <a:p>
            <a:r>
              <a:rPr lang="en" sz="6000" dirty="0" smtClean="0">
                <a:solidFill>
                  <a:srgbClr val="222222"/>
                </a:solidFill>
              </a:rPr>
              <a:t>👉👍</a:t>
            </a:r>
            <a:endParaRPr lang="en-IN" sz="6000" dirty="0"/>
          </a:p>
        </p:txBody>
      </p:sp>
    </p:spTree>
    <p:extLst>
      <p:ext uri="{BB962C8B-B14F-4D97-AF65-F5344CB8AC3E}">
        <p14:creationId xmlns:p14="http://schemas.microsoft.com/office/powerpoint/2010/main" xmlns="" val="2287293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7" name="Text Placeholder 6">
            <a:extLst>
              <a:ext uri="{FF2B5EF4-FFF2-40B4-BE49-F238E27FC236}">
                <a16:creationId xmlns:a16="http://schemas.microsoft.com/office/drawing/2014/main" xmlns="" id="{256327FF-CD25-4F50-9881-5043EE99B7EB}"/>
              </a:ext>
            </a:extLst>
          </p:cNvPr>
          <p:cNvSpPr>
            <a:spLocks noGrp="1"/>
          </p:cNvSpPr>
          <p:nvPr>
            <p:ph type="body" idx="2"/>
          </p:nvPr>
        </p:nvSpPr>
        <p:spPr>
          <a:xfrm>
            <a:off x="1101385" y="1299626"/>
            <a:ext cx="7574399" cy="3537900"/>
          </a:xfrm>
        </p:spPr>
        <p:txBody>
          <a:bodyPr/>
          <a:lstStyle/>
          <a:p>
            <a:r>
              <a:rPr lang="en-IN" dirty="0"/>
              <a:t>Introduction</a:t>
            </a:r>
          </a:p>
          <a:p>
            <a:r>
              <a:rPr lang="en-IN" dirty="0"/>
              <a:t>Objective</a:t>
            </a:r>
          </a:p>
          <a:p>
            <a:r>
              <a:rPr lang="en-IN" dirty="0"/>
              <a:t>Problem statement</a:t>
            </a:r>
          </a:p>
          <a:p>
            <a:r>
              <a:rPr lang="en-IN" dirty="0"/>
              <a:t>Block diagram</a:t>
            </a:r>
          </a:p>
          <a:p>
            <a:r>
              <a:rPr lang="en-IN" dirty="0"/>
              <a:t>Requirements</a:t>
            </a:r>
          </a:p>
          <a:p>
            <a:r>
              <a:rPr lang="en-IN" dirty="0"/>
              <a:t>Conclusion</a:t>
            </a:r>
          </a:p>
          <a:p>
            <a:endParaRPr lang="en-IN" dirty="0"/>
          </a:p>
          <a:p>
            <a:endParaRPr lang="en-IN" dirty="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44" name="Google Shape;144;p1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sz="2000" b="0" i="0" u="none" strike="noStrike" dirty="0">
                <a:solidFill>
                  <a:srgbClr val="000000"/>
                </a:solidFill>
                <a:effectLst/>
                <a:latin typeface="Dosis" pitchFamily="2" charset="0"/>
              </a:rPr>
              <a:t>The goal of this project was to build a neural network able to classify which letter of the American Sign Language (ASL) alphabet is being signed, given an image of a signing hand.</a:t>
            </a:r>
          </a:p>
          <a:p>
            <a:pPr marL="457200" lvl="0" indent="-419100" algn="l" rtl="0">
              <a:spcBef>
                <a:spcPts val="600"/>
              </a:spcBef>
              <a:spcAft>
                <a:spcPts val="0"/>
              </a:spcAft>
              <a:buSzPts val="3000"/>
              <a:buChar char="▸"/>
            </a:pPr>
            <a:r>
              <a:rPr lang="en-US" sz="2000" b="0" i="0" u="none" strike="noStrike" dirty="0">
                <a:solidFill>
                  <a:srgbClr val="000000"/>
                </a:solidFill>
                <a:effectLst/>
                <a:latin typeface="Dosis" pitchFamily="2" charset="0"/>
              </a:rPr>
              <a:t>This project is a first step towards building a possible sign language translator, which can take communications in sign language and translate them into written and oral language. </a:t>
            </a:r>
          </a:p>
          <a:p>
            <a:pPr marL="457200" lvl="0" indent="-419100" algn="l" rtl="0">
              <a:spcBef>
                <a:spcPts val="600"/>
              </a:spcBef>
              <a:spcAft>
                <a:spcPts val="0"/>
              </a:spcAft>
              <a:buSzPts val="3000"/>
              <a:buChar char="▸"/>
            </a:pPr>
            <a:r>
              <a:rPr lang="en-US" sz="2000" b="0" i="0" u="none" strike="noStrike" dirty="0">
                <a:solidFill>
                  <a:srgbClr val="000000"/>
                </a:solidFill>
                <a:effectLst/>
                <a:latin typeface="Dosis" pitchFamily="2" charset="0"/>
              </a:rPr>
              <a:t>Such a translator would greatly lower the barrier for many deaf and mute individuals to be able to better communicate with others in day-to-day interactions.</a:t>
            </a:r>
            <a:endParaRPr sz="2400" dirty="0">
              <a:latin typeface="Dosis" pitchFamily="2" charset="0"/>
            </a:endParaRPr>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pic>
        <p:nvPicPr>
          <p:cNvPr id="14338" name="Picture 2" descr="ASL: American Sign Language by Fahad Manzoor"/>
          <p:cNvPicPr>
            <a:picLocks noChangeAspect="1" noChangeArrowheads="1"/>
          </p:cNvPicPr>
          <p:nvPr/>
        </p:nvPicPr>
        <p:blipFill>
          <a:blip r:embed="rId3"/>
          <a:srcRect/>
          <a:stretch>
            <a:fillRect/>
          </a:stretch>
        </p:blipFill>
        <p:spPr bwMode="auto">
          <a:xfrm>
            <a:off x="316348" y="1370169"/>
            <a:ext cx="849261" cy="849261"/>
          </a:xfrm>
          <a:prstGeom prst="rect">
            <a:avLst/>
          </a:prstGeom>
          <a:noFill/>
        </p:spPr>
      </p:pic>
      <p:pic>
        <p:nvPicPr>
          <p:cNvPr id="14340" name="Picture 4" descr="Buy British Sign Language Guide - Microsoft Store en-GB"/>
          <p:cNvPicPr>
            <a:picLocks noChangeAspect="1" noChangeArrowheads="1"/>
          </p:cNvPicPr>
          <p:nvPr/>
        </p:nvPicPr>
        <p:blipFill>
          <a:blip r:embed="rId4"/>
          <a:srcRect/>
          <a:stretch>
            <a:fillRect/>
          </a:stretch>
        </p:blipFill>
        <p:spPr bwMode="auto">
          <a:xfrm>
            <a:off x="221057" y="3351962"/>
            <a:ext cx="1004842" cy="1004842"/>
          </a:xfrm>
          <a:prstGeom prst="rect">
            <a:avLst/>
          </a:prstGeom>
          <a:noFill/>
        </p:spPr>
      </p:pic>
      <p:pic>
        <p:nvPicPr>
          <p:cNvPr id="14342" name="Picture 6" descr="Language interpretation American Sign Language Auslan ASL interpreting,  Deaf Victoria, english, hand, monochrome png | PNGWing"/>
          <p:cNvPicPr>
            <a:picLocks noChangeAspect="1" noChangeArrowheads="1"/>
          </p:cNvPicPr>
          <p:nvPr/>
        </p:nvPicPr>
        <p:blipFill>
          <a:blip r:embed="rId5"/>
          <a:srcRect l="5626" t="6740" r="4352" b="10271"/>
          <a:stretch>
            <a:fillRect/>
          </a:stretch>
        </p:blipFill>
        <p:spPr bwMode="auto">
          <a:xfrm>
            <a:off x="281352" y="2441277"/>
            <a:ext cx="894304" cy="82443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a:t>
            </a:r>
            <a:endParaRPr dirty="0"/>
          </a:p>
        </p:txBody>
      </p:sp>
      <p:sp>
        <p:nvSpPr>
          <p:cNvPr id="187" name="Google Shape;187;p22"/>
          <p:cNvSpPr txBox="1">
            <a:spLocks noGrp="1"/>
          </p:cNvSpPr>
          <p:nvPr>
            <p:ph type="body" idx="1"/>
          </p:nvPr>
        </p:nvSpPr>
        <p:spPr>
          <a:xfrm>
            <a:off x="-132347" y="1308107"/>
            <a:ext cx="4872789" cy="3195036"/>
          </a:xfrm>
          <a:prstGeom prst="rect">
            <a:avLst/>
          </a:prstGeom>
        </p:spPr>
        <p:txBody>
          <a:bodyPr spcFirstLastPara="1" wrap="square" lIns="91425" tIns="91425" rIns="91425" bIns="91425" anchor="b" anchorCtr="0">
            <a:noAutofit/>
          </a:bodyPr>
          <a:lstStyle/>
          <a:p>
            <a:pPr algn="just" rtl="0">
              <a:spcBef>
                <a:spcPts val="0"/>
              </a:spcBef>
              <a:spcAft>
                <a:spcPts val="0"/>
              </a:spcAft>
            </a:pPr>
            <a:r>
              <a:rPr lang="en-US" sz="1900" b="0" i="0" u="none" strike="noStrike" dirty="0">
                <a:solidFill>
                  <a:srgbClr val="000000"/>
                </a:solidFill>
                <a:effectLst/>
                <a:latin typeface="Dosis" pitchFamily="2" charset="0"/>
              </a:rPr>
              <a:t>Communication is always having a great impact in every domain and how it is considered the meaning of the thoughts and expressions that attract the researchers to bridge this gap for every living being.</a:t>
            </a:r>
            <a:endParaRPr lang="en-US" sz="1900" b="0" dirty="0">
              <a:effectLst/>
              <a:latin typeface="Dosis" pitchFamily="2" charset="0"/>
            </a:endParaRPr>
          </a:p>
          <a:p>
            <a:pPr algn="just" rtl="0">
              <a:spcBef>
                <a:spcPts val="0"/>
              </a:spcBef>
              <a:spcAft>
                <a:spcPts val="0"/>
              </a:spcAft>
            </a:pPr>
            <a:r>
              <a:rPr lang="en-US" sz="1900" b="0" i="0" u="none" strike="noStrike" dirty="0">
                <a:solidFill>
                  <a:srgbClr val="000000"/>
                </a:solidFill>
                <a:effectLst/>
                <a:latin typeface="Dosis" pitchFamily="2" charset="0"/>
              </a:rPr>
              <a:t>The objective of this project is to identify the symbolic expression through images so that the communication gap between a normal and hearing-impaired person can be easily bridged.</a:t>
            </a:r>
            <a:endParaRPr lang="en-US" sz="1900" b="0" dirty="0">
              <a:effectLst/>
              <a:latin typeface="Dosis" pitchFamily="2" charset="0"/>
            </a:endParaRPr>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2</a:t>
            </a:r>
            <a:endParaRPr dirty="0"/>
          </a:p>
        </p:txBody>
      </p:sp>
      <p:pic>
        <p:nvPicPr>
          <p:cNvPr id="1028" name="Picture 4" descr="American Sign Language Club Transparent PNG - 600x338 - Free Download on  NicePNG">
            <a:extLst>
              <a:ext uri="{FF2B5EF4-FFF2-40B4-BE49-F238E27FC236}">
                <a16:creationId xmlns:a16="http://schemas.microsoft.com/office/drawing/2014/main" xmlns="" id="{23AB7C4F-59BA-4AD4-96F4-F1FD2A16AFB4}"/>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771" t="10182" r="9774" b="6836"/>
          <a:stretch/>
        </p:blipFill>
        <p:spPr bwMode="auto">
          <a:xfrm>
            <a:off x="4944979" y="1588168"/>
            <a:ext cx="3958389" cy="263491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body" idx="1"/>
          </p:nvPr>
        </p:nvSpPr>
        <p:spPr>
          <a:xfrm>
            <a:off x="749743" y="1467853"/>
            <a:ext cx="7343100" cy="3477126"/>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IN" dirty="0">
                <a:latin typeface="Roboto" panose="02000000000000000000" pitchFamily="2" charset="0"/>
                <a:ea typeface="Roboto" panose="02000000000000000000" pitchFamily="2" charset="0"/>
              </a:rPr>
              <a:t>Problem Statement</a:t>
            </a:r>
          </a:p>
          <a:p>
            <a:pPr algn="just" rtl="0">
              <a:spcBef>
                <a:spcPts val="0"/>
              </a:spcBef>
              <a:spcAft>
                <a:spcPts val="1000"/>
              </a:spcAft>
            </a:pPr>
            <a:r>
              <a:rPr lang="en-US" sz="2000" b="0" u="none" strike="noStrike" dirty="0">
                <a:solidFill>
                  <a:srgbClr val="000000"/>
                </a:solidFill>
                <a:effectLst/>
                <a:latin typeface="Roboto" panose="02000000000000000000" pitchFamily="2" charset="0"/>
                <a:ea typeface="Roboto" panose="02000000000000000000" pitchFamily="2" charset="0"/>
              </a:rPr>
              <a:t>To design and develop an ML project for deaf and dumb people for communicating with the normal people. </a:t>
            </a:r>
            <a:endParaRPr lang="en-US" sz="4000" b="0" dirty="0">
              <a:effectLst/>
              <a:latin typeface="Roboto" panose="02000000000000000000" pitchFamily="2" charset="0"/>
              <a:ea typeface="Roboto" panose="02000000000000000000" pitchFamily="2" charset="0"/>
            </a:endParaRPr>
          </a:p>
          <a:p>
            <a:pPr algn="just" rtl="0">
              <a:spcBef>
                <a:spcPts val="0"/>
              </a:spcBef>
              <a:spcAft>
                <a:spcPts val="1000"/>
              </a:spcAft>
            </a:pPr>
            <a:r>
              <a:rPr lang="en-US" sz="2000" b="0" u="none" strike="noStrike" dirty="0">
                <a:solidFill>
                  <a:srgbClr val="000000"/>
                </a:solidFill>
                <a:effectLst/>
                <a:latin typeface="Roboto" panose="02000000000000000000" pitchFamily="2" charset="0"/>
                <a:ea typeface="Roboto" panose="02000000000000000000" pitchFamily="2" charset="0"/>
              </a:rPr>
              <a:t>Given a hand gesture, implementing such an application which detects pre-defined American sign language (ASL) in a real time through hand gestures, customized gesture so that the problems faced by persons who aren’t able to talk vocally can be accommodated with technological assistance and the barrier of expressing can be overshadowed.</a:t>
            </a:r>
            <a:r>
              <a:rPr lang="en-US" dirty="0">
                <a:latin typeface="Roboto" panose="02000000000000000000" pitchFamily="2" charset="0"/>
                <a:ea typeface="Roboto" panose="02000000000000000000" pitchFamily="2" charset="0"/>
              </a:rPr>
              <a:t/>
            </a:r>
            <a:br>
              <a:rPr lang="en-US" dirty="0">
                <a:latin typeface="Roboto" panose="02000000000000000000" pitchFamily="2" charset="0"/>
                <a:ea typeface="Roboto" panose="02000000000000000000" pitchFamily="2" charset="0"/>
              </a:rPr>
            </a:br>
            <a:endParaRPr lang="en-IN" dirty="0">
              <a:latin typeface="Roboto" panose="02000000000000000000" pitchFamily="2" charset="0"/>
              <a:ea typeface="Roboto" panose="02000000000000000000" pitchFamily="2" charset="0"/>
            </a:endParaRPr>
          </a:p>
          <a:p>
            <a:pPr marL="0" lvl="0" indent="0" algn="l" rtl="0">
              <a:spcBef>
                <a:spcPts val="600"/>
              </a:spcBef>
              <a:spcAft>
                <a:spcPts val="0"/>
              </a:spcAft>
              <a:buNone/>
            </a:pPr>
            <a:endParaRPr dirty="0">
              <a:latin typeface="Roboto" panose="02000000000000000000" pitchFamily="2" charset="0"/>
              <a:ea typeface="Roboto" panose="02000000000000000000" pitchFamily="2" charset="0"/>
            </a:endParaRPr>
          </a:p>
        </p:txBody>
      </p:sp>
      <p:pic>
        <p:nvPicPr>
          <p:cNvPr id="10242" name="Picture 2" descr="Sign language vs. mime-signing (for 'kinaesthetic-speaking' children) -  Integrated Treatment Services"/>
          <p:cNvPicPr>
            <a:picLocks noChangeAspect="1" noChangeArrowheads="1"/>
          </p:cNvPicPr>
          <p:nvPr/>
        </p:nvPicPr>
        <p:blipFill>
          <a:blip r:embed="rId3"/>
          <a:srcRect/>
          <a:stretch>
            <a:fillRect/>
          </a:stretch>
        </p:blipFill>
        <p:spPr bwMode="auto">
          <a:xfrm>
            <a:off x="6254884" y="140646"/>
            <a:ext cx="2765222" cy="13355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ctrTitle" idx="4294967295"/>
          </p:nvPr>
        </p:nvSpPr>
        <p:spPr>
          <a:xfrm>
            <a:off x="905400" y="-105455"/>
            <a:ext cx="73332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accent1"/>
                </a:solidFill>
              </a:rPr>
              <a:t>Block Diagram</a:t>
            </a:r>
            <a:endParaRPr sz="4400" dirty="0">
              <a:solidFill>
                <a:schemeClr val="accent1"/>
              </a:solidFill>
            </a:endParaRPr>
          </a:p>
        </p:txBody>
      </p:sp>
      <p:sp>
        <p:nvSpPr>
          <p:cNvPr id="232" name="Google Shape;232;p2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p>
        </p:txBody>
      </p:sp>
      <p:pic>
        <p:nvPicPr>
          <p:cNvPr id="1026" name="Picture 2">
            <a:extLst>
              <a:ext uri="{FF2B5EF4-FFF2-40B4-BE49-F238E27FC236}">
                <a16:creationId xmlns:a16="http://schemas.microsoft.com/office/drawing/2014/main" xmlns="" id="{D70F0A5B-456A-40B4-B5C3-8F2EE6856B2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2773" y="978195"/>
            <a:ext cx="8027581" cy="374558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latin typeface="Dosis" charset="0"/>
                <a:ea typeface="Roboto" panose="02000000000000000000" pitchFamily="2" charset="0"/>
              </a:rPr>
              <a:t>Hardware</a:t>
            </a:r>
            <a:endParaRPr lang="en" b="1" dirty="0">
              <a:latin typeface="Dosis" charset="0"/>
              <a:ea typeface="Roboto" panose="02000000000000000000" pitchFamily="2" charset="0"/>
            </a:endParaRPr>
          </a:p>
          <a:p>
            <a:pPr indent="-457200"/>
            <a:r>
              <a:rPr lang="en-IN" sz="2000" b="0" i="0" u="none" strike="noStrike" dirty="0">
                <a:solidFill>
                  <a:srgbClr val="000000"/>
                </a:solidFill>
                <a:effectLst/>
                <a:latin typeface="Dosis" charset="0"/>
                <a:ea typeface="Roboto" panose="02000000000000000000" pitchFamily="2" charset="0"/>
              </a:rPr>
              <a:t>HDD: 2 GB available disk space.</a:t>
            </a:r>
          </a:p>
          <a:p>
            <a:pPr indent="-457200"/>
            <a:r>
              <a:rPr lang="en-US" sz="2000" b="0" i="0" u="none" strike="noStrike" dirty="0">
                <a:solidFill>
                  <a:srgbClr val="000000"/>
                </a:solidFill>
                <a:effectLst/>
                <a:latin typeface="Dosis" charset="0"/>
                <a:ea typeface="Roboto" panose="02000000000000000000" pitchFamily="2" charset="0"/>
              </a:rPr>
              <a:t>GPU: NVIDIA GTX 1060 or higher or any AMD equivalent card.</a:t>
            </a:r>
          </a:p>
          <a:p>
            <a:pPr indent="-457200"/>
            <a:r>
              <a:rPr lang="en-IN" sz="2000" b="0" i="0" u="none" strike="noStrike" dirty="0">
                <a:solidFill>
                  <a:srgbClr val="000000"/>
                </a:solidFill>
                <a:effectLst/>
                <a:latin typeface="Dosis" charset="0"/>
                <a:ea typeface="Roboto" panose="02000000000000000000" pitchFamily="2" charset="0"/>
              </a:rPr>
              <a:t>Camera: At least 5MP</a:t>
            </a:r>
            <a:r>
              <a:rPr lang="en-IN" sz="2000" dirty="0">
                <a:solidFill>
                  <a:srgbClr val="000000"/>
                </a:solidFill>
                <a:latin typeface="Dosis" charset="0"/>
                <a:ea typeface="Roboto" panose="02000000000000000000" pitchFamily="2" charset="0"/>
              </a:rPr>
              <a:t>.</a:t>
            </a:r>
            <a:endParaRPr sz="2800" b="1" dirty="0">
              <a:latin typeface="Dosis" charset="0"/>
              <a:ea typeface="Roboto" panose="02000000000000000000" pitchFamily="2" charset="0"/>
            </a:endParaRPr>
          </a:p>
        </p:txBody>
      </p:sp>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Requirements</a:t>
            </a:r>
            <a:endParaRPr dirty="0"/>
          </a:p>
        </p:txBody>
      </p:sp>
      <p:sp>
        <p:nvSpPr>
          <p:cNvPr id="171" name="Google Shape;171;p20"/>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Dosis" charset="0"/>
              </a:rPr>
              <a:t>Software</a:t>
            </a:r>
          </a:p>
          <a:p>
            <a:pPr indent="-457200"/>
            <a:r>
              <a:rPr lang="en-IN" sz="2000" b="0" i="0" u="none" strike="noStrike" dirty="0">
                <a:solidFill>
                  <a:srgbClr val="000000"/>
                </a:solidFill>
                <a:effectLst/>
                <a:latin typeface="Dosis" charset="0"/>
                <a:ea typeface="Roboto" panose="02000000000000000000" pitchFamily="2" charset="0"/>
              </a:rPr>
              <a:t>Operating System: Windows 10</a:t>
            </a:r>
            <a:r>
              <a:rPr lang="en-IN" sz="2000" b="1" i="0" u="none" strike="noStrike" dirty="0">
                <a:solidFill>
                  <a:srgbClr val="000000"/>
                </a:solidFill>
                <a:effectLst/>
                <a:latin typeface="Dosis" charset="0"/>
                <a:ea typeface="Roboto" panose="02000000000000000000" pitchFamily="2" charset="0"/>
              </a:rPr>
              <a:t>.</a:t>
            </a:r>
          </a:p>
          <a:p>
            <a:pPr indent="-457200"/>
            <a:r>
              <a:rPr lang="en-IN" sz="2000" b="0" i="0" u="none" strike="noStrike" dirty="0">
                <a:solidFill>
                  <a:srgbClr val="000000"/>
                </a:solidFill>
                <a:effectLst/>
                <a:latin typeface="Dosis" charset="0"/>
                <a:ea typeface="Roboto" panose="02000000000000000000" pitchFamily="2" charset="0"/>
              </a:rPr>
              <a:t>Programming: Python, OpenCV, TensorFlow, NumPy, Matplotlib, Keras</a:t>
            </a:r>
            <a:r>
              <a:rPr lang="en-IN" sz="2000" b="1" dirty="0">
                <a:solidFill>
                  <a:srgbClr val="000000"/>
                </a:solidFill>
                <a:latin typeface="Dosis" charset="0"/>
                <a:ea typeface="Roboto" panose="02000000000000000000" pitchFamily="2" charset="0"/>
              </a:rPr>
              <a:t>.</a:t>
            </a:r>
            <a:endParaRPr lang="en" sz="2800" b="1" dirty="0">
              <a:latin typeface="Dosis" charset="0"/>
              <a:ea typeface="Roboto" panose="02000000000000000000" pitchFamily="2" charset="0"/>
            </a:endParaRPr>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pic>
        <p:nvPicPr>
          <p:cNvPr id="6150" name="Picture 6" descr="Main Parts of Computer Hardware and Its Function – Skillonpage.com"/>
          <p:cNvPicPr>
            <a:picLocks noChangeAspect="1" noChangeArrowheads="1"/>
          </p:cNvPicPr>
          <p:nvPr/>
        </p:nvPicPr>
        <p:blipFill>
          <a:blip r:embed="rId3"/>
          <a:srcRect/>
          <a:stretch>
            <a:fillRect/>
          </a:stretch>
        </p:blipFill>
        <p:spPr bwMode="auto">
          <a:xfrm>
            <a:off x="673239" y="1487156"/>
            <a:ext cx="486085" cy="401463"/>
          </a:xfrm>
          <a:prstGeom prst="rect">
            <a:avLst/>
          </a:prstGeom>
          <a:noFill/>
        </p:spPr>
      </p:pic>
      <p:pic>
        <p:nvPicPr>
          <p:cNvPr id="6152" name="Picture 8" descr="Automação de Marketing: O que é, por que usar e como funciona?"/>
          <p:cNvPicPr>
            <a:picLocks noChangeAspect="1" noChangeArrowheads="1"/>
          </p:cNvPicPr>
          <p:nvPr/>
        </p:nvPicPr>
        <p:blipFill>
          <a:blip r:embed="rId4"/>
          <a:srcRect l="11155" t="15355" r="11515" b="16196"/>
          <a:stretch>
            <a:fillRect/>
          </a:stretch>
        </p:blipFill>
        <p:spPr bwMode="auto">
          <a:xfrm>
            <a:off x="4652386" y="1537396"/>
            <a:ext cx="409751" cy="31149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178" name="Google Shape;178;p21"/>
          <p:cNvSpPr txBox="1">
            <a:spLocks noGrp="1"/>
          </p:cNvSpPr>
          <p:nvPr>
            <p:ph type="body" idx="1"/>
          </p:nvPr>
        </p:nvSpPr>
        <p:spPr>
          <a:xfrm>
            <a:off x="1104900" y="1224350"/>
            <a:ext cx="7422412" cy="3549000"/>
          </a:xfrm>
          <a:prstGeom prst="rect">
            <a:avLst/>
          </a:prstGeom>
        </p:spPr>
        <p:txBody>
          <a:bodyPr spcFirstLastPara="1" wrap="square" lIns="91425" tIns="91425" rIns="91425" bIns="91425" anchor="t" anchorCtr="0">
            <a:noAutofit/>
          </a:bodyPr>
          <a:lstStyle/>
          <a:p>
            <a:pPr marL="342900" indent="-342900" algn="just"/>
            <a:r>
              <a:rPr lang="en-US" b="0" i="0" u="none" strike="noStrike" dirty="0" smtClean="0">
                <a:solidFill>
                  <a:srgbClr val="222222"/>
                </a:solidFill>
                <a:effectLst/>
                <a:latin typeface="Dosis" pitchFamily="2" charset="0"/>
              </a:rPr>
              <a:t>In </a:t>
            </a:r>
            <a:r>
              <a:rPr lang="en-US" b="0" i="0" u="none" strike="noStrike" dirty="0">
                <a:solidFill>
                  <a:srgbClr val="222222"/>
                </a:solidFill>
                <a:effectLst/>
                <a:latin typeface="Dosis" pitchFamily="2" charset="0"/>
              </a:rPr>
              <a:t>this project, we built a system which will correctly recognize ASL Alphabets and Numbers, which mainly depend on hand and fingers. The model used in this project uses CNN for detection of 26 English ASL alphabets using different image enhancement techniques</a:t>
            </a:r>
            <a:r>
              <a:rPr lang="en-IN" b="1" i="0" u="none" strike="noStrike" dirty="0">
                <a:solidFill>
                  <a:srgbClr val="222222"/>
                </a:solidFill>
                <a:effectLst/>
                <a:latin typeface="Dosis" pitchFamily="2" charset="0"/>
              </a:rPr>
              <a:t>.</a:t>
            </a:r>
          </a:p>
          <a:p>
            <a:pPr marL="342900" indent="-342900" algn="just"/>
            <a:r>
              <a:rPr lang="en-US" b="0" i="0" u="none" strike="noStrike" dirty="0">
                <a:solidFill>
                  <a:srgbClr val="222222"/>
                </a:solidFill>
                <a:effectLst/>
                <a:latin typeface="Dosis" pitchFamily="2" charset="0"/>
              </a:rPr>
              <a:t>This model also uses Convolution layer to highlight the dominant features and max pooling layers to reduce computing cost.</a:t>
            </a:r>
          </a:p>
          <a:p>
            <a:pPr marL="342900" indent="-342900" algn="just"/>
            <a:r>
              <a:rPr lang="en-US" dirty="0">
                <a:solidFill>
                  <a:srgbClr val="222222"/>
                </a:solidFill>
                <a:latin typeface="Dosis" pitchFamily="2" charset="0"/>
              </a:rPr>
              <a:t>Our project gives 100% accuracy of sign detection.</a:t>
            </a:r>
            <a:endParaRPr lang="en-IN" b="1" i="0" u="none" strike="noStrike" dirty="0">
              <a:solidFill>
                <a:srgbClr val="222222"/>
              </a:solidFill>
              <a:effectLst/>
              <a:latin typeface="Dosis" pitchFamily="2" charset="0"/>
            </a:endParaRPr>
          </a:p>
        </p:txBody>
      </p:sp>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6</a:t>
            </a:r>
            <a:endParaRPr dirty="0"/>
          </a:p>
        </p:txBody>
      </p:sp>
      <p:pic>
        <p:nvPicPr>
          <p:cNvPr id="2050" name="Picture 2" descr="Microsoft Researcher Single-Handedly Surveys the SOTA in Sign Language  Recognition | Synced">
            <a:extLst>
              <a:ext uri="{FF2B5EF4-FFF2-40B4-BE49-F238E27FC236}">
                <a16:creationId xmlns:a16="http://schemas.microsoft.com/office/drawing/2014/main" xmlns="" id="{55047988-9B9A-469E-A621-B622CE1BA1B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32967" y="3660419"/>
            <a:ext cx="3211033" cy="120700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341</Words>
  <Application>Microsoft Office PowerPoint</Application>
  <PresentationFormat>On-screen Show (16:9)</PresentationFormat>
  <Paragraphs>42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Dosis</vt:lpstr>
      <vt:lpstr>Roboto</vt:lpstr>
      <vt:lpstr>William template</vt:lpstr>
      <vt:lpstr>SIGN LANGUAGE RECOGNITION USING MACHINE LEARNING        </vt:lpstr>
      <vt:lpstr>Presented by :- Saquib A Khazi – 01FM19MCA006 Priyanka Rokhade - 01FM19MCA014  Under the guidance of :- Prof Shivananda Seeri  Prof Ashok Chikaraddi</vt:lpstr>
      <vt:lpstr>Table of Contents</vt:lpstr>
      <vt:lpstr>Introduction</vt:lpstr>
      <vt:lpstr>Objective</vt:lpstr>
      <vt:lpstr>Slide 6</vt:lpstr>
      <vt:lpstr>Block Diagram</vt:lpstr>
      <vt:lpstr>Requirements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RECOGITION USING MACHINE LEARNING</dc:title>
  <dc:creator>SAQUIB</dc:creator>
  <cp:lastModifiedBy>PRIYANKA</cp:lastModifiedBy>
  <cp:revision>21</cp:revision>
  <dcterms:modified xsi:type="dcterms:W3CDTF">2021-12-21T03:04:07Z</dcterms:modified>
</cp:coreProperties>
</file>