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62" r:id="rId3"/>
    <p:sldId id="271" r:id="rId4"/>
    <p:sldId id="275" r:id="rId5"/>
    <p:sldId id="269" r:id="rId6"/>
    <p:sldId id="278" r:id="rId7"/>
    <p:sldId id="273" r:id="rId8"/>
    <p:sldId id="277" r:id="rId9"/>
    <p:sldId id="267" r:id="rId10"/>
    <p:sldId id="279" r:id="rId11"/>
    <p:sldId id="266" r:id="rId12"/>
    <p:sldId id="276" r:id="rId13"/>
    <p:sldId id="265" r:id="rId14"/>
    <p:sldId id="268" r:id="rId15"/>
    <p:sldId id="27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B78A"/>
    <a:srgbClr val="AFDFCA"/>
    <a:srgbClr val="AFD4EF"/>
    <a:srgbClr val="6FA8D7"/>
    <a:srgbClr val="A0D8AD"/>
    <a:srgbClr val="2B699D"/>
    <a:srgbClr val="327E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CDA09-6406-424E-A9C6-005D07373F4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68743-B047-48B2-B6B7-5DF3AF433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51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68743-B047-48B2-B6B7-5DF3AF4331C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020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65B30-6EB7-A8DE-FBAB-B4717D043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F6FFBB-927A-EEBC-DD3F-A86AD8EDA0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C3AB9-2390-D353-3FEA-0815CCF2F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2529B-B356-119A-D8EB-93DC84727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68743-B047-48B2-B6B7-5DF3AF4331C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504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BD832-464E-8B59-A3C2-C39DB5507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CF75C-161C-7650-00FA-CBC48870B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D55880-4091-425F-7061-10919C7E3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858B8-7E8B-737A-8BFE-532E4E48C3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68743-B047-48B2-B6B7-5DF3AF4331C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0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68743-B047-48B2-B6B7-5DF3AF4331C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65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BB023-3A0F-A0EE-902C-288138A31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92A439-EA58-20B9-0AB9-F6B8ECF38D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67C046-ECEB-E510-68F9-550C4AB26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EE128-CC6E-4B82-002A-88E3C2E53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68743-B047-48B2-B6B7-5DF3AF4331C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143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C8A95-653F-868B-9F61-B73C053C5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63F676-DB00-2636-ED4B-8F8DFE5DB6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0B618E-36C5-6124-92C1-BA8FC9CCA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63AE-D01E-5245-52C8-C370E9E75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68743-B047-48B2-B6B7-5DF3AF4331C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60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37527-E6EA-071D-CAC2-75052846B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A099B8-3329-31E0-8452-D519DC549F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9562B-D2B5-62A6-3A23-21D5D938C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3E182-76D3-5AB8-9C62-47B78D418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68743-B047-48B2-B6B7-5DF3AF4331C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50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097D9-9D82-9759-B06D-C3CFD4204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C202DB-DEF3-C1DA-B68D-069132AB5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951C5D-0213-23AC-3797-85B5D0AAE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CA4BE-20FD-3896-0DAA-9816CBE7B0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68743-B047-48B2-B6B7-5DF3AF4331C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837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5C315-A9DF-1D3A-7083-A44D44A88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6A6E14-BCD5-DD4F-D650-12F2BCCA03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F61BB4-D365-D285-2305-2221CB18C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2FC47-EF49-238C-B995-733AC5CAB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68743-B047-48B2-B6B7-5DF3AF4331C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790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68743-B047-48B2-B6B7-5DF3AF4331C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76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DF0F0-D1BB-AD3D-969E-016809273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7C7155-32FF-DF33-A146-07B538650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F0BB2E-C8FD-5946-FD54-53FF16FF4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A7FAC-192A-4B56-4F7D-7C33E35B93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68743-B047-48B2-B6B7-5DF3AF4331C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52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31F2-4331-8516-D75F-93CDCD3A3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11326-9D58-2DEC-4238-DA4E7FF32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68E4C-3FB3-6A88-FBEA-E3C34CA5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72FE-FE4E-4331-9D03-90B1082E9C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FBAC3-DC9E-979F-BD60-11432538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448BC-7471-87E0-23B1-AA91C708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5E20-2D3A-4AD6-9241-BC920595B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57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90CB-FA73-7548-F2DD-98AEF910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146C3-F93E-C30A-DD08-1C6B56F8E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EA8AE-FF63-34DD-F309-3EE75C93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72FE-FE4E-4331-9D03-90B1082E9C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6129-BC94-4403-2AB7-9B3ADEEF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E728-B59C-FCAE-EB8E-1A07A3DF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5E20-2D3A-4AD6-9241-BC920595B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12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FAA77-545F-10A1-CEFF-DBA54452D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80581-A9FE-10D3-CF0B-628F3A0A9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E54D4-1B7E-1118-B621-523188FE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72FE-FE4E-4331-9D03-90B1082E9C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0B357-E142-177B-BCB4-E1656135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F8FC-3F26-14B4-6332-1A7DECAC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5E20-2D3A-4AD6-9241-BC920595B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41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2968-F15E-9145-C406-A10F8CD0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A14EF-EB32-C05C-B32C-E3CCCC58C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3F2B-1424-BC2F-FD7D-1C3F882F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72FE-FE4E-4331-9D03-90B1082E9C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C596-03B9-1FC8-3227-A6D34019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4032C-D8C8-90C0-463E-DA600E35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5E20-2D3A-4AD6-9241-BC920595B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71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243F-3F28-0C06-654F-F23B5467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64464-9AEB-D8C1-EFF3-FA01A29B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49AF5-12E6-9212-A3C5-E06E7D83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72FE-FE4E-4331-9D03-90B1082E9C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8EC34-D8E3-D7E0-429B-E7FF7CCB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2D8C0-6E8B-AB21-F6FC-A359B3EB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5E20-2D3A-4AD6-9241-BC920595B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8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4B157-22D4-816A-63E9-6CBDE8F4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F510-EE8E-9C1A-8F77-345D96616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336DF-4E26-751D-EB07-1CA662491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BD901-4FB8-99D8-BFAB-6CEC9343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72FE-FE4E-4331-9D03-90B1082E9C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5528F-BC46-0CBE-CA16-3EBC3C8B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3F134-F298-B146-102E-AD5CBEB2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5E20-2D3A-4AD6-9241-BC920595B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58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7802-9490-06B0-84E8-5319D93D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19049-5282-B5D3-4BFB-2CE3A829B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89F3D-9D89-69D7-C6A1-498FD9931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2E5F4-06CC-5A4D-A308-7C332AA49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0E77A-EE52-749A-41CE-7B52FA861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AFE4A-C53A-53ED-0805-30BBF167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72FE-FE4E-4331-9D03-90B1082E9C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10A9C-F6F2-502E-1BD0-51C006EE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75051-DA0F-0029-D621-EB7E55CA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5E20-2D3A-4AD6-9241-BC920595B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09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299D-6851-371B-149A-B1AC6F60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7CA69-54D5-B035-DFBB-406A6A2F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72FE-FE4E-4331-9D03-90B1082E9C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C89CD-4C10-F1CC-75F2-49741162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14363-DFA7-ABCC-B1AA-8FECA33E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5E20-2D3A-4AD6-9241-BC920595B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3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CB6776-EC88-6ABF-F995-7C8FD423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72FE-FE4E-4331-9D03-90B1082E9C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4856B-49E8-E6C7-D591-6D568E2A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96F50-C36F-03CF-C0ED-34EEB540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5E20-2D3A-4AD6-9241-BC920595B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0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7E6F-64B8-9CE6-E323-029E5D75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38C2-5EE9-54F1-B45C-A1818AFE4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B1F2E-B93D-C4CC-3E1F-157773B78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76794-8ADF-A593-2690-1C07F5E4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72FE-FE4E-4331-9D03-90B1082E9C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F02C3-969B-D59F-F444-DC4973D2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B61F3-8FAF-D694-EDEB-ACB3454F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5E20-2D3A-4AD6-9241-BC920595B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70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0592-9DF5-3319-9D86-F9FC9C61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54E511-228E-D9CB-427E-6CE4E3F3C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BDBB9-BB23-81C3-0865-D2BEAE754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F8E9C-60F7-8776-7A3C-E10A5A7C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72FE-FE4E-4331-9D03-90B1082E9C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0767A-7CEE-B37F-48D2-7B0B779C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5B83C-BDF5-3B66-F7E7-F5F06DB9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E5E20-2D3A-4AD6-9241-BC920595B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54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FD06F-7247-EB3D-0E30-C6700604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18D90-2174-55A2-1517-868935DAB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7CA08-E0C7-A723-D8B3-35B653466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72FE-FE4E-4331-9D03-90B1082E9C6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41BD6-B4AB-F6EE-EC36-6B1F216F1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70AB4-66D1-65C0-D4F3-74353DEDD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5E20-2D3A-4AD6-9241-BC920595B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0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76C82-0DDF-C6AD-875F-13AC6C709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CB1856-2926-62D5-BA84-E45091FECE67}"/>
              </a:ext>
            </a:extLst>
          </p:cNvPr>
          <p:cNvSpPr/>
          <p:nvPr/>
        </p:nvSpPr>
        <p:spPr>
          <a:xfrm>
            <a:off x="24579" y="-3184"/>
            <a:ext cx="12192001" cy="7085976"/>
          </a:xfrm>
          <a:prstGeom prst="roundRect">
            <a:avLst>
              <a:gd name="adj" fmla="val 3460"/>
            </a:avLst>
          </a:prstGeom>
          <a:gradFill flip="none" rotWithShape="1">
            <a:gsLst>
              <a:gs pos="49000">
                <a:srgbClr val="2B699D"/>
              </a:gs>
              <a:gs pos="100000">
                <a:srgbClr val="184E77"/>
              </a:gs>
              <a:gs pos="0">
                <a:srgbClr val="327E5D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b="1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3C6242-6ABE-1A1C-C245-69D5E4CB8E10}"/>
              </a:ext>
            </a:extLst>
          </p:cNvPr>
          <p:cNvSpPr txBox="1"/>
          <p:nvPr/>
        </p:nvSpPr>
        <p:spPr>
          <a:xfrm>
            <a:off x="1243780" y="775114"/>
            <a:ext cx="970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0" dirty="0">
                <a:solidFill>
                  <a:srgbClr val="FFFFFF"/>
                </a:solidFill>
                <a:effectLst/>
                <a:latin typeface="Segoe UI Bold" panose="020B0802040204020203" pitchFamily="34" charset="0"/>
              </a:rPr>
              <a:t>Understanding the Competition</a:t>
            </a:r>
            <a:endParaRPr lang="en-US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D9D11-16FC-05B0-BD06-EE1B9AA569FA}"/>
              </a:ext>
            </a:extLst>
          </p:cNvPr>
          <p:cNvSpPr txBox="1"/>
          <p:nvPr/>
        </p:nvSpPr>
        <p:spPr>
          <a:xfrm>
            <a:off x="2394154" y="1485781"/>
            <a:ext cx="74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A Comparative Study of Market Competitors &amp; Growth Opportunities</a:t>
            </a:r>
            <a:endParaRPr lang="en-IN" i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CEDEE0-CDB9-B176-57C8-72D553500C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67" y="1906467"/>
            <a:ext cx="5895264" cy="19347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9D9D94-F2B9-8C0B-AD01-5C16307FC674}"/>
              </a:ext>
            </a:extLst>
          </p:cNvPr>
          <p:cNvSpPr txBox="1"/>
          <p:nvPr/>
        </p:nvSpPr>
        <p:spPr>
          <a:xfrm>
            <a:off x="8819536" y="5987918"/>
            <a:ext cx="3711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Presented by:</a:t>
            </a:r>
            <a:r>
              <a:rPr lang="en-US" sz="1600" dirty="0">
                <a:solidFill>
                  <a:schemeClr val="bg1"/>
                </a:solidFill>
              </a:rPr>
              <a:t> Priyanka Sahu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Designation:</a:t>
            </a:r>
            <a:r>
              <a:rPr lang="en-US" sz="1600" dirty="0">
                <a:solidFill>
                  <a:schemeClr val="bg1"/>
                </a:solidFill>
              </a:rPr>
              <a:t> Business Analyst Intern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Company:</a:t>
            </a:r>
            <a:r>
              <a:rPr lang="en-US" sz="1600" dirty="0">
                <a:solidFill>
                  <a:schemeClr val="bg1"/>
                </a:solidFill>
              </a:rPr>
              <a:t> Den Publication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83E0D-15B7-837B-FD3C-C250DF0C5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4" y="-145571"/>
            <a:ext cx="2798933" cy="902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10CE56-C640-5352-7E31-9A49BCA7FA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93"/>
          <a:stretch/>
        </p:blipFill>
        <p:spPr>
          <a:xfrm>
            <a:off x="403121" y="4144492"/>
            <a:ext cx="11385755" cy="17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61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BCBD22-DB49-221E-9AA2-EE7107B51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97"/>
            <a:ext cx="12192000" cy="67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6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11796-B6FF-B21D-380C-A3A155E8F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593070-EA4E-1023-3FD6-3B51036645C5}"/>
              </a:ext>
            </a:extLst>
          </p:cNvPr>
          <p:cNvSpPr/>
          <p:nvPr/>
        </p:nvSpPr>
        <p:spPr>
          <a:xfrm>
            <a:off x="0" y="-34414"/>
            <a:ext cx="12192000" cy="6892414"/>
          </a:xfrm>
          <a:prstGeom prst="roundRect">
            <a:avLst>
              <a:gd name="adj" fmla="val 3460"/>
            </a:avLst>
          </a:prstGeom>
          <a:gradFill flip="none" rotWithShape="1">
            <a:gsLst>
              <a:gs pos="100000">
                <a:srgbClr val="AFD4EF"/>
              </a:gs>
              <a:gs pos="0">
                <a:srgbClr val="A0D8AD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301B8A-6E84-3149-7D5B-A71CB52EBF2E}"/>
              </a:ext>
            </a:extLst>
          </p:cNvPr>
          <p:cNvSpPr/>
          <p:nvPr/>
        </p:nvSpPr>
        <p:spPr>
          <a:xfrm>
            <a:off x="0" y="63908"/>
            <a:ext cx="12192000" cy="732504"/>
          </a:xfrm>
          <a:prstGeom prst="roundRect">
            <a:avLst>
              <a:gd name="adj" fmla="val 31648"/>
            </a:avLst>
          </a:prstGeom>
          <a:gradFill flip="none" rotWithShape="1">
            <a:gsLst>
              <a:gs pos="61000">
                <a:srgbClr val="2B699D"/>
              </a:gs>
              <a:gs pos="100000">
                <a:srgbClr val="184E77"/>
              </a:gs>
              <a:gs pos="0">
                <a:srgbClr val="4DB78A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F5A28-3F3F-B30B-11E6-A5DD05C5DFF7}"/>
              </a:ext>
            </a:extLst>
          </p:cNvPr>
          <p:cNvSpPr txBox="1"/>
          <p:nvPr/>
        </p:nvSpPr>
        <p:spPr>
          <a:xfrm>
            <a:off x="393290" y="137773"/>
            <a:ext cx="1099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Competitive Landscape - Den Publication vs. Competitors</a:t>
            </a:r>
            <a:endParaRPr lang="en-IN" sz="32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B9BEF15F-427D-EA8A-4A41-0341AD6A0806}"/>
              </a:ext>
            </a:extLst>
          </p:cNvPr>
          <p:cNvSpPr/>
          <p:nvPr/>
        </p:nvSpPr>
        <p:spPr>
          <a:xfrm flipH="1">
            <a:off x="10923639" y="5425516"/>
            <a:ext cx="1268361" cy="1432484"/>
          </a:xfrm>
          <a:prstGeom prst="rtTriangl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59D888-1B59-F456-91FE-8425A4BA551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645"/>
            <a:ext cx="12457865" cy="6098149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A4B3F2-C9D0-70EC-52A5-B38D8E5A316F}"/>
              </a:ext>
            </a:extLst>
          </p:cNvPr>
          <p:cNvSpPr txBox="1"/>
          <p:nvPr/>
        </p:nvSpPr>
        <p:spPr>
          <a:xfrm>
            <a:off x="1066800" y="4425242"/>
            <a:ext cx="9819968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b="1" u="sng" dirty="0"/>
              <a:t>Insights from Competitor Offerings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err="1"/>
              <a:t>Readwhere</a:t>
            </a:r>
            <a:r>
              <a:rPr lang="en-US" sz="1600" b="1" dirty="0"/>
              <a:t> dominates</a:t>
            </a:r>
            <a:r>
              <a:rPr lang="en-US" sz="1600" dirty="0"/>
              <a:t> in books but has fewer magazines than </a:t>
            </a:r>
            <a:r>
              <a:rPr lang="en-US" sz="1600" dirty="0" err="1"/>
              <a:t>Magzter</a:t>
            </a:r>
            <a:r>
              <a:rPr lang="en-US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/>
              <a:t>Magzter</a:t>
            </a:r>
            <a:r>
              <a:rPr lang="en-US" sz="1600" b="1" dirty="0"/>
              <a:t> is the market leader in magazines</a:t>
            </a:r>
            <a:r>
              <a:rPr lang="en-US" sz="1600" dirty="0"/>
              <a:t>, but lacks books &amp; journals.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Den Publication has a strong magazine presence</a:t>
            </a:r>
            <a:r>
              <a:rPr lang="en-US" sz="1600" dirty="0"/>
              <a:t> but fewer books &amp; newspapers compared to competitors.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err="1"/>
              <a:t>Pitara</a:t>
            </a:r>
            <a:r>
              <a:rPr lang="en-US" sz="1600" b="1" dirty="0"/>
              <a:t> Kids specializes in children's content </a:t>
            </a:r>
            <a:r>
              <a:rPr lang="en-US" sz="1600" dirty="0"/>
              <a:t>with a strong book portfolio, including fiction, non-fiction, science, and poetry.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B0902B-7292-02E5-9A14-C1B241588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99098"/>
              </p:ext>
            </p:extLst>
          </p:nvPr>
        </p:nvGraphicFramePr>
        <p:xfrm>
          <a:off x="1103671" y="1516278"/>
          <a:ext cx="9682315" cy="282891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1961">
                  <a:extLst>
                    <a:ext uri="{9D8B030D-6E8A-4147-A177-3AD203B41FA5}">
                      <a16:colId xmlns:a16="http://schemas.microsoft.com/office/drawing/2014/main" val="455688641"/>
                    </a:ext>
                  </a:extLst>
                </a:gridCol>
                <a:gridCol w="1058046">
                  <a:extLst>
                    <a:ext uri="{9D8B030D-6E8A-4147-A177-3AD203B41FA5}">
                      <a16:colId xmlns:a16="http://schemas.microsoft.com/office/drawing/2014/main" val="429920094"/>
                    </a:ext>
                  </a:extLst>
                </a:gridCol>
                <a:gridCol w="1462508">
                  <a:extLst>
                    <a:ext uri="{9D8B030D-6E8A-4147-A177-3AD203B41FA5}">
                      <a16:colId xmlns:a16="http://schemas.microsoft.com/office/drawing/2014/main" val="2377379282"/>
                    </a:ext>
                  </a:extLst>
                </a:gridCol>
                <a:gridCol w="1240093">
                  <a:extLst>
                    <a:ext uri="{9D8B030D-6E8A-4147-A177-3AD203B41FA5}">
                      <a16:colId xmlns:a16="http://schemas.microsoft.com/office/drawing/2014/main" val="3930214254"/>
                    </a:ext>
                  </a:extLst>
                </a:gridCol>
                <a:gridCol w="1380652">
                  <a:extLst>
                    <a:ext uri="{9D8B030D-6E8A-4147-A177-3AD203B41FA5}">
                      <a16:colId xmlns:a16="http://schemas.microsoft.com/office/drawing/2014/main" val="1158315626"/>
                    </a:ext>
                  </a:extLst>
                </a:gridCol>
                <a:gridCol w="1380652">
                  <a:extLst>
                    <a:ext uri="{9D8B030D-6E8A-4147-A177-3AD203B41FA5}">
                      <a16:colId xmlns:a16="http://schemas.microsoft.com/office/drawing/2014/main" val="1208592223"/>
                    </a:ext>
                  </a:extLst>
                </a:gridCol>
                <a:gridCol w="1398403">
                  <a:extLst>
                    <a:ext uri="{9D8B030D-6E8A-4147-A177-3AD203B41FA5}">
                      <a16:colId xmlns:a16="http://schemas.microsoft.com/office/drawing/2014/main" val="730589191"/>
                    </a:ext>
                  </a:extLst>
                </a:gridCol>
              </a:tblGrid>
              <a:tr h="68804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Company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Books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Newspapers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Magazines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Journals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Comics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Blogs</a:t>
                      </a: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9765500"/>
                  </a:ext>
                </a:extLst>
              </a:tr>
              <a:tr h="547283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Den Publication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65208"/>
                  </a:ext>
                </a:extLst>
              </a:tr>
              <a:tr h="531198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Readwhere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6008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3483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330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249260"/>
                  </a:ext>
                </a:extLst>
              </a:tr>
              <a:tr h="53119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Magzter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31,937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483593"/>
                  </a:ext>
                </a:extLst>
              </a:tr>
              <a:tr h="5311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Pitara</a:t>
                      </a:r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1167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62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69C8AB-E384-0B53-E97D-5C3176B0C71D}"/>
              </a:ext>
            </a:extLst>
          </p:cNvPr>
          <p:cNvSpPr txBox="1"/>
          <p:nvPr/>
        </p:nvSpPr>
        <p:spPr>
          <a:xfrm>
            <a:off x="3785419" y="1054612"/>
            <a:ext cx="428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u="sng" dirty="0"/>
              <a:t>Content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Volume Comparison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01AA6-A072-C7BA-DB5C-0CB6F446CA1C}"/>
              </a:ext>
            </a:extLst>
          </p:cNvPr>
          <p:cNvSpPr txBox="1"/>
          <p:nvPr/>
        </p:nvSpPr>
        <p:spPr>
          <a:xfrm>
            <a:off x="11757907" y="63086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524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9F0D8E-AD90-9CE9-D8BC-970A26A67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15"/>
            <a:ext cx="12192000" cy="66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9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35AD71E7-6D16-C109-17B6-3EE4B90EA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9426E5-F2FD-4057-B77F-123231E35926}"/>
              </a:ext>
            </a:extLst>
          </p:cNvPr>
          <p:cNvSpPr/>
          <p:nvPr/>
        </p:nvSpPr>
        <p:spPr>
          <a:xfrm>
            <a:off x="0" y="-34414"/>
            <a:ext cx="12192000" cy="6892414"/>
          </a:xfrm>
          <a:prstGeom prst="roundRect">
            <a:avLst>
              <a:gd name="adj" fmla="val 3460"/>
            </a:avLst>
          </a:prstGeom>
          <a:gradFill flip="none" rotWithShape="1">
            <a:gsLst>
              <a:gs pos="100000">
                <a:srgbClr val="AFD4EF"/>
              </a:gs>
              <a:gs pos="0">
                <a:srgbClr val="A0D8AD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2FA985-294E-AC8B-8CF4-3939CEBB4363}"/>
              </a:ext>
            </a:extLst>
          </p:cNvPr>
          <p:cNvSpPr/>
          <p:nvPr/>
        </p:nvSpPr>
        <p:spPr>
          <a:xfrm>
            <a:off x="0" y="63908"/>
            <a:ext cx="12192000" cy="732504"/>
          </a:xfrm>
          <a:prstGeom prst="roundRect">
            <a:avLst>
              <a:gd name="adj" fmla="val 31648"/>
            </a:avLst>
          </a:prstGeom>
          <a:gradFill flip="none" rotWithShape="1">
            <a:gsLst>
              <a:gs pos="61000">
                <a:srgbClr val="2B699D"/>
              </a:gs>
              <a:gs pos="100000">
                <a:srgbClr val="184E77"/>
              </a:gs>
              <a:gs pos="0">
                <a:srgbClr val="4DB78A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A490B-2C48-2026-F0EE-FCD2F0E8ED17}"/>
              </a:ext>
            </a:extLst>
          </p:cNvPr>
          <p:cNvSpPr txBox="1"/>
          <p:nvPr/>
        </p:nvSpPr>
        <p:spPr>
          <a:xfrm>
            <a:off x="393290" y="137773"/>
            <a:ext cx="1099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Strength and Weakness</a:t>
            </a:r>
            <a:endParaRPr lang="en-IN" sz="32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D3F4B116-58A8-372C-4874-E5B77DF2B2D0}"/>
              </a:ext>
            </a:extLst>
          </p:cNvPr>
          <p:cNvSpPr/>
          <p:nvPr/>
        </p:nvSpPr>
        <p:spPr>
          <a:xfrm flipH="1">
            <a:off x="10923639" y="5425516"/>
            <a:ext cx="1268361" cy="1432484"/>
          </a:xfrm>
          <a:prstGeom prst="rtTriangl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B50B3-0328-ACB9-B96D-ABA0ED6CE1B3}"/>
              </a:ext>
            </a:extLst>
          </p:cNvPr>
          <p:cNvSpPr txBox="1"/>
          <p:nvPr/>
        </p:nvSpPr>
        <p:spPr>
          <a:xfrm>
            <a:off x="11557819" y="6424760"/>
            <a:ext cx="7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78BE132-EE73-4884-809D-34D2ED6CB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20137"/>
              </p:ext>
            </p:extLst>
          </p:nvPr>
        </p:nvGraphicFramePr>
        <p:xfrm>
          <a:off x="599769" y="894734"/>
          <a:ext cx="10235379" cy="5729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11793">
                  <a:extLst>
                    <a:ext uri="{9D8B030D-6E8A-4147-A177-3AD203B41FA5}">
                      <a16:colId xmlns:a16="http://schemas.microsoft.com/office/drawing/2014/main" val="2420470797"/>
                    </a:ext>
                  </a:extLst>
                </a:gridCol>
                <a:gridCol w="3411793">
                  <a:extLst>
                    <a:ext uri="{9D8B030D-6E8A-4147-A177-3AD203B41FA5}">
                      <a16:colId xmlns:a16="http://schemas.microsoft.com/office/drawing/2014/main" val="1459138572"/>
                    </a:ext>
                  </a:extLst>
                </a:gridCol>
                <a:gridCol w="3411793">
                  <a:extLst>
                    <a:ext uri="{9D8B030D-6E8A-4147-A177-3AD203B41FA5}">
                      <a16:colId xmlns:a16="http://schemas.microsoft.com/office/drawing/2014/main" val="4225483171"/>
                    </a:ext>
                  </a:extLst>
                </a:gridCol>
              </a:tblGrid>
              <a:tr h="47366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Company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Strengths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Weaknesses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963143"/>
                  </a:ext>
                </a:extLst>
              </a:tr>
              <a:tr h="132287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Den Publication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in magazines, presence in books &amp; newspapers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Smallest content library, lacks journals &amp; comics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36027"/>
                  </a:ext>
                </a:extLst>
              </a:tr>
              <a:tr h="1322871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Magzter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Leading in magazine content, strong digital presence.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books or journals, fewer newspapers.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968400"/>
                  </a:ext>
                </a:extLst>
              </a:tr>
              <a:tr h="1305079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Readwhere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Largest book collection, diverse content types.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focus on newspapers &amp; magazines compared to </a:t>
                      </a:r>
                      <a:r>
                        <a:rPr lang="en-US" dirty="0" err="1"/>
                        <a:t>Magzter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5535339"/>
                  </a:ext>
                </a:extLst>
              </a:tr>
              <a:tr h="1305079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/>
                        <a:t>Pitara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Specializes in children's books &amp; comics.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magazines, newspapers, or journals.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317902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7B131101-F40D-067E-1C35-86009AA506F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933" y="894734"/>
            <a:ext cx="12457865" cy="60981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2614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2D036-D9FC-1DE9-65E8-3B6209D7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3816F0-FE0D-DBAB-EB0C-B73B3CAFCA35}"/>
              </a:ext>
            </a:extLst>
          </p:cNvPr>
          <p:cNvSpPr/>
          <p:nvPr/>
        </p:nvSpPr>
        <p:spPr>
          <a:xfrm>
            <a:off x="0" y="193371"/>
            <a:ext cx="12192000" cy="6892414"/>
          </a:xfrm>
          <a:prstGeom prst="roundRect">
            <a:avLst>
              <a:gd name="adj" fmla="val 3460"/>
            </a:avLst>
          </a:prstGeom>
          <a:gradFill flip="none" rotWithShape="1">
            <a:gsLst>
              <a:gs pos="100000">
                <a:srgbClr val="AFD4EF"/>
              </a:gs>
              <a:gs pos="0">
                <a:srgbClr val="A0D8AD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630D46-CBEA-ACAD-7F03-748B55ADF460}"/>
              </a:ext>
            </a:extLst>
          </p:cNvPr>
          <p:cNvSpPr/>
          <p:nvPr/>
        </p:nvSpPr>
        <p:spPr>
          <a:xfrm>
            <a:off x="0" y="63908"/>
            <a:ext cx="12192000" cy="732504"/>
          </a:xfrm>
          <a:prstGeom prst="roundRect">
            <a:avLst>
              <a:gd name="adj" fmla="val 31648"/>
            </a:avLst>
          </a:prstGeom>
          <a:gradFill flip="none" rotWithShape="1">
            <a:gsLst>
              <a:gs pos="61000">
                <a:srgbClr val="2B699D"/>
              </a:gs>
              <a:gs pos="100000">
                <a:srgbClr val="184E77"/>
              </a:gs>
              <a:gs pos="0">
                <a:srgbClr val="4DB78A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FC2B3-4405-44F1-F703-5D46EACE9D73}"/>
              </a:ext>
            </a:extLst>
          </p:cNvPr>
          <p:cNvSpPr txBox="1"/>
          <p:nvPr/>
        </p:nvSpPr>
        <p:spPr>
          <a:xfrm>
            <a:off x="393290" y="137773"/>
            <a:ext cx="1099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Conclusion &amp; Future Roadmap</a:t>
            </a:r>
            <a:endParaRPr lang="en-IN" sz="32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BC1526F-5D22-84F1-DCB9-A345FA9BAF42}"/>
              </a:ext>
            </a:extLst>
          </p:cNvPr>
          <p:cNvSpPr/>
          <p:nvPr/>
        </p:nvSpPr>
        <p:spPr>
          <a:xfrm flipH="1">
            <a:off x="10923639" y="5425516"/>
            <a:ext cx="1268361" cy="1432484"/>
          </a:xfrm>
          <a:prstGeom prst="rtTriangl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D4D9C3-5FD9-73A3-1CD8-B08A4B135A50}"/>
              </a:ext>
            </a:extLst>
          </p:cNvPr>
          <p:cNvSpPr txBox="1"/>
          <p:nvPr/>
        </p:nvSpPr>
        <p:spPr>
          <a:xfrm>
            <a:off x="11479160" y="6371200"/>
            <a:ext cx="7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88FD0C-0F1D-5CD6-7DF2-B16F119657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2010"/>
            <a:ext cx="12457865" cy="6098149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696CEF-04F9-AA53-281C-59116FAF6F1E}"/>
              </a:ext>
            </a:extLst>
          </p:cNvPr>
          <p:cNvSpPr txBox="1"/>
          <p:nvPr/>
        </p:nvSpPr>
        <p:spPr>
          <a:xfrm>
            <a:off x="1563330" y="1426563"/>
            <a:ext cx="9350478" cy="448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b="1" u="sng" dirty="0"/>
              <a:t>Summary of Findings: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 err="1"/>
              <a:t>Readwhere</a:t>
            </a:r>
            <a:r>
              <a:rPr lang="en-IN" b="1" dirty="0"/>
              <a:t>:</a:t>
            </a:r>
            <a:r>
              <a:rPr lang="en-IN" dirty="0"/>
              <a:t> Strong in </a:t>
            </a:r>
            <a:r>
              <a:rPr lang="en-IN" b="1" dirty="0"/>
              <a:t>books &amp; diverse content categories</a:t>
            </a:r>
            <a:r>
              <a:rPr lang="en-IN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 err="1"/>
              <a:t>Magzter</a:t>
            </a:r>
            <a:r>
              <a:rPr lang="en-IN" b="1" dirty="0"/>
              <a:t>:</a:t>
            </a:r>
            <a:r>
              <a:rPr lang="en-IN" dirty="0"/>
              <a:t> Dominates </a:t>
            </a:r>
            <a:r>
              <a:rPr lang="en-IN" b="1" dirty="0"/>
              <a:t>magazines &amp; digital subscriptions</a:t>
            </a:r>
            <a:r>
              <a:rPr lang="en-IN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Den Publication:</a:t>
            </a:r>
            <a:r>
              <a:rPr lang="en-IN" dirty="0"/>
              <a:t> Balanced but needs </a:t>
            </a:r>
            <a:r>
              <a:rPr lang="en-IN" b="1" dirty="0"/>
              <a:t>expansion &amp; digital transformation</a:t>
            </a:r>
            <a:r>
              <a:rPr lang="en-IN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US" sz="2400" b="1" u="sng" dirty="0"/>
              <a:t>Future Strategy: </a:t>
            </a:r>
            <a:endParaRPr lang="en-US" sz="2400" u="sng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Expand book collection</a:t>
            </a:r>
            <a:r>
              <a:rPr lang="en-IN" dirty="0"/>
              <a:t> to attract a wider audience.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Develop digital subscription models</a:t>
            </a:r>
            <a:r>
              <a:rPr lang="en-IN" dirty="0"/>
              <a:t> for sustained revenue.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Diversify content</a:t>
            </a:r>
            <a:r>
              <a:rPr lang="en-IN" dirty="0"/>
              <a:t> (consider adding journals &amp; niche publications).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Website Improvement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5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2E309F2E-EAB3-C024-8295-580977C39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B535CA-1A20-787B-7223-BDEE4C93458E}"/>
              </a:ext>
            </a:extLst>
          </p:cNvPr>
          <p:cNvSpPr/>
          <p:nvPr/>
        </p:nvSpPr>
        <p:spPr>
          <a:xfrm>
            <a:off x="0" y="-34414"/>
            <a:ext cx="12192000" cy="6892414"/>
          </a:xfrm>
          <a:prstGeom prst="roundRect">
            <a:avLst>
              <a:gd name="adj" fmla="val 3460"/>
            </a:avLst>
          </a:prstGeom>
          <a:gradFill flip="none" rotWithShape="1">
            <a:gsLst>
              <a:gs pos="100000">
                <a:srgbClr val="AFD4EF"/>
              </a:gs>
              <a:gs pos="0">
                <a:srgbClr val="A0D8AD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315BEC-0B16-7FB0-A4C9-CD2AE641608B}"/>
              </a:ext>
            </a:extLst>
          </p:cNvPr>
          <p:cNvSpPr/>
          <p:nvPr/>
        </p:nvSpPr>
        <p:spPr>
          <a:xfrm>
            <a:off x="-1" y="-7701"/>
            <a:ext cx="12192000" cy="732504"/>
          </a:xfrm>
          <a:prstGeom prst="roundRect">
            <a:avLst>
              <a:gd name="adj" fmla="val 31648"/>
            </a:avLst>
          </a:prstGeom>
          <a:gradFill flip="none" rotWithShape="1">
            <a:gsLst>
              <a:gs pos="61000">
                <a:srgbClr val="2B699D"/>
              </a:gs>
              <a:gs pos="100000">
                <a:srgbClr val="184E77"/>
              </a:gs>
              <a:gs pos="0">
                <a:srgbClr val="4DB78A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3D394-0223-F7A9-9A1F-477F4570CDF7}"/>
              </a:ext>
            </a:extLst>
          </p:cNvPr>
          <p:cNvSpPr txBox="1"/>
          <p:nvPr/>
        </p:nvSpPr>
        <p:spPr>
          <a:xfrm>
            <a:off x="565354" y="21169"/>
            <a:ext cx="1099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Other Competitors</a:t>
            </a:r>
            <a:endParaRPr lang="en-IN" sz="32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BD7D5072-2296-F7A8-BE95-823192CF3C8A}"/>
              </a:ext>
            </a:extLst>
          </p:cNvPr>
          <p:cNvSpPr/>
          <p:nvPr/>
        </p:nvSpPr>
        <p:spPr>
          <a:xfrm flipH="1">
            <a:off x="10923639" y="5425516"/>
            <a:ext cx="1268361" cy="1432484"/>
          </a:xfrm>
          <a:prstGeom prst="rtTriangl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D21A4-F38B-A6CC-D020-8F591DBDD78A}"/>
              </a:ext>
            </a:extLst>
          </p:cNvPr>
          <p:cNvSpPr txBox="1"/>
          <p:nvPr/>
        </p:nvSpPr>
        <p:spPr>
          <a:xfrm>
            <a:off x="11557819" y="6424760"/>
            <a:ext cx="7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A1E13A-EDF2-3814-B8CC-63AC4030E93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933" y="858173"/>
            <a:ext cx="12457865" cy="6098149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B634FA-D335-8074-2066-3B252FF65FD4}"/>
              </a:ext>
            </a:extLst>
          </p:cNvPr>
          <p:cNvSpPr txBox="1"/>
          <p:nvPr/>
        </p:nvSpPr>
        <p:spPr>
          <a:xfrm>
            <a:off x="658761" y="1616648"/>
            <a:ext cx="966510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800" b="1" dirty="0"/>
              <a:t>Indian Competitors:</a:t>
            </a:r>
          </a:p>
          <a:p>
            <a:pPr>
              <a:buFont typeface="+mj-lt"/>
              <a:buAutoNum type="arabicPeriod"/>
            </a:pPr>
            <a:r>
              <a:rPr lang="en-IN" b="1" dirty="0" err="1"/>
              <a:t>Pratilipi</a:t>
            </a:r>
            <a:r>
              <a:rPr lang="en-IN" dirty="0"/>
              <a:t> - A storytelling platform for books, magazines, and comics.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Amar Chitra Katha</a:t>
            </a:r>
            <a:r>
              <a:rPr lang="en-IN" dirty="0"/>
              <a:t> -  A major player in Indian comic books.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National digital Library of India </a:t>
            </a:r>
            <a:r>
              <a:rPr lang="en-US" dirty="0"/>
              <a:t>- Providing free access to books, research papers, and study materials.</a:t>
            </a:r>
          </a:p>
          <a:p>
            <a:pPr>
              <a:buFont typeface="+mj-lt"/>
              <a:buAutoNum type="arabicPeriod"/>
            </a:pPr>
            <a:r>
              <a:rPr lang="en-IN" b="1" dirty="0" err="1"/>
              <a:t>Rashtriya</a:t>
            </a:r>
            <a:r>
              <a:rPr lang="en-IN" b="1" dirty="0"/>
              <a:t> e-</a:t>
            </a:r>
            <a:r>
              <a:rPr lang="en-IN" b="1" dirty="0" err="1"/>
              <a:t>Pustakalaya</a:t>
            </a:r>
            <a:r>
              <a:rPr lang="en-IN" b="1" dirty="0"/>
              <a:t> - </a:t>
            </a:r>
            <a:r>
              <a:rPr lang="en-US" b="1" dirty="0"/>
              <a:t>P</a:t>
            </a:r>
            <a:r>
              <a:rPr lang="en-US" dirty="0"/>
              <a:t>rovides free digital access to books, study materials.</a:t>
            </a:r>
            <a:endParaRPr lang="en-IN" b="1" dirty="0"/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None/>
            </a:pPr>
            <a:r>
              <a:rPr lang="en-IN" sz="2800" b="1" dirty="0"/>
              <a:t>International Competitors: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PressReader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Offers newspapers and magazines digitally.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IN" b="1" dirty="0"/>
              <a:t>Scribd</a:t>
            </a:r>
            <a:r>
              <a:rPr lang="en-IN" dirty="0"/>
              <a:t> – Subscription-based digital library.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    </a:t>
            </a:r>
            <a:r>
              <a:rPr lang="en-IN" b="1" dirty="0" err="1"/>
              <a:t>Zinio</a:t>
            </a:r>
            <a:r>
              <a:rPr lang="en-IN" dirty="0"/>
              <a:t> – Digital magazine platform.</a:t>
            </a:r>
          </a:p>
        </p:txBody>
      </p:sp>
    </p:spTree>
    <p:extLst>
      <p:ext uri="{BB962C8B-B14F-4D97-AF65-F5344CB8AC3E}">
        <p14:creationId xmlns:p14="http://schemas.microsoft.com/office/powerpoint/2010/main" val="78175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ED789-8568-0E9A-76F9-3C22E8CE4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64E01C-CD0E-837F-744A-AD23BB4099CC}"/>
              </a:ext>
            </a:extLst>
          </p:cNvPr>
          <p:cNvSpPr/>
          <p:nvPr/>
        </p:nvSpPr>
        <p:spPr>
          <a:xfrm>
            <a:off x="0" y="0"/>
            <a:ext cx="12192000" cy="6892414"/>
          </a:xfrm>
          <a:prstGeom prst="roundRect">
            <a:avLst>
              <a:gd name="adj" fmla="val 3460"/>
            </a:avLst>
          </a:prstGeom>
          <a:gradFill flip="none" rotWithShape="1">
            <a:gsLst>
              <a:gs pos="100000">
                <a:srgbClr val="AFD4EF"/>
              </a:gs>
              <a:gs pos="0">
                <a:srgbClr val="A0D8AD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CAA76C26-A5E4-1391-B37C-006A4DDCFE5B}"/>
              </a:ext>
            </a:extLst>
          </p:cNvPr>
          <p:cNvSpPr/>
          <p:nvPr/>
        </p:nvSpPr>
        <p:spPr>
          <a:xfrm flipH="1">
            <a:off x="10923639" y="5425516"/>
            <a:ext cx="1268361" cy="1432484"/>
          </a:xfrm>
          <a:prstGeom prst="rtTriangl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DC058-6FBC-93ED-2B17-10808E782B2B}"/>
              </a:ext>
            </a:extLst>
          </p:cNvPr>
          <p:cNvSpPr txBox="1"/>
          <p:nvPr/>
        </p:nvSpPr>
        <p:spPr>
          <a:xfrm>
            <a:off x="11557819" y="6424760"/>
            <a:ext cx="7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63814AD-816C-787A-8076-20E5FA0BE93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132"/>
            <a:ext cx="12457865" cy="6098149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D8BCBF-E83B-0A94-4E2D-7C61008A5DD6}"/>
              </a:ext>
            </a:extLst>
          </p:cNvPr>
          <p:cNvSpPr txBox="1"/>
          <p:nvPr/>
        </p:nvSpPr>
        <p:spPr>
          <a:xfrm>
            <a:off x="2939846" y="1573161"/>
            <a:ext cx="5643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1">
                    <a:lumMod val="50000"/>
                  </a:schemeClr>
                </a:solidFill>
              </a:rPr>
              <a:t>THANK YOU!</a:t>
            </a:r>
            <a:endParaRPr lang="en-IN" sz="8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60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2A73E87-E22E-482C-AFD9-4A5EF9E8F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21F136-69CB-A4E5-239D-6BDBC01FAEDD}"/>
              </a:ext>
            </a:extLst>
          </p:cNvPr>
          <p:cNvSpPr/>
          <p:nvPr/>
        </p:nvSpPr>
        <p:spPr>
          <a:xfrm>
            <a:off x="0" y="-34414"/>
            <a:ext cx="12192000" cy="6892414"/>
          </a:xfrm>
          <a:prstGeom prst="roundRect">
            <a:avLst>
              <a:gd name="adj" fmla="val 3460"/>
            </a:avLst>
          </a:prstGeom>
          <a:gradFill flip="none" rotWithShape="1">
            <a:gsLst>
              <a:gs pos="100000">
                <a:srgbClr val="AFD4EF"/>
              </a:gs>
              <a:gs pos="0">
                <a:srgbClr val="A0D8AD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83C45A-11E6-3049-D7C3-959C291DC7B1}"/>
              </a:ext>
            </a:extLst>
          </p:cNvPr>
          <p:cNvSpPr/>
          <p:nvPr/>
        </p:nvSpPr>
        <p:spPr>
          <a:xfrm>
            <a:off x="0" y="63908"/>
            <a:ext cx="12192000" cy="732504"/>
          </a:xfrm>
          <a:prstGeom prst="roundRect">
            <a:avLst>
              <a:gd name="adj" fmla="val 31648"/>
            </a:avLst>
          </a:prstGeom>
          <a:gradFill flip="none" rotWithShape="1">
            <a:gsLst>
              <a:gs pos="61000">
                <a:srgbClr val="2B699D"/>
              </a:gs>
              <a:gs pos="100000">
                <a:srgbClr val="184E77"/>
              </a:gs>
              <a:gs pos="0">
                <a:srgbClr val="4DB78A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D5A80-B9FC-528C-EA45-2E2E0E5158A3}"/>
              </a:ext>
            </a:extLst>
          </p:cNvPr>
          <p:cNvSpPr txBox="1"/>
          <p:nvPr/>
        </p:nvSpPr>
        <p:spPr>
          <a:xfrm>
            <a:off x="393290" y="76752"/>
            <a:ext cx="1099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Competitive Landscape: Den Publication vs. Competitors</a:t>
            </a:r>
            <a:endParaRPr lang="en-IN" sz="32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924C2D1-1ADF-1B1E-5BCB-CAF81CD290D3}"/>
              </a:ext>
            </a:extLst>
          </p:cNvPr>
          <p:cNvSpPr/>
          <p:nvPr/>
        </p:nvSpPr>
        <p:spPr>
          <a:xfrm flipH="1">
            <a:off x="10923639" y="5425516"/>
            <a:ext cx="1268361" cy="1432484"/>
          </a:xfrm>
          <a:prstGeom prst="rtTriangl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2F8E0-74BE-9563-DF0A-E92B187DB87A}"/>
              </a:ext>
            </a:extLst>
          </p:cNvPr>
          <p:cNvSpPr txBox="1"/>
          <p:nvPr/>
        </p:nvSpPr>
        <p:spPr>
          <a:xfrm>
            <a:off x="11557819" y="6424760"/>
            <a:ext cx="7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EA08C2-DE25-E118-ADFB-97EFADEFFD9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374" y="1031867"/>
            <a:ext cx="12457865" cy="6098149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391539-0D0D-FE58-2131-832ECC083DB2}"/>
              </a:ext>
            </a:extLst>
          </p:cNvPr>
          <p:cNvSpPr txBox="1"/>
          <p:nvPr/>
        </p:nvSpPr>
        <p:spPr>
          <a:xfrm>
            <a:off x="512210" y="1340444"/>
            <a:ext cx="4949609" cy="4801314"/>
          </a:xfrm>
          <a:prstGeom prst="rect">
            <a:avLst/>
          </a:prstGeom>
          <a:gradFill>
            <a:gsLst>
              <a:gs pos="100000">
                <a:srgbClr val="AFD4EF"/>
              </a:gs>
              <a:gs pos="0">
                <a:srgbClr val="A0D8AD"/>
              </a:gs>
            </a:gsLst>
            <a:lin ang="1800000" scaled="0"/>
          </a:gra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b="1" u="sng" dirty="0"/>
              <a:t>Overview of Competitors</a:t>
            </a:r>
            <a:endParaRPr lang="en-US" sz="2400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/>
              <a:t>Readwhere</a:t>
            </a:r>
            <a:r>
              <a:rPr lang="en-US" dirty="0"/>
              <a:t>: Offers </a:t>
            </a:r>
            <a:r>
              <a:rPr lang="en-US" b="1" dirty="0"/>
              <a:t>Books ,Newspapers , Magazines , Journals ,and Comics.</a:t>
            </a:r>
            <a:r>
              <a:rPr lang="en-US" dirty="0"/>
              <a:t> A diverse platform with a vast book collection.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/>
              <a:t>Magzter</a:t>
            </a:r>
            <a:r>
              <a:rPr lang="en-US" dirty="0"/>
              <a:t>: Specializes in </a:t>
            </a:r>
            <a:r>
              <a:rPr lang="en-US" b="1" dirty="0"/>
              <a:t>Magazines and Newspapers.</a:t>
            </a:r>
            <a:r>
              <a:rPr lang="en-US" dirty="0"/>
              <a:t>  Leading in digital </a:t>
            </a:r>
            <a:r>
              <a:rPr lang="en-US" dirty="0" err="1"/>
              <a:t>subcriptions</a:t>
            </a:r>
            <a:r>
              <a:rPr lang="en-US" dirty="0"/>
              <a:t>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/>
              <a:t>Pitara</a:t>
            </a:r>
            <a:r>
              <a:rPr lang="en-US" dirty="0"/>
              <a:t>: Focuses on </a:t>
            </a:r>
            <a:r>
              <a:rPr lang="en-US" b="1" dirty="0"/>
              <a:t>Children’s Books and Comics</a:t>
            </a:r>
            <a:r>
              <a:rPr lang="en-US" dirty="0"/>
              <a:t>. A niche platform catering specifically to young readers.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Den Publication</a:t>
            </a:r>
            <a:r>
              <a:rPr lang="en-US" dirty="0"/>
              <a:t>: Provides </a:t>
            </a:r>
            <a:r>
              <a:rPr lang="en-US" b="1" dirty="0"/>
              <a:t>Books, Newspapers, Magazines, and Blogs. </a:t>
            </a:r>
            <a:r>
              <a:rPr lang="en-US" dirty="0"/>
              <a:t>With strong  magazines presence but a smaller content library.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1C50D3-9127-1B5B-1B2F-4BDEEEE172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758" y="1006664"/>
            <a:ext cx="6411397" cy="484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57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DB87-D057-9D57-DF44-C50E7AFA0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E0A3B7-854C-E955-A317-3FF530E53FFC}"/>
              </a:ext>
            </a:extLst>
          </p:cNvPr>
          <p:cNvSpPr/>
          <p:nvPr/>
        </p:nvSpPr>
        <p:spPr>
          <a:xfrm>
            <a:off x="0" y="-34414"/>
            <a:ext cx="12192000" cy="6892414"/>
          </a:xfrm>
          <a:prstGeom prst="roundRect">
            <a:avLst>
              <a:gd name="adj" fmla="val 3460"/>
            </a:avLst>
          </a:prstGeom>
          <a:gradFill flip="none" rotWithShape="1">
            <a:gsLst>
              <a:gs pos="100000">
                <a:srgbClr val="AFD4EF"/>
              </a:gs>
              <a:gs pos="0">
                <a:srgbClr val="A0D8AD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3937BE-F909-46E5-B1FD-4D0A42ACBACD}"/>
              </a:ext>
            </a:extLst>
          </p:cNvPr>
          <p:cNvSpPr/>
          <p:nvPr/>
        </p:nvSpPr>
        <p:spPr>
          <a:xfrm>
            <a:off x="-24678" y="63908"/>
            <a:ext cx="12216678" cy="695943"/>
          </a:xfrm>
          <a:prstGeom prst="roundRect">
            <a:avLst>
              <a:gd name="adj" fmla="val 25997"/>
            </a:avLst>
          </a:prstGeom>
          <a:gradFill flip="none" rotWithShape="1">
            <a:gsLst>
              <a:gs pos="61000">
                <a:srgbClr val="2B699D"/>
              </a:gs>
              <a:gs pos="100000">
                <a:srgbClr val="184E77"/>
              </a:gs>
              <a:gs pos="0">
                <a:srgbClr val="4DB78A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4E729-EACC-CABB-43F0-178AFC885334}"/>
              </a:ext>
            </a:extLst>
          </p:cNvPr>
          <p:cNvSpPr txBox="1"/>
          <p:nvPr/>
        </p:nvSpPr>
        <p:spPr>
          <a:xfrm>
            <a:off x="166950" y="108135"/>
            <a:ext cx="1099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err="1">
                <a:solidFill>
                  <a:schemeClr val="bg1"/>
                </a:solidFill>
              </a:rPr>
              <a:t>Readwhere</a:t>
            </a:r>
            <a:r>
              <a:rPr lang="en-IN" sz="3200" b="1" dirty="0">
                <a:solidFill>
                  <a:schemeClr val="bg1"/>
                </a:solidFill>
              </a:rPr>
              <a:t> : Digital &amp; Print Giant</a:t>
            </a:r>
            <a:endParaRPr lang="en-IN" sz="32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5A55A70-EA3E-4B0D-CC60-1E9A85333681}"/>
              </a:ext>
            </a:extLst>
          </p:cNvPr>
          <p:cNvSpPr/>
          <p:nvPr/>
        </p:nvSpPr>
        <p:spPr>
          <a:xfrm flipH="1">
            <a:off x="10923639" y="5425516"/>
            <a:ext cx="1268361" cy="1432484"/>
          </a:xfrm>
          <a:prstGeom prst="rtTriangl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F69B16-DFDE-C6E7-2592-05951AC57E8B}"/>
              </a:ext>
            </a:extLst>
          </p:cNvPr>
          <p:cNvSpPr txBox="1"/>
          <p:nvPr/>
        </p:nvSpPr>
        <p:spPr>
          <a:xfrm>
            <a:off x="11557819" y="6424760"/>
            <a:ext cx="7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E5FBE0-4F51-2C77-E55F-F495CCB61A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0" y="1044125"/>
            <a:ext cx="12457865" cy="6098149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E07CC3-2C7A-19FB-FCFE-D4859D08B13D}"/>
              </a:ext>
            </a:extLst>
          </p:cNvPr>
          <p:cNvSpPr txBox="1"/>
          <p:nvPr/>
        </p:nvSpPr>
        <p:spPr>
          <a:xfrm>
            <a:off x="166950" y="1161781"/>
            <a:ext cx="6662208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Established:</a:t>
            </a:r>
            <a:r>
              <a:rPr lang="en-US" dirty="0"/>
              <a:t> 2009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Content Portfolio: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Books (6008)</a:t>
            </a:r>
            <a:r>
              <a:rPr lang="en-US" sz="1600" dirty="0"/>
              <a:t> include Education, Self-Help, Fiction, and Literature, etc., with </a:t>
            </a:r>
            <a:r>
              <a:rPr lang="en-US" sz="1600" b="1" dirty="0"/>
              <a:t>Fiction</a:t>
            </a:r>
            <a:r>
              <a:rPr lang="en-US" sz="1600" dirty="0"/>
              <a:t> having the highest records.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Magazines (943)</a:t>
            </a:r>
            <a:r>
              <a:rPr lang="en-US" sz="1600" dirty="0"/>
              <a:t> cover Business, Education, Lifestyle, and Entertainment, etc., where </a:t>
            </a:r>
            <a:r>
              <a:rPr lang="en-US" sz="1600" b="1" dirty="0"/>
              <a:t>Lifestyle</a:t>
            </a:r>
            <a:r>
              <a:rPr lang="en-US" sz="1600" dirty="0"/>
              <a:t> dominates.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Newspapers (3483)</a:t>
            </a:r>
            <a:r>
              <a:rPr lang="en-US" sz="1600" dirty="0"/>
              <a:t> are available in Hindi, English, Marathi, and Punjabi, etc., with </a:t>
            </a:r>
            <a:r>
              <a:rPr lang="en-US" sz="1600" b="1" dirty="0"/>
              <a:t>Hindi</a:t>
            </a:r>
            <a:r>
              <a:rPr lang="en-US" sz="1600" dirty="0"/>
              <a:t> leading.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Journals (330)</a:t>
            </a:r>
            <a:r>
              <a:rPr lang="en-US" sz="1600" dirty="0"/>
              <a:t> consist of Business, Education, Finance, and Medical, etc., with </a:t>
            </a:r>
            <a:r>
              <a:rPr lang="en-US" sz="1600" b="1" dirty="0"/>
              <a:t>Business</a:t>
            </a:r>
            <a:r>
              <a:rPr lang="en-US" sz="1600" dirty="0"/>
              <a:t> having the highest records.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Comics (320)</a:t>
            </a:r>
            <a:r>
              <a:rPr lang="en-US" sz="1600" dirty="0"/>
              <a:t> feature Fantasy, Kids, Entertainment, and Education, etc., where </a:t>
            </a:r>
            <a:r>
              <a:rPr lang="en-US" sz="1600" b="1" dirty="0"/>
              <a:t>Entertainment</a:t>
            </a:r>
            <a:r>
              <a:rPr lang="en-US" sz="1600" dirty="0"/>
              <a:t> dominates.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Total Subcategories:</a:t>
            </a:r>
            <a:r>
              <a:rPr lang="en-US" sz="1600" dirty="0"/>
              <a:t> 57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None/>
            </a:pPr>
            <a:r>
              <a:rPr lang="en-US" sz="1600" dirty="0"/>
              <a:t>📌 </a:t>
            </a:r>
            <a:r>
              <a:rPr lang="en-US" b="1" dirty="0"/>
              <a:t>Overall Insights:</a:t>
            </a:r>
            <a:r>
              <a:rPr lang="en-US" dirty="0"/>
              <a:t> </a:t>
            </a:r>
            <a:r>
              <a:rPr lang="en-US" sz="1600" b="1" dirty="0"/>
              <a:t>Hindi-language newspapers</a:t>
            </a:r>
            <a:r>
              <a:rPr lang="en-US" sz="1600" dirty="0"/>
              <a:t> have the highest data.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Strengths:</a:t>
            </a:r>
            <a:br>
              <a:rPr lang="en-US" sz="1600" dirty="0"/>
            </a:br>
            <a:r>
              <a:rPr lang="en-US" sz="1600" dirty="0"/>
              <a:t>✔️ Large content portfolio across all categories.</a:t>
            </a:r>
            <a:br>
              <a:rPr lang="en-US" sz="1600" dirty="0"/>
            </a:br>
            <a:r>
              <a:rPr lang="en-US" sz="1600" dirty="0"/>
              <a:t>✔️ Strong presence in Hindi newspapers.</a:t>
            </a:r>
            <a:br>
              <a:rPr lang="en-US" sz="1600" dirty="0"/>
            </a:br>
            <a:r>
              <a:rPr lang="en-US" sz="1600" dirty="0"/>
              <a:t>✔️ A diverse range of books and journals.</a:t>
            </a:r>
          </a:p>
          <a:p>
            <a:pPr>
              <a:buNone/>
            </a:pP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35309D-16B4-E4AA-1224-D476D77DD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022" y="1759095"/>
            <a:ext cx="4930028" cy="32770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C4D224-A473-3658-E97B-923334B97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50" y="204668"/>
            <a:ext cx="2084637" cy="6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7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1155B-68A3-6BD9-DCAF-1D19D48D3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290" cy="6912077"/>
          </a:xfrm>
        </p:spPr>
      </p:pic>
    </p:spTree>
    <p:extLst>
      <p:ext uri="{BB962C8B-B14F-4D97-AF65-F5344CB8AC3E}">
        <p14:creationId xmlns:p14="http://schemas.microsoft.com/office/powerpoint/2010/main" val="59244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E2C96-3F46-EF99-BAEC-7CFF51961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9F629B-90A6-0CCE-0C3D-D3DCA014A961}"/>
              </a:ext>
            </a:extLst>
          </p:cNvPr>
          <p:cNvSpPr/>
          <p:nvPr/>
        </p:nvSpPr>
        <p:spPr>
          <a:xfrm>
            <a:off x="0" y="-34414"/>
            <a:ext cx="12192000" cy="6892414"/>
          </a:xfrm>
          <a:prstGeom prst="roundRect">
            <a:avLst>
              <a:gd name="adj" fmla="val 3460"/>
            </a:avLst>
          </a:prstGeom>
          <a:gradFill flip="none" rotWithShape="1">
            <a:gsLst>
              <a:gs pos="100000">
                <a:srgbClr val="AFD4EF"/>
              </a:gs>
              <a:gs pos="0">
                <a:srgbClr val="A0D8AD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CCF1C9-2DDA-F138-2028-23D7E15B88D9}"/>
              </a:ext>
            </a:extLst>
          </p:cNvPr>
          <p:cNvSpPr/>
          <p:nvPr/>
        </p:nvSpPr>
        <p:spPr>
          <a:xfrm>
            <a:off x="0" y="63908"/>
            <a:ext cx="12192000" cy="732504"/>
          </a:xfrm>
          <a:prstGeom prst="roundRect">
            <a:avLst>
              <a:gd name="adj" fmla="val 18225"/>
            </a:avLst>
          </a:prstGeom>
          <a:gradFill flip="none" rotWithShape="1">
            <a:gsLst>
              <a:gs pos="61000">
                <a:srgbClr val="2B699D"/>
              </a:gs>
              <a:gs pos="100000">
                <a:srgbClr val="184E77"/>
              </a:gs>
              <a:gs pos="0">
                <a:srgbClr val="4DB78A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CA509-F19B-CC8A-7A64-FC1746BEA36D}"/>
              </a:ext>
            </a:extLst>
          </p:cNvPr>
          <p:cNvSpPr txBox="1"/>
          <p:nvPr/>
        </p:nvSpPr>
        <p:spPr>
          <a:xfrm>
            <a:off x="393290" y="137773"/>
            <a:ext cx="1099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err="1">
                <a:solidFill>
                  <a:schemeClr val="bg1"/>
                </a:solidFill>
              </a:rPr>
              <a:t>Magzter</a:t>
            </a:r>
            <a:r>
              <a:rPr lang="en-IN" sz="3200" b="1" dirty="0">
                <a:solidFill>
                  <a:schemeClr val="bg1"/>
                </a:solidFill>
              </a:rPr>
              <a:t>: The Magazine Powerhouse</a:t>
            </a:r>
            <a:endParaRPr lang="en-IN" sz="32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9E4CE5A-4601-D59E-7CED-EAD495A9AE13}"/>
              </a:ext>
            </a:extLst>
          </p:cNvPr>
          <p:cNvSpPr/>
          <p:nvPr/>
        </p:nvSpPr>
        <p:spPr>
          <a:xfrm flipH="1">
            <a:off x="10923639" y="5425516"/>
            <a:ext cx="1268361" cy="1432484"/>
          </a:xfrm>
          <a:prstGeom prst="rtTriangl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22B19-501D-9B60-6585-7A6D81B45EE8}"/>
              </a:ext>
            </a:extLst>
          </p:cNvPr>
          <p:cNvSpPr txBox="1"/>
          <p:nvPr/>
        </p:nvSpPr>
        <p:spPr>
          <a:xfrm>
            <a:off x="11557819" y="6424760"/>
            <a:ext cx="7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9346660-CF94-55DA-ADDA-306C74EBB5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9411" y="722548"/>
            <a:ext cx="12457865" cy="6098149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A6114D-E957-DB2C-7039-383B78374CCC}"/>
              </a:ext>
            </a:extLst>
          </p:cNvPr>
          <p:cNvSpPr txBox="1"/>
          <p:nvPr/>
        </p:nvSpPr>
        <p:spPr>
          <a:xfrm>
            <a:off x="156310" y="1238681"/>
            <a:ext cx="585019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Established:</a:t>
            </a:r>
            <a:r>
              <a:rPr lang="en-US" dirty="0"/>
              <a:t> 2011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Content Portfolio: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Newspapers (800)</a:t>
            </a:r>
            <a:r>
              <a:rPr lang="en-US" dirty="0"/>
              <a:t> are available in Hindi, English, Telugu, Tamil, and Afrikaans, etc., with </a:t>
            </a:r>
            <a:r>
              <a:rPr lang="en-US" b="1" dirty="0"/>
              <a:t>English</a:t>
            </a:r>
            <a:r>
              <a:rPr lang="en-US" dirty="0"/>
              <a:t> having the highest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Magazines (31,937)</a:t>
            </a:r>
            <a:r>
              <a:rPr lang="en-US" dirty="0"/>
              <a:t> cover Academic, Business, Lifestyle, and Education, etc., with </a:t>
            </a:r>
            <a:r>
              <a:rPr lang="en-US" b="1" dirty="0"/>
              <a:t>Academic</a:t>
            </a:r>
            <a:r>
              <a:rPr lang="en-US" dirty="0"/>
              <a:t> securing the highest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Subcategories:</a:t>
            </a:r>
            <a:r>
              <a:rPr lang="en-US" dirty="0"/>
              <a:t> 74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dirty="0"/>
              <a:t>📌 </a:t>
            </a:r>
            <a:r>
              <a:rPr lang="en-US" b="1" dirty="0"/>
              <a:t>Overall Insights:</a:t>
            </a:r>
            <a:r>
              <a:rPr lang="en-US" dirty="0"/>
              <a:t> </a:t>
            </a:r>
            <a:r>
              <a:rPr lang="en-US" b="1" dirty="0"/>
              <a:t>English newspapers and Academic magazines</a:t>
            </a:r>
            <a:r>
              <a:rPr lang="en-US" dirty="0"/>
              <a:t> lead in content volume.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✅ </a:t>
            </a:r>
            <a:r>
              <a:rPr lang="en-US" b="1" dirty="0"/>
              <a:t>Strengths:</a:t>
            </a:r>
            <a:br>
              <a:rPr lang="en-US" dirty="0"/>
            </a:br>
            <a:r>
              <a:rPr lang="en-US" dirty="0"/>
              <a:t>✔️ Largest magazine collection among competitors.</a:t>
            </a:r>
            <a:br>
              <a:rPr lang="en-US" dirty="0"/>
            </a:br>
            <a:r>
              <a:rPr lang="en-US" dirty="0"/>
              <a:t>✔️ Strong digital and international presence.</a:t>
            </a:r>
            <a:br>
              <a:rPr lang="en-US" dirty="0"/>
            </a:br>
            <a:r>
              <a:rPr lang="en-US" dirty="0"/>
              <a:t>✔️ Wide variety of content categories.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5C7AF-23A8-DF06-AC9A-B73573607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011" y="1553374"/>
            <a:ext cx="5724371" cy="40636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415707-E875-E23E-BD09-5EEAB5E96E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2" y="210646"/>
            <a:ext cx="1032386" cy="585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828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188660-B1AB-802C-3D97-3C4DAD941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417"/>
            <a:ext cx="12192000" cy="671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6CEB7-14E3-679F-7336-5427A3732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09C6EA-280A-8101-DE1D-844D1B3A444D}"/>
              </a:ext>
            </a:extLst>
          </p:cNvPr>
          <p:cNvSpPr/>
          <p:nvPr/>
        </p:nvSpPr>
        <p:spPr>
          <a:xfrm>
            <a:off x="0" y="-34414"/>
            <a:ext cx="12192000" cy="6892414"/>
          </a:xfrm>
          <a:prstGeom prst="roundRect">
            <a:avLst>
              <a:gd name="adj" fmla="val 3460"/>
            </a:avLst>
          </a:prstGeom>
          <a:gradFill flip="none" rotWithShape="1">
            <a:gsLst>
              <a:gs pos="100000">
                <a:srgbClr val="AFD4EF"/>
              </a:gs>
              <a:gs pos="0">
                <a:srgbClr val="A0D8AD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DAACCE-8847-F874-7083-F43E250B207B}"/>
              </a:ext>
            </a:extLst>
          </p:cNvPr>
          <p:cNvSpPr/>
          <p:nvPr/>
        </p:nvSpPr>
        <p:spPr>
          <a:xfrm>
            <a:off x="0" y="63908"/>
            <a:ext cx="12192000" cy="732504"/>
          </a:xfrm>
          <a:prstGeom prst="roundRect">
            <a:avLst>
              <a:gd name="adj" fmla="val 31648"/>
            </a:avLst>
          </a:prstGeom>
          <a:gradFill flip="none" rotWithShape="1">
            <a:gsLst>
              <a:gs pos="61000">
                <a:srgbClr val="2B699D"/>
              </a:gs>
              <a:gs pos="100000">
                <a:srgbClr val="184E77"/>
              </a:gs>
              <a:gs pos="0">
                <a:srgbClr val="4DB78A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E4B93-8D54-D170-0158-A2A1BEAAA072}"/>
              </a:ext>
            </a:extLst>
          </p:cNvPr>
          <p:cNvSpPr txBox="1"/>
          <p:nvPr/>
        </p:nvSpPr>
        <p:spPr>
          <a:xfrm>
            <a:off x="1109177" y="156975"/>
            <a:ext cx="1099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Pitara</a:t>
            </a:r>
            <a:r>
              <a:rPr lang="en-US" sz="3200" b="1" dirty="0">
                <a:solidFill>
                  <a:schemeClr val="bg1"/>
                </a:solidFill>
              </a:rPr>
              <a:t>: A Leading Platform for Children's Literature</a:t>
            </a:r>
            <a:endParaRPr lang="en-IN" sz="32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E0C533D-2C9D-F9C0-0A32-14EED9B98B20}"/>
              </a:ext>
            </a:extLst>
          </p:cNvPr>
          <p:cNvSpPr/>
          <p:nvPr/>
        </p:nvSpPr>
        <p:spPr>
          <a:xfrm flipH="1">
            <a:off x="10923639" y="5425516"/>
            <a:ext cx="1268361" cy="1432484"/>
          </a:xfrm>
          <a:prstGeom prst="rtTriangl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B5BF0-3D25-6A70-CD1E-EFB3289B4344}"/>
              </a:ext>
            </a:extLst>
          </p:cNvPr>
          <p:cNvSpPr txBox="1"/>
          <p:nvPr/>
        </p:nvSpPr>
        <p:spPr>
          <a:xfrm>
            <a:off x="11557819" y="6424760"/>
            <a:ext cx="7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D5D832F-6F63-0738-A974-C24151D80A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943"/>
            <a:ext cx="12457865" cy="6098149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3C28F8-13A4-AD0B-46C4-82614D5DEE0F}"/>
              </a:ext>
            </a:extLst>
          </p:cNvPr>
          <p:cNvSpPr txBox="1"/>
          <p:nvPr/>
        </p:nvSpPr>
        <p:spPr>
          <a:xfrm>
            <a:off x="133670" y="1054883"/>
            <a:ext cx="64146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Established:</a:t>
            </a:r>
            <a:r>
              <a:rPr lang="en-US" dirty="0"/>
              <a:t> 1998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Content Portfolio: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Books (1,167)</a:t>
            </a:r>
            <a:r>
              <a:rPr lang="en-US" dirty="0"/>
              <a:t> are available in </a:t>
            </a:r>
            <a:r>
              <a:rPr lang="en-US" b="1" dirty="0"/>
              <a:t>15 subcategories</a:t>
            </a:r>
            <a:r>
              <a:rPr lang="en-US" dirty="0"/>
              <a:t>, including: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Non-Fiction:</a:t>
            </a:r>
            <a:r>
              <a:rPr lang="en-US" dirty="0"/>
              <a:t> The World News for Kids, Poems for Kids, Hindi Poems,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Fiction:</a:t>
            </a:r>
            <a:r>
              <a:rPr lang="en-US" dirty="0"/>
              <a:t> Stories and creative literature for children.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Science:</a:t>
            </a:r>
            <a:r>
              <a:rPr lang="en-US" dirty="0"/>
              <a:t> Educational and engaging content for young learners.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dirty="0"/>
              <a:t>📌 </a:t>
            </a:r>
            <a:r>
              <a:rPr lang="en-US" b="1" dirty="0"/>
              <a:t>Overall Insights:</a:t>
            </a:r>
            <a:r>
              <a:rPr lang="en-US" dirty="0"/>
              <a:t> </a:t>
            </a:r>
            <a:r>
              <a:rPr lang="en-US" dirty="0" err="1"/>
              <a:t>Pitara</a:t>
            </a:r>
            <a:r>
              <a:rPr lang="en-US" dirty="0"/>
              <a:t> specializes in </a:t>
            </a:r>
            <a:r>
              <a:rPr lang="en-US" b="1" dirty="0"/>
              <a:t>children's books and educational content</a:t>
            </a:r>
            <a:r>
              <a:rPr lang="en-US" dirty="0"/>
              <a:t>, with a mix of </a:t>
            </a:r>
            <a:r>
              <a:rPr lang="en-US" b="1" dirty="0"/>
              <a:t>fiction, non-fiction, and science-based reading materials.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7ADE8B-CB6D-54B0-75B6-3B3377FE4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0" y="168335"/>
            <a:ext cx="1600423" cy="562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B3B098-FACC-73D1-52F5-0A9A4E829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1" y="4407046"/>
            <a:ext cx="10431978" cy="23148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0B4FEE-2B81-C763-D7EB-66A972648A67}"/>
              </a:ext>
            </a:extLst>
          </p:cNvPr>
          <p:cNvSpPr txBox="1"/>
          <p:nvPr/>
        </p:nvSpPr>
        <p:spPr>
          <a:xfrm>
            <a:off x="7044813" y="1526769"/>
            <a:ext cx="4650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✅ </a:t>
            </a:r>
            <a:r>
              <a:rPr lang="en-US" b="1" dirty="0"/>
              <a:t>Strengths:</a:t>
            </a:r>
            <a:br>
              <a:rPr lang="en-US" dirty="0"/>
            </a:br>
            <a:r>
              <a:rPr lang="en-US" dirty="0"/>
              <a:t>✔️ Dedicated to children's education and entertainment.</a:t>
            </a:r>
            <a:br>
              <a:rPr lang="en-US" dirty="0"/>
            </a:br>
            <a:r>
              <a:rPr lang="en-US" dirty="0"/>
              <a:t>✔️ Rich collection of </a:t>
            </a:r>
            <a:r>
              <a:rPr lang="en-US" b="1" dirty="0"/>
              <a:t>poetry, stories, and world news</a:t>
            </a:r>
            <a:r>
              <a:rPr lang="en-US" dirty="0"/>
              <a:t> tailored for kids.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Strong focus on Hindi and English content</a:t>
            </a:r>
            <a:r>
              <a:rPr lang="en-US" dirty="0"/>
              <a:t>, making it accessible to a diverse audience.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29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63B949-50E5-4C2A-A71E-E1111C9C5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17"/>
            <a:ext cx="12192000" cy="6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5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0F1A4-785C-4E8C-3F37-C472209CF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164655-9C6F-74C3-2930-6313A49D2BB2}"/>
              </a:ext>
            </a:extLst>
          </p:cNvPr>
          <p:cNvSpPr/>
          <p:nvPr/>
        </p:nvSpPr>
        <p:spPr>
          <a:xfrm>
            <a:off x="0" y="-34414"/>
            <a:ext cx="12192000" cy="6892414"/>
          </a:xfrm>
          <a:prstGeom prst="roundRect">
            <a:avLst>
              <a:gd name="adj" fmla="val 3460"/>
            </a:avLst>
          </a:prstGeom>
          <a:gradFill flip="none" rotWithShape="1">
            <a:gsLst>
              <a:gs pos="100000">
                <a:srgbClr val="AFD4EF"/>
              </a:gs>
              <a:gs pos="0">
                <a:srgbClr val="A0D8AD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D2F7CE-E03E-2434-AC71-C39E124BD226}"/>
              </a:ext>
            </a:extLst>
          </p:cNvPr>
          <p:cNvSpPr/>
          <p:nvPr/>
        </p:nvSpPr>
        <p:spPr>
          <a:xfrm>
            <a:off x="0" y="63908"/>
            <a:ext cx="12192000" cy="732504"/>
          </a:xfrm>
          <a:prstGeom prst="roundRect">
            <a:avLst>
              <a:gd name="adj" fmla="val 31648"/>
            </a:avLst>
          </a:prstGeom>
          <a:gradFill flip="none" rotWithShape="1">
            <a:gsLst>
              <a:gs pos="61000">
                <a:srgbClr val="2B699D"/>
              </a:gs>
              <a:gs pos="100000">
                <a:srgbClr val="184E77"/>
              </a:gs>
              <a:gs pos="0">
                <a:srgbClr val="4DB78A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CE1C7-6011-15A0-7704-89C562DAB21F}"/>
              </a:ext>
            </a:extLst>
          </p:cNvPr>
          <p:cNvSpPr txBox="1"/>
          <p:nvPr/>
        </p:nvSpPr>
        <p:spPr>
          <a:xfrm>
            <a:off x="926690" y="134430"/>
            <a:ext cx="10992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Den Publication: Strengths &amp; Opportunities</a:t>
            </a:r>
            <a:endParaRPr lang="en-IN" sz="32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C324A1D0-CC02-6E8F-80E4-B58662CB9F40}"/>
              </a:ext>
            </a:extLst>
          </p:cNvPr>
          <p:cNvSpPr/>
          <p:nvPr/>
        </p:nvSpPr>
        <p:spPr>
          <a:xfrm flipH="1">
            <a:off x="10923639" y="5425516"/>
            <a:ext cx="1268361" cy="1432484"/>
          </a:xfrm>
          <a:prstGeom prst="rtTriangl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7CCD8F-A929-B069-2089-E3E539508461}"/>
              </a:ext>
            </a:extLst>
          </p:cNvPr>
          <p:cNvSpPr txBox="1"/>
          <p:nvPr/>
        </p:nvSpPr>
        <p:spPr>
          <a:xfrm>
            <a:off x="11557819" y="6424760"/>
            <a:ext cx="72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3E9EDE0-78AA-70A5-C8C7-FE7BEE4436D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81" y="812272"/>
            <a:ext cx="12457865" cy="6098149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C47152-18E3-C8AC-A20E-A1466916DB2B}"/>
              </a:ext>
            </a:extLst>
          </p:cNvPr>
          <p:cNvSpPr txBox="1"/>
          <p:nvPr/>
        </p:nvSpPr>
        <p:spPr>
          <a:xfrm>
            <a:off x="178849" y="866934"/>
            <a:ext cx="614516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Established:</a:t>
            </a:r>
            <a:r>
              <a:rPr lang="en-US" dirty="0"/>
              <a:t> 2017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Content Portfolio: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Books (207)</a:t>
            </a:r>
            <a:r>
              <a:rPr lang="en-US" sz="1600" dirty="0"/>
              <a:t> contain Biography, Comics, Education, Inspiration, and Kids categories, etc. in which </a:t>
            </a:r>
            <a:r>
              <a:rPr lang="en-US" sz="1600" b="1" dirty="0"/>
              <a:t>Education has the highest records.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Magazines (694)</a:t>
            </a:r>
            <a:r>
              <a:rPr lang="en-US" sz="1600" dirty="0"/>
              <a:t> include Business, Cooking, Health, and Lifestyle, etc. where </a:t>
            </a:r>
            <a:r>
              <a:rPr lang="en-US" sz="1600" b="1" dirty="0"/>
              <a:t>Business dominates.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Newspapers (180)</a:t>
            </a:r>
            <a:r>
              <a:rPr lang="en-US" sz="1600" dirty="0"/>
              <a:t> are available in Bengali, Hindi, English, and Marathi, etc. with </a:t>
            </a:r>
            <a:r>
              <a:rPr lang="en-US" sz="1600" b="1" dirty="0"/>
              <a:t>English having the highest count.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Total Subcategories:</a:t>
            </a:r>
            <a:r>
              <a:rPr lang="en-US" sz="1600" dirty="0"/>
              <a:t> 43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None/>
            </a:pPr>
            <a:r>
              <a:rPr lang="en-US" dirty="0"/>
              <a:t>📌 </a:t>
            </a:r>
            <a:r>
              <a:rPr lang="en-US" b="1" dirty="0"/>
              <a:t>Overall Insights:</a:t>
            </a:r>
            <a:r>
              <a:rPr lang="en-US" dirty="0"/>
              <a:t>  </a:t>
            </a:r>
            <a:br>
              <a:rPr lang="en-US" sz="1600" dirty="0"/>
            </a:br>
            <a:r>
              <a:rPr lang="en-US" sz="1600" b="1" dirty="0"/>
              <a:t>English-language and Business content dominate</a:t>
            </a:r>
            <a:r>
              <a:rPr lang="en-US" sz="1600" dirty="0"/>
              <a:t> across categories.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Strengths: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Strong presence in </a:t>
            </a:r>
            <a:r>
              <a:rPr lang="en-US" sz="1600" b="1" dirty="0"/>
              <a:t>books, newspapers, and magazines.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Well-established </a:t>
            </a:r>
            <a:r>
              <a:rPr lang="en-US" sz="1600" b="1" dirty="0"/>
              <a:t>print media reputation.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Growing </a:t>
            </a:r>
            <a:r>
              <a:rPr lang="en-US" sz="1600" b="1" dirty="0"/>
              <a:t>digital potential.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Areas for Growth: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Expand </a:t>
            </a:r>
            <a:r>
              <a:rPr lang="en-US" sz="1600" b="1" dirty="0"/>
              <a:t>book collection</a:t>
            </a:r>
            <a:r>
              <a:rPr lang="en-US" sz="1600" dirty="0"/>
              <a:t> to match competitors.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Strengthen </a:t>
            </a:r>
            <a:r>
              <a:rPr lang="en-US" sz="1600" b="1" dirty="0"/>
              <a:t>digital presence &amp; subscriptions.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Add </a:t>
            </a:r>
            <a:r>
              <a:rPr lang="en-US" sz="1600" b="1" dirty="0"/>
              <a:t>journals or niche content</a:t>
            </a:r>
            <a:r>
              <a:rPr lang="en-US" sz="1600" dirty="0"/>
              <a:t> for diversity.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642281-2BBA-E068-8562-0ACD08E58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02" y="1401585"/>
            <a:ext cx="5344619" cy="4333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C9FE9C-7A46-CA55-CFB4-0DFE798A3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6" y="-34414"/>
            <a:ext cx="2406711" cy="7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0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9955</TotalTime>
  <Words>1051</Words>
  <Application>Microsoft Office PowerPoint</Application>
  <PresentationFormat>Widescreen</PresentationFormat>
  <Paragraphs>166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Segoe UI Bold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Priyanka Sahu</dc:creator>
  <cp:lastModifiedBy>Priyanka Sahu</cp:lastModifiedBy>
  <cp:revision>16</cp:revision>
  <dcterms:created xsi:type="dcterms:W3CDTF">2025-03-16T05:33:20Z</dcterms:created>
  <dcterms:modified xsi:type="dcterms:W3CDTF">2025-03-26T16:52:11Z</dcterms:modified>
</cp:coreProperties>
</file>