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2" r:id="rId6"/>
    <p:sldId id="263" r:id="rId7"/>
    <p:sldId id="268" r:id="rId8"/>
    <p:sldId id="281" r:id="rId9"/>
    <p:sldId id="282" r:id="rId10"/>
    <p:sldId id="283" r:id="rId11"/>
    <p:sldId id="269" r:id="rId12"/>
    <p:sldId id="270" r:id="rId13"/>
    <p:sldId id="284" r:id="rId14"/>
    <p:sldId id="285" r:id="rId15"/>
    <p:sldId id="286" r:id="rId16"/>
    <p:sldId id="271" r:id="rId17"/>
    <p:sldId id="273" r:id="rId18"/>
    <p:sldId id="287" r:id="rId19"/>
    <p:sldId id="275" r:id="rId20"/>
    <p:sldId id="276" r:id="rId21"/>
    <p:sldId id="277" r:id="rId22"/>
    <p:sldId id="278" r:id="rId23"/>
    <p:sldId id="279" r:id="rId24"/>
    <p:sldId id="280" r:id="rId25"/>
    <p:sldId id="288" r:id="rId26"/>
  </p:sldIdLst>
  <p:sldSz cx="18288000" cy="10287000"/>
  <p:notesSz cx="6858000" cy="9144000"/>
  <p:embeddedFontLst>
    <p:embeddedFont>
      <p:font typeface="Canva Sans"/>
      <p:regular r:id="rId27"/>
    </p:embeddedFont>
    <p:embeddedFont>
      <p:font typeface="Canva Sans Bold" panose="020B0604020202020204" charset="0"/>
      <p:regular r:id="rId28"/>
    </p:embeddedFont>
    <p:embeddedFont>
      <p:font typeface="Garet" panose="020B0604020202020204" charset="0"/>
      <p:regular r:id="rId29"/>
    </p:embeddedFont>
    <p:embeddedFont>
      <p:font typeface="Garet Bold"/>
      <p:regular r:id="rId30"/>
    </p:embeddedFont>
    <p:embeddedFont>
      <p:font typeface="Mokoto" panose="020B0604020202020204" charset="0"/>
      <p:regular r:id="rId31"/>
    </p:embeddedFont>
    <p:embeddedFont>
      <p:font typeface="Nirmala UI" panose="020B0502040204020203" pitchFamily="34"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102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5001619" y="6685712"/>
            <a:ext cx="3286381" cy="3866910"/>
          </a:xfrm>
          <a:custGeom>
            <a:avLst/>
            <a:gdLst/>
            <a:ahLst/>
            <a:cxnLst/>
            <a:rect l="l" t="t" r="r" b="b"/>
            <a:pathLst>
              <a:path w="3286381" h="3866910">
                <a:moveTo>
                  <a:pt x="0" y="0"/>
                </a:moveTo>
                <a:lnTo>
                  <a:pt x="3286381" y="0"/>
                </a:lnTo>
                <a:lnTo>
                  <a:pt x="3286381" y="3866910"/>
                </a:lnTo>
                <a:lnTo>
                  <a:pt x="0" y="3866910"/>
                </a:lnTo>
                <a:lnTo>
                  <a:pt x="0" y="0"/>
                </a:lnTo>
                <a:close/>
              </a:path>
            </a:pathLst>
          </a:custGeom>
          <a:blipFill>
            <a:blip r:embed="rId3"/>
            <a:stretch>
              <a:fillRect/>
            </a:stretch>
          </a:blipFill>
        </p:spPr>
      </p:sp>
      <p:sp>
        <p:nvSpPr>
          <p:cNvPr id="4" name="Freeform 4"/>
          <p:cNvSpPr/>
          <p:nvPr/>
        </p:nvSpPr>
        <p:spPr>
          <a:xfrm>
            <a:off x="-2091385" y="4062539"/>
            <a:ext cx="4182770" cy="4114800"/>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01363" y="-46359"/>
            <a:ext cx="721633" cy="1075059"/>
          </a:xfrm>
          <a:custGeom>
            <a:avLst/>
            <a:gdLst/>
            <a:ahLst/>
            <a:cxnLst/>
            <a:rect l="l" t="t" r="r" b="b"/>
            <a:pathLst>
              <a:path w="721633" h="1075059">
                <a:moveTo>
                  <a:pt x="0" y="0"/>
                </a:moveTo>
                <a:lnTo>
                  <a:pt x="721633" y="0"/>
                </a:lnTo>
                <a:lnTo>
                  <a:pt x="721633" y="1075059"/>
                </a:lnTo>
                <a:lnTo>
                  <a:pt x="0" y="10750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620270" y="895350"/>
            <a:ext cx="15334892" cy="2078075"/>
          </a:xfrm>
          <a:prstGeom prst="rect">
            <a:avLst/>
          </a:prstGeom>
        </p:spPr>
        <p:txBody>
          <a:bodyPr lIns="0" tIns="0" rIns="0" bIns="0" rtlCol="0" anchor="t">
            <a:spAutoFit/>
          </a:bodyPr>
          <a:lstStyle/>
          <a:p>
            <a:pPr algn="ctr">
              <a:lnSpc>
                <a:spcPts val="8310"/>
              </a:lnSpc>
            </a:pPr>
            <a:r>
              <a:rPr lang="en-US" sz="5936" dirty="0">
                <a:solidFill>
                  <a:srgbClr val="92DCEF"/>
                </a:solidFill>
                <a:latin typeface="Mokoto"/>
                <a:ea typeface="Mokoto"/>
                <a:cs typeface="Mokoto"/>
                <a:sym typeface="Mokoto"/>
              </a:rPr>
              <a:t>GLOVE: GLOBAL VECTORS FOR WORD REPRESENTATION</a:t>
            </a:r>
          </a:p>
        </p:txBody>
      </p:sp>
      <p:sp>
        <p:nvSpPr>
          <p:cNvPr id="7" name="Freeform 7"/>
          <p:cNvSpPr/>
          <p:nvPr/>
        </p:nvSpPr>
        <p:spPr>
          <a:xfrm>
            <a:off x="15001619" y="-711833"/>
            <a:ext cx="3286381" cy="3866910"/>
          </a:xfrm>
          <a:custGeom>
            <a:avLst/>
            <a:gdLst/>
            <a:ahLst/>
            <a:cxnLst/>
            <a:rect l="l" t="t" r="r" b="b"/>
            <a:pathLst>
              <a:path w="3286381" h="3866910">
                <a:moveTo>
                  <a:pt x="0" y="0"/>
                </a:moveTo>
                <a:lnTo>
                  <a:pt x="3286381" y="0"/>
                </a:lnTo>
                <a:lnTo>
                  <a:pt x="3286381" y="3866909"/>
                </a:lnTo>
                <a:lnTo>
                  <a:pt x="0" y="3866909"/>
                </a:lnTo>
                <a:lnTo>
                  <a:pt x="0" y="0"/>
                </a:lnTo>
                <a:close/>
              </a:path>
            </a:pathLst>
          </a:custGeom>
          <a:blipFill>
            <a:blip r:embed="rId3"/>
            <a:stretch>
              <a:fillRect/>
            </a:stretch>
          </a:blipFill>
        </p:spPr>
      </p:sp>
      <p:sp>
        <p:nvSpPr>
          <p:cNvPr id="8" name="TextBox 8"/>
          <p:cNvSpPr txBox="1"/>
          <p:nvPr/>
        </p:nvSpPr>
        <p:spPr>
          <a:xfrm>
            <a:off x="-411825" y="3268766"/>
            <a:ext cx="16741062" cy="613409"/>
          </a:xfrm>
          <a:prstGeom prst="rect">
            <a:avLst/>
          </a:prstGeom>
        </p:spPr>
        <p:txBody>
          <a:bodyPr lIns="0" tIns="0" rIns="0" bIns="0" rtlCol="0" anchor="t">
            <a:spAutoFit/>
          </a:bodyPr>
          <a:lstStyle/>
          <a:p>
            <a:pPr algn="ctr">
              <a:lnSpc>
                <a:spcPts val="5040"/>
              </a:lnSpc>
            </a:pPr>
            <a:r>
              <a:rPr lang="en-US" sz="3600" b="1">
                <a:solidFill>
                  <a:srgbClr val="FFFFFF"/>
                </a:solidFill>
                <a:latin typeface="Canva Sans Bold"/>
                <a:ea typeface="Canva Sans Bold"/>
                <a:cs typeface="Canva Sans Bold"/>
                <a:sym typeface="Canva Sans Bold"/>
              </a:rPr>
              <a:t>Jeffrey Pennington, Richard Socher, Christopher D. Manning</a:t>
            </a:r>
          </a:p>
        </p:txBody>
      </p:sp>
      <p:sp>
        <p:nvSpPr>
          <p:cNvPr id="9" name="TextBox 9"/>
          <p:cNvSpPr txBox="1"/>
          <p:nvPr/>
        </p:nvSpPr>
        <p:spPr>
          <a:xfrm>
            <a:off x="8952577" y="7533682"/>
            <a:ext cx="9335423" cy="2113820"/>
          </a:xfrm>
          <a:prstGeom prst="rect">
            <a:avLst/>
          </a:prstGeom>
        </p:spPr>
        <p:txBody>
          <a:bodyPr lIns="0" tIns="0" rIns="0" bIns="0" rtlCol="0" anchor="t">
            <a:spAutoFit/>
          </a:bodyPr>
          <a:lstStyle/>
          <a:p>
            <a:pPr algn="l">
              <a:lnSpc>
                <a:spcPts val="4240"/>
              </a:lnSpc>
            </a:pPr>
            <a:r>
              <a:rPr lang="en-US" sz="3028">
                <a:solidFill>
                  <a:srgbClr val="FFFFFF"/>
                </a:solidFill>
                <a:latin typeface="Garet"/>
                <a:ea typeface="Garet"/>
                <a:cs typeface="Garet"/>
                <a:sym typeface="Garet"/>
              </a:rPr>
              <a:t>PRESENTED BY:</a:t>
            </a:r>
          </a:p>
          <a:p>
            <a:pPr algn="l">
              <a:lnSpc>
                <a:spcPts val="4240"/>
              </a:lnSpc>
            </a:pPr>
            <a:r>
              <a:rPr lang="en-US" sz="3028">
                <a:solidFill>
                  <a:srgbClr val="FFFFFF"/>
                </a:solidFill>
                <a:latin typeface="Garet"/>
                <a:ea typeface="Garet"/>
                <a:cs typeface="Garet"/>
                <a:sym typeface="Garet"/>
              </a:rPr>
              <a:t>ANUSHA SALIMATH</a:t>
            </a:r>
          </a:p>
          <a:p>
            <a:pPr algn="l">
              <a:lnSpc>
                <a:spcPts val="4240"/>
              </a:lnSpc>
            </a:pPr>
            <a:r>
              <a:rPr lang="en-US" sz="3028">
                <a:solidFill>
                  <a:srgbClr val="FFFFFF"/>
                </a:solidFill>
                <a:latin typeface="Garet"/>
                <a:ea typeface="Garet"/>
                <a:cs typeface="Garet"/>
                <a:sym typeface="Garet"/>
              </a:rPr>
              <a:t>BILAL</a:t>
            </a:r>
          </a:p>
          <a:p>
            <a:pPr algn="l">
              <a:lnSpc>
                <a:spcPts val="4240"/>
              </a:lnSpc>
              <a:spcBef>
                <a:spcPct val="0"/>
              </a:spcBef>
            </a:pPr>
            <a:r>
              <a:rPr lang="en-US" sz="3028">
                <a:solidFill>
                  <a:srgbClr val="FFFFFF"/>
                </a:solidFill>
                <a:latin typeface="Garet"/>
                <a:ea typeface="Garet"/>
                <a:cs typeface="Garet"/>
                <a:sym typeface="Garet"/>
              </a:rPr>
              <a:t>PRIYANKA SORATHIYA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E1D262F4-C45E-AF09-B882-3FB16F5483C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0F287C6-6300-6DE1-58F2-CC99BB298219}"/>
              </a:ext>
            </a:extLst>
          </p:cNvPr>
          <p:cNvSpPr txBox="1"/>
          <p:nvPr/>
        </p:nvSpPr>
        <p:spPr>
          <a:xfrm>
            <a:off x="472845" y="368047"/>
            <a:ext cx="17342310" cy="663643"/>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Key ingredients of glove </a:t>
            </a:r>
          </a:p>
        </p:txBody>
      </p:sp>
      <p:sp>
        <p:nvSpPr>
          <p:cNvPr id="5" name="TextBox 5">
            <a:extLst>
              <a:ext uri="{FF2B5EF4-FFF2-40B4-BE49-F238E27FC236}">
                <a16:creationId xmlns:a16="http://schemas.microsoft.com/office/drawing/2014/main" id="{0802345B-CE14-36FF-917E-9E7FB7892F68}"/>
              </a:ext>
            </a:extLst>
          </p:cNvPr>
          <p:cNvSpPr txBox="1"/>
          <p:nvPr/>
        </p:nvSpPr>
        <p:spPr>
          <a:xfrm>
            <a:off x="152400" y="3009900"/>
            <a:ext cx="17498184" cy="2834046"/>
          </a:xfrm>
          <a:prstGeom prst="rect">
            <a:avLst/>
          </a:prstGeom>
        </p:spPr>
        <p:txBody>
          <a:bodyPr lIns="0" tIns="0" rIns="0" bIns="0" rtlCol="0" anchor="t">
            <a:spAutoFit/>
          </a:bodyPr>
          <a:lstStyle/>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Uses a word-word co-occurrence matrix.</a:t>
            </a:r>
          </a:p>
          <a:p>
            <a:pPr marL="685800" indent="-685800">
              <a:lnSpc>
                <a:spcPts val="4463"/>
              </a:lnSpc>
              <a:buFont typeface="Arial" panose="020B0604020202020204" pitchFamily="34" charset="0"/>
              <a:buChar char="•"/>
            </a:pPr>
            <a:endPar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a:p>
            <a:pPr marL="685800" indent="-685800">
              <a:lnSpc>
                <a:spcPts val="4463"/>
              </a:lnSpc>
              <a:buFont typeface="Arial" panose="020B0604020202020204" pitchFamily="34" charset="0"/>
              <a:buChar char="•"/>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Adds a weighted least squares approach to prioritize frequent word pairs.</a:t>
            </a:r>
          </a:p>
          <a:p>
            <a:pPr marL="685800" indent="-685800">
              <a:lnSpc>
                <a:spcPts val="4463"/>
              </a:lnSpc>
              <a:buFont typeface="Arial" panose="020B0604020202020204" pitchFamily="34" charset="0"/>
              <a:buChar char="•"/>
            </a:pPr>
            <a:endPar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a:p>
            <a:pPr marL="685800" indent="-685800">
              <a:lnSpc>
                <a:spcPts val="4463"/>
              </a:lnSpc>
              <a:buFont typeface="Arial" panose="020B0604020202020204" pitchFamily="34" charset="0"/>
              <a:buChar char="•"/>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Keeps the word structure linear to make calculations simpler.</a:t>
            </a:r>
          </a:p>
        </p:txBody>
      </p:sp>
    </p:spTree>
    <p:extLst>
      <p:ext uri="{BB962C8B-B14F-4D97-AF65-F5344CB8AC3E}">
        <p14:creationId xmlns:p14="http://schemas.microsoft.com/office/powerpoint/2010/main" val="135929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Freeform 2"/>
          <p:cNvSpPr/>
          <p:nvPr/>
        </p:nvSpPr>
        <p:spPr>
          <a:xfrm>
            <a:off x="2127853" y="5754867"/>
            <a:ext cx="7342944" cy="1323543"/>
          </a:xfrm>
          <a:custGeom>
            <a:avLst/>
            <a:gdLst/>
            <a:ahLst/>
            <a:cxnLst/>
            <a:rect l="l" t="t" r="r" b="b"/>
            <a:pathLst>
              <a:path w="7342944" h="1323543">
                <a:moveTo>
                  <a:pt x="0" y="0"/>
                </a:moveTo>
                <a:lnTo>
                  <a:pt x="7342944" y="0"/>
                </a:lnTo>
                <a:lnTo>
                  <a:pt x="7342944" y="1323543"/>
                </a:lnTo>
                <a:lnTo>
                  <a:pt x="0" y="1323543"/>
                </a:lnTo>
                <a:lnTo>
                  <a:pt x="0" y="0"/>
                </a:lnTo>
                <a:close/>
              </a:path>
            </a:pathLst>
          </a:custGeom>
          <a:blipFill>
            <a:blip r:embed="rId2"/>
            <a:stretch>
              <a:fillRect/>
            </a:stretch>
          </a:blipFill>
        </p:spPr>
      </p:sp>
      <p:sp>
        <p:nvSpPr>
          <p:cNvPr id="3" name="Freeform 3"/>
          <p:cNvSpPr/>
          <p:nvPr/>
        </p:nvSpPr>
        <p:spPr>
          <a:xfrm>
            <a:off x="8357039" y="6828800"/>
            <a:ext cx="9162602" cy="3194584"/>
          </a:xfrm>
          <a:custGeom>
            <a:avLst/>
            <a:gdLst/>
            <a:ahLst/>
            <a:cxnLst/>
            <a:rect l="l" t="t" r="r" b="b"/>
            <a:pathLst>
              <a:path w="9162602" h="3194584">
                <a:moveTo>
                  <a:pt x="0" y="0"/>
                </a:moveTo>
                <a:lnTo>
                  <a:pt x="9162602" y="0"/>
                </a:lnTo>
                <a:lnTo>
                  <a:pt x="9162602" y="3194585"/>
                </a:lnTo>
                <a:lnTo>
                  <a:pt x="0" y="3194585"/>
                </a:lnTo>
                <a:lnTo>
                  <a:pt x="0" y="0"/>
                </a:lnTo>
                <a:close/>
              </a:path>
            </a:pathLst>
          </a:custGeom>
          <a:blipFill>
            <a:blip r:embed="rId3"/>
            <a:stretch>
              <a:fillRect l="-475" r="-475"/>
            </a:stretch>
          </a:blipFill>
        </p:spPr>
      </p:sp>
      <p:sp>
        <p:nvSpPr>
          <p:cNvPr id="4" name="TextBox 4"/>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5" name="TextBox 5"/>
          <p:cNvSpPr txBox="1"/>
          <p:nvPr/>
        </p:nvSpPr>
        <p:spPr>
          <a:xfrm>
            <a:off x="29574" y="1972523"/>
            <a:ext cx="18258426" cy="4472236"/>
          </a:xfrm>
          <a:prstGeom prst="rect">
            <a:avLst/>
          </a:prstGeom>
        </p:spPr>
        <p:txBody>
          <a:bodyPr lIns="0" tIns="0" rIns="0" bIns="0" rtlCol="0" anchor="t">
            <a:spAutoFit/>
          </a:bodyPr>
          <a:lstStyle/>
          <a:p>
            <a:pPr algn="just">
              <a:lnSpc>
                <a:spcPts val="4448"/>
              </a:lnSpc>
            </a:pPr>
            <a:r>
              <a:rPr lang="en-US" sz="3177" dirty="0">
                <a:solidFill>
                  <a:srgbClr val="FFFFFF"/>
                </a:solidFill>
                <a:latin typeface="Garet"/>
                <a:ea typeface="Garet"/>
                <a:cs typeface="Garet"/>
                <a:sym typeface="Garet"/>
              </a:rPr>
              <a:t>1. </a:t>
            </a:r>
            <a:r>
              <a:rPr lang="en-US" sz="3177" b="1" dirty="0">
                <a:solidFill>
                  <a:srgbClr val="FFFFFF"/>
                </a:solidFill>
                <a:latin typeface="Garet Bold"/>
                <a:ea typeface="Garet Bold"/>
                <a:cs typeface="Garet Bold"/>
                <a:sym typeface="Garet Bold"/>
              </a:rPr>
              <a:t>MATHEMATICAL MODELING:</a:t>
            </a:r>
          </a:p>
          <a:p>
            <a:pPr algn="just">
              <a:lnSpc>
                <a:spcPts val="4448"/>
              </a:lnSpc>
            </a:pPr>
            <a:endParaRPr lang="en-US" sz="3177" b="1" dirty="0">
              <a:solidFill>
                <a:srgbClr val="FFFFFF"/>
              </a:solidFill>
              <a:latin typeface="Garet Bold"/>
              <a:ea typeface="Garet Bold"/>
              <a:cs typeface="Garet Bold"/>
              <a:sym typeface="Garet Bold"/>
            </a:endParaRPr>
          </a:p>
          <a:p>
            <a:pPr algn="just">
              <a:lnSpc>
                <a:spcPts val="4448"/>
              </a:lnSpc>
            </a:pPr>
            <a:r>
              <a:rPr lang="en-US" sz="3177" dirty="0">
                <a:solidFill>
                  <a:srgbClr val="FFFFFF"/>
                </a:solidFill>
                <a:latin typeface="Garet"/>
                <a:ea typeface="Garet"/>
                <a:cs typeface="Garet"/>
                <a:sym typeface="Garet"/>
              </a:rPr>
              <a:t>GloVe builds word vectors by focusing on co-occurrence relationships between words. Specifically, it models how words like "ice" and "steam" relate to other words like "solid" or "gas."</a:t>
            </a:r>
          </a:p>
          <a:p>
            <a:pPr algn="just">
              <a:lnSpc>
                <a:spcPts val="4448"/>
              </a:lnSpc>
            </a:pPr>
            <a:r>
              <a:rPr lang="en-US" sz="3177" dirty="0">
                <a:solidFill>
                  <a:srgbClr val="FFFFFF"/>
                </a:solidFill>
                <a:latin typeface="Garet"/>
                <a:ea typeface="Garet"/>
                <a:cs typeface="Garet"/>
                <a:sym typeface="Garet"/>
              </a:rPr>
              <a:t>The core formula of the GloVe model is:</a:t>
            </a:r>
          </a:p>
          <a:p>
            <a:pPr algn="just">
              <a:lnSpc>
                <a:spcPts val="4448"/>
              </a:lnSpc>
            </a:pPr>
            <a:endParaRPr lang="en-US" sz="3177" dirty="0">
              <a:solidFill>
                <a:srgbClr val="FFFFFF"/>
              </a:solidFill>
              <a:latin typeface="Garet"/>
              <a:ea typeface="Garet"/>
              <a:cs typeface="Garet"/>
              <a:sym typeface="Garet"/>
            </a:endParaRPr>
          </a:p>
          <a:p>
            <a:pPr algn="just">
              <a:lnSpc>
                <a:spcPts val="4448"/>
              </a:lnSpc>
              <a:spcBef>
                <a:spcPct val="0"/>
              </a:spcBef>
            </a:pPr>
            <a:endParaRPr lang="en-US" sz="3177" dirty="0">
              <a:solidFill>
                <a:srgbClr val="FFFFFF"/>
              </a:solidFill>
              <a:latin typeface="Garet"/>
              <a:ea typeface="Garet"/>
              <a:cs typeface="Garet"/>
              <a:sym typeface="Gare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3" name="TextBox 3"/>
          <p:cNvSpPr txBox="1"/>
          <p:nvPr/>
        </p:nvSpPr>
        <p:spPr>
          <a:xfrm>
            <a:off x="458459" y="7086600"/>
            <a:ext cx="17599901" cy="1477328"/>
          </a:xfrm>
          <a:prstGeom prst="rect">
            <a:avLst/>
          </a:prstGeom>
        </p:spPr>
        <p:txBody>
          <a:bodyPr lIns="0" tIns="0" rIns="0" bIns="0" rtlCol="0" anchor="t">
            <a:spAutoFit/>
          </a:bodyPr>
          <a:lstStyle/>
          <a:p>
            <a:r>
              <a:rPr lang="en-US" sz="3200" dirty="0">
                <a:solidFill>
                  <a:schemeClr val="bg1"/>
                </a:solidFill>
                <a:latin typeface="Nirmala UI" panose="020B0502040204020203" pitchFamily="34" charset="0"/>
                <a:ea typeface="Nirmala UI" panose="020B0502040204020203" pitchFamily="34" charset="0"/>
                <a:cs typeface="Nirmala UI" panose="020B0502040204020203" pitchFamily="34" charset="0"/>
              </a:rPr>
              <a:t>In this matrix, X that records how often words appear together within a specified context window. In this case, we'll focus on the words "ice," "solid," "water," "gas," and "fashion" to create a smaller sample matrix. Each cell </a:t>
            </a:r>
            <a:r>
              <a:rPr lang="en-US" sz="3200" dirty="0" err="1">
                <a:solidFill>
                  <a:schemeClr val="bg1"/>
                </a:solidFill>
                <a:latin typeface="Nirmala UI" panose="020B0502040204020203" pitchFamily="34" charset="0"/>
                <a:ea typeface="Nirmala UI" panose="020B0502040204020203" pitchFamily="34" charset="0"/>
                <a:cs typeface="Nirmala UI" panose="020B0502040204020203" pitchFamily="34" charset="0"/>
              </a:rPr>
              <a:t>Xij</a:t>
            </a:r>
            <a:r>
              <a:rPr lang="en-US" sz="3200" dirty="0">
                <a:solidFill>
                  <a:schemeClr val="bg1"/>
                </a:solidFill>
                <a:latin typeface="Nirmala UI" panose="020B0502040204020203" pitchFamily="34" charset="0"/>
                <a:ea typeface="Nirmala UI" panose="020B0502040204020203" pitchFamily="34" charset="0"/>
                <a:cs typeface="Nirmala UI" panose="020B0502040204020203" pitchFamily="34" charset="0"/>
              </a:rPr>
              <a:t> in the matrix represents how often word j appears near word </a:t>
            </a:r>
            <a:r>
              <a:rPr lang="en-US" sz="3200" dirty="0" err="1">
                <a:solidFill>
                  <a:schemeClr val="bg1"/>
                </a:solidFill>
                <a:latin typeface="Nirmala UI" panose="020B0502040204020203" pitchFamily="34" charset="0"/>
                <a:ea typeface="Nirmala UI" panose="020B0502040204020203" pitchFamily="34" charset="0"/>
                <a:cs typeface="Nirmala UI" panose="020B0502040204020203" pitchFamily="34" charset="0"/>
              </a:rPr>
              <a:t>i</a:t>
            </a:r>
            <a:r>
              <a:rPr lang="en-US" sz="3200" dirty="0">
                <a:solidFill>
                  <a:schemeClr val="bg1"/>
                </a:solidFill>
                <a:latin typeface="Nirmala UI" panose="020B0502040204020203" pitchFamily="34" charset="0"/>
                <a:ea typeface="Nirmala UI" panose="020B0502040204020203" pitchFamily="34" charset="0"/>
                <a:cs typeface="Nirmala UI" panose="020B0502040204020203" pitchFamily="34" charset="0"/>
              </a:rPr>
              <a:t>.</a:t>
            </a:r>
          </a:p>
        </p:txBody>
      </p:sp>
      <p:sp>
        <p:nvSpPr>
          <p:cNvPr id="4" name="TextBox 3">
            <a:extLst>
              <a:ext uri="{FF2B5EF4-FFF2-40B4-BE49-F238E27FC236}">
                <a16:creationId xmlns:a16="http://schemas.microsoft.com/office/drawing/2014/main" id="{757EDA8A-8414-D7B3-7ACB-1154BCD90F3A}"/>
              </a:ext>
            </a:extLst>
          </p:cNvPr>
          <p:cNvSpPr txBox="1"/>
          <p:nvPr/>
        </p:nvSpPr>
        <p:spPr>
          <a:xfrm>
            <a:off x="472845" y="1942956"/>
            <a:ext cx="6324600" cy="533544"/>
          </a:xfrm>
          <a:prstGeom prst="rect">
            <a:avLst/>
          </a:prstGeom>
          <a:noFill/>
        </p:spPr>
        <p:txBody>
          <a:bodyPr wrap="square" rtlCol="0">
            <a:spAutoFit/>
          </a:bodyPr>
          <a:lstStyle/>
          <a:p>
            <a:r>
              <a:rPr lang="en-IN" sz="2867" b="1" dirty="0">
                <a:solidFill>
                  <a:srgbClr val="FFFFFF"/>
                </a:solidFill>
                <a:latin typeface="Garet"/>
              </a:rPr>
              <a:t>EXAMPLE</a:t>
            </a:r>
          </a:p>
        </p:txBody>
      </p:sp>
      <p:pic>
        <p:nvPicPr>
          <p:cNvPr id="5" name="Picture 4">
            <a:extLst>
              <a:ext uri="{FF2B5EF4-FFF2-40B4-BE49-F238E27FC236}">
                <a16:creationId xmlns:a16="http://schemas.microsoft.com/office/drawing/2014/main" id="{4175D38C-988E-D847-04FE-6FEBBB3E74C1}"/>
              </a:ext>
            </a:extLst>
          </p:cNvPr>
          <p:cNvPicPr>
            <a:picLocks noChangeAspect="1"/>
          </p:cNvPicPr>
          <p:nvPr/>
        </p:nvPicPr>
        <p:blipFill>
          <a:blip r:embed="rId2"/>
          <a:stretch>
            <a:fillRect/>
          </a:stretch>
        </p:blipFill>
        <p:spPr>
          <a:xfrm>
            <a:off x="427567" y="3086100"/>
            <a:ext cx="15333787" cy="342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25E562CE-370D-7256-4EC0-9908A2B9490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3D20F20-CAE0-A7B1-53C0-29A16A2F9728}"/>
              </a:ext>
            </a:extLst>
          </p:cNvPr>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3">
            <a:extLst>
              <a:ext uri="{FF2B5EF4-FFF2-40B4-BE49-F238E27FC236}">
                <a16:creationId xmlns:a16="http://schemas.microsoft.com/office/drawing/2014/main" id="{18833908-61AA-A147-9A10-C41D831DCF3D}"/>
              </a:ext>
            </a:extLst>
          </p:cNvPr>
          <p:cNvSpPr txBox="1"/>
          <p:nvPr/>
        </p:nvSpPr>
        <p:spPr>
          <a:xfrm>
            <a:off x="472844" y="1942956"/>
            <a:ext cx="10271355" cy="533544"/>
          </a:xfrm>
          <a:prstGeom prst="rect">
            <a:avLst/>
          </a:prstGeom>
          <a:noFill/>
        </p:spPr>
        <p:txBody>
          <a:bodyPr wrap="square" rtlCol="0">
            <a:spAutoFit/>
          </a:bodyPr>
          <a:lstStyle/>
          <a:p>
            <a:r>
              <a:rPr lang="en-IN" sz="2867" b="1" dirty="0">
                <a:solidFill>
                  <a:srgbClr val="FFFFFF"/>
                </a:solidFill>
                <a:latin typeface="Garet"/>
              </a:rPr>
              <a:t>Computing the co-occurrence matrix</a:t>
            </a:r>
          </a:p>
        </p:txBody>
      </p:sp>
      <p:pic>
        <p:nvPicPr>
          <p:cNvPr id="6" name="Picture 5">
            <a:extLst>
              <a:ext uri="{FF2B5EF4-FFF2-40B4-BE49-F238E27FC236}">
                <a16:creationId xmlns:a16="http://schemas.microsoft.com/office/drawing/2014/main" id="{84FF9FE5-B8AB-1F5E-0874-FC44E54FC0F8}"/>
              </a:ext>
            </a:extLst>
          </p:cNvPr>
          <p:cNvPicPr>
            <a:picLocks noChangeAspect="1"/>
          </p:cNvPicPr>
          <p:nvPr/>
        </p:nvPicPr>
        <p:blipFill>
          <a:blip r:embed="rId2"/>
          <a:stretch>
            <a:fillRect/>
          </a:stretch>
        </p:blipFill>
        <p:spPr>
          <a:xfrm>
            <a:off x="11486438" y="368047"/>
            <a:ext cx="6629400" cy="6270632"/>
          </a:xfrm>
          <a:prstGeom prst="rect">
            <a:avLst/>
          </a:prstGeom>
        </p:spPr>
      </p:pic>
      <p:pic>
        <p:nvPicPr>
          <p:cNvPr id="9" name="Picture 8">
            <a:extLst>
              <a:ext uri="{FF2B5EF4-FFF2-40B4-BE49-F238E27FC236}">
                <a16:creationId xmlns:a16="http://schemas.microsoft.com/office/drawing/2014/main" id="{0A343B3B-AE69-4528-7790-6C7BC5F81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6972300"/>
            <a:ext cx="15211647" cy="2819400"/>
          </a:xfrm>
          <a:prstGeom prst="rect">
            <a:avLst/>
          </a:prstGeom>
        </p:spPr>
      </p:pic>
    </p:spTree>
    <p:extLst>
      <p:ext uri="{BB962C8B-B14F-4D97-AF65-F5344CB8AC3E}">
        <p14:creationId xmlns:p14="http://schemas.microsoft.com/office/powerpoint/2010/main" val="67760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AA5855FA-5989-D5BE-436C-5A58B7EC069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3392676-4A02-EBFD-330A-78E949F8FD5A}"/>
              </a:ext>
            </a:extLst>
          </p:cNvPr>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3">
            <a:extLst>
              <a:ext uri="{FF2B5EF4-FFF2-40B4-BE49-F238E27FC236}">
                <a16:creationId xmlns:a16="http://schemas.microsoft.com/office/drawing/2014/main" id="{642AAF86-FF8F-865D-162C-10F26C335C61}"/>
              </a:ext>
            </a:extLst>
          </p:cNvPr>
          <p:cNvSpPr txBox="1"/>
          <p:nvPr/>
        </p:nvSpPr>
        <p:spPr>
          <a:xfrm>
            <a:off x="815132" y="2247900"/>
            <a:ext cx="10271355" cy="618054"/>
          </a:xfrm>
          <a:prstGeom prst="rect">
            <a:avLst/>
          </a:prstGeom>
          <a:noFill/>
        </p:spPr>
        <p:txBody>
          <a:bodyPr wrap="square" rtlCol="0">
            <a:spAutoFit/>
          </a:bodyPr>
          <a:lstStyle/>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Computing probability ratios</a:t>
            </a:r>
            <a:endParaRPr lang="en-US" sz="36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p:txBody>
      </p:sp>
      <p:pic>
        <p:nvPicPr>
          <p:cNvPr id="3" name="Picture 2">
            <a:extLst>
              <a:ext uri="{FF2B5EF4-FFF2-40B4-BE49-F238E27FC236}">
                <a16:creationId xmlns:a16="http://schemas.microsoft.com/office/drawing/2014/main" id="{66E12825-080C-FD2A-4707-208328DDD748}"/>
              </a:ext>
            </a:extLst>
          </p:cNvPr>
          <p:cNvPicPr>
            <a:picLocks noChangeAspect="1"/>
          </p:cNvPicPr>
          <p:nvPr/>
        </p:nvPicPr>
        <p:blipFill>
          <a:blip r:embed="rId2"/>
          <a:stretch>
            <a:fillRect/>
          </a:stretch>
        </p:blipFill>
        <p:spPr>
          <a:xfrm>
            <a:off x="1143000" y="3876537"/>
            <a:ext cx="14782800" cy="5012267"/>
          </a:xfrm>
          <a:prstGeom prst="rect">
            <a:avLst/>
          </a:prstGeom>
        </p:spPr>
      </p:pic>
    </p:spTree>
    <p:extLst>
      <p:ext uri="{BB962C8B-B14F-4D97-AF65-F5344CB8AC3E}">
        <p14:creationId xmlns:p14="http://schemas.microsoft.com/office/powerpoint/2010/main" val="3421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98CF560B-02DE-BD6F-4EB9-CB059739383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CE2F96C-E7B3-0AA6-FBB9-E3C4A1C36690}"/>
              </a:ext>
            </a:extLst>
          </p:cNvPr>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3">
            <a:extLst>
              <a:ext uri="{FF2B5EF4-FFF2-40B4-BE49-F238E27FC236}">
                <a16:creationId xmlns:a16="http://schemas.microsoft.com/office/drawing/2014/main" id="{8F3ED471-928D-1AC2-73C0-F84C2ECDD7D7}"/>
              </a:ext>
            </a:extLst>
          </p:cNvPr>
          <p:cNvSpPr txBox="1"/>
          <p:nvPr/>
        </p:nvSpPr>
        <p:spPr>
          <a:xfrm>
            <a:off x="815132" y="2247900"/>
            <a:ext cx="10271355" cy="618054"/>
          </a:xfrm>
          <a:prstGeom prst="rect">
            <a:avLst/>
          </a:prstGeom>
          <a:noFill/>
        </p:spPr>
        <p:txBody>
          <a:bodyPr wrap="square" rtlCol="0">
            <a:spAutoFit/>
          </a:bodyPr>
          <a:lstStyle/>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Computing probability ratios</a:t>
            </a:r>
            <a:endParaRPr lang="en-US" sz="36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p:txBody>
      </p:sp>
      <p:pic>
        <p:nvPicPr>
          <p:cNvPr id="5" name="Picture 4">
            <a:extLst>
              <a:ext uri="{FF2B5EF4-FFF2-40B4-BE49-F238E27FC236}">
                <a16:creationId xmlns:a16="http://schemas.microsoft.com/office/drawing/2014/main" id="{CE81CF8D-FB60-8685-1C3B-F443C93EB04E}"/>
              </a:ext>
            </a:extLst>
          </p:cNvPr>
          <p:cNvPicPr>
            <a:picLocks noChangeAspect="1"/>
          </p:cNvPicPr>
          <p:nvPr/>
        </p:nvPicPr>
        <p:blipFill>
          <a:blip r:embed="rId2"/>
          <a:stretch>
            <a:fillRect/>
          </a:stretch>
        </p:blipFill>
        <p:spPr>
          <a:xfrm>
            <a:off x="1143000" y="3619500"/>
            <a:ext cx="14401800" cy="5299440"/>
          </a:xfrm>
          <a:prstGeom prst="rect">
            <a:avLst/>
          </a:prstGeom>
        </p:spPr>
      </p:pic>
    </p:spTree>
    <p:extLst>
      <p:ext uri="{BB962C8B-B14F-4D97-AF65-F5344CB8AC3E}">
        <p14:creationId xmlns:p14="http://schemas.microsoft.com/office/powerpoint/2010/main" val="148287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Freeform 2"/>
          <p:cNvSpPr/>
          <p:nvPr/>
        </p:nvSpPr>
        <p:spPr>
          <a:xfrm>
            <a:off x="9268656" y="5747773"/>
            <a:ext cx="7342944" cy="1323543"/>
          </a:xfrm>
          <a:custGeom>
            <a:avLst/>
            <a:gdLst/>
            <a:ahLst/>
            <a:cxnLst/>
            <a:rect l="l" t="t" r="r" b="b"/>
            <a:pathLst>
              <a:path w="7342944" h="1323543">
                <a:moveTo>
                  <a:pt x="0" y="0"/>
                </a:moveTo>
                <a:lnTo>
                  <a:pt x="7342944" y="0"/>
                </a:lnTo>
                <a:lnTo>
                  <a:pt x="7342944" y="1323543"/>
                </a:lnTo>
                <a:lnTo>
                  <a:pt x="0" y="1323543"/>
                </a:lnTo>
                <a:lnTo>
                  <a:pt x="0" y="0"/>
                </a:lnTo>
                <a:close/>
              </a:path>
            </a:pathLst>
          </a:custGeom>
          <a:blipFill>
            <a:blip r:embed="rId2"/>
            <a:stretch>
              <a:fillRect/>
            </a:stretch>
          </a:blipFill>
        </p:spPr>
      </p:sp>
      <p:sp>
        <p:nvSpPr>
          <p:cNvPr id="3" name="TextBox 3"/>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4"/>
          <p:cNvSpPr txBox="1"/>
          <p:nvPr/>
        </p:nvSpPr>
        <p:spPr>
          <a:xfrm>
            <a:off x="472845" y="2171700"/>
            <a:ext cx="17513768" cy="3288016"/>
          </a:xfrm>
          <a:prstGeom prst="rect">
            <a:avLst/>
          </a:prstGeom>
        </p:spPr>
        <p:txBody>
          <a:bodyPr lIns="0" tIns="0" rIns="0" bIns="0" rtlCol="0" anchor="t">
            <a:spAutoFit/>
          </a:bodyPr>
          <a:lstStyle/>
          <a:p>
            <a:pPr algn="just">
              <a:lnSpc>
                <a:spcPts val="4267"/>
              </a:lnSpc>
            </a:pPr>
            <a:r>
              <a:rPr lang="en-US" sz="3048" b="1" dirty="0">
                <a:solidFill>
                  <a:srgbClr val="FFFFFF"/>
                </a:solidFill>
                <a:latin typeface="Garet Bold"/>
                <a:ea typeface="Garet Bold"/>
                <a:cs typeface="Garet Bold"/>
                <a:sym typeface="Garet Bold"/>
              </a:rPr>
              <a:t>2. LOGARITHMIC SCALING:</a:t>
            </a:r>
          </a:p>
          <a:p>
            <a:pPr algn="just">
              <a:lnSpc>
                <a:spcPts val="4267"/>
              </a:lnSpc>
            </a:pPr>
            <a:endParaRPr lang="en-US" sz="3048" dirty="0">
              <a:solidFill>
                <a:srgbClr val="FFFFFF"/>
              </a:solidFill>
              <a:latin typeface="Garet"/>
              <a:ea typeface="Garet"/>
              <a:cs typeface="Garet"/>
              <a:sym typeface="Garet"/>
            </a:endParaRPr>
          </a:p>
          <a:p>
            <a:pPr algn="just">
              <a:lnSpc>
                <a:spcPts val="4267"/>
              </a:lnSpc>
            </a:pPr>
            <a:r>
              <a:rPr lang="en-US" sz="3048" dirty="0">
                <a:solidFill>
                  <a:srgbClr val="FFFFFF"/>
                </a:solidFill>
                <a:latin typeface="Garet"/>
              </a:rPr>
              <a:t>The GloVe model uses a logarithmic function to compress co-occurrence frequencies, ensuring that both frequent pairs (like "ice" and "solid") and rare ones (like "ice" and "fashion") fit into a manageable scale without distorting training. This helps balance the impact of common and rare word pairs.</a:t>
            </a:r>
            <a:endParaRPr lang="en-US" sz="3048" dirty="0">
              <a:solidFill>
                <a:srgbClr val="FFFFFF"/>
              </a:solidFill>
              <a:latin typeface="Garet"/>
              <a:sym typeface="Gare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Freeform 2"/>
          <p:cNvSpPr/>
          <p:nvPr/>
        </p:nvSpPr>
        <p:spPr>
          <a:xfrm>
            <a:off x="3989706" y="4533900"/>
            <a:ext cx="11707494" cy="5029200"/>
          </a:xfrm>
          <a:custGeom>
            <a:avLst/>
            <a:gdLst/>
            <a:ahLst/>
            <a:cxnLst/>
            <a:rect l="l" t="t" r="r" b="b"/>
            <a:pathLst>
              <a:path w="8479788" h="4215712">
                <a:moveTo>
                  <a:pt x="0" y="0"/>
                </a:moveTo>
                <a:lnTo>
                  <a:pt x="8479788" y="0"/>
                </a:lnTo>
                <a:lnTo>
                  <a:pt x="8479788" y="4215712"/>
                </a:lnTo>
                <a:lnTo>
                  <a:pt x="0" y="4215712"/>
                </a:lnTo>
                <a:lnTo>
                  <a:pt x="0" y="0"/>
                </a:lnTo>
                <a:close/>
              </a:path>
            </a:pathLst>
          </a:custGeom>
          <a:blipFill>
            <a:blip r:embed="rId2"/>
            <a:stretch>
              <a:fillRect/>
            </a:stretch>
          </a:blipFill>
        </p:spPr>
      </p:sp>
      <p:sp>
        <p:nvSpPr>
          <p:cNvPr id="3" name="TextBox 3"/>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4"/>
          <p:cNvSpPr txBox="1"/>
          <p:nvPr/>
        </p:nvSpPr>
        <p:spPr>
          <a:xfrm>
            <a:off x="344050" y="1421158"/>
            <a:ext cx="17599901" cy="2569999"/>
          </a:xfrm>
          <a:prstGeom prst="rect">
            <a:avLst/>
          </a:prstGeom>
        </p:spPr>
        <p:txBody>
          <a:bodyPr lIns="0" tIns="0" rIns="0" bIns="0" rtlCol="0" anchor="t">
            <a:spAutoFit/>
          </a:bodyPr>
          <a:lstStyle/>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weighted least squares approach to prioritize frequent word pairs.</a:t>
            </a:r>
            <a:endParaRPr lang="en-US" sz="36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a:p>
            <a:pPr algn="just">
              <a:lnSpc>
                <a:spcPts val="4014"/>
              </a:lnSpc>
            </a:pPr>
            <a:endParaRPr lang="en-US" sz="2867" b="1" dirty="0">
              <a:solidFill>
                <a:srgbClr val="FFFFFF"/>
              </a:solidFill>
              <a:latin typeface="Garet Bold"/>
              <a:ea typeface="Garet Bold"/>
              <a:cs typeface="Garet Bold"/>
              <a:sym typeface="Garet Bold"/>
            </a:endParaRPr>
          </a:p>
          <a:p>
            <a:r>
              <a:rPr lang="en-US" sz="3200" dirty="0" err="1">
                <a:solidFill>
                  <a:schemeClr val="bg1"/>
                </a:solidFill>
                <a:latin typeface="Nirmala UI" panose="020B0502040204020203" pitchFamily="34" charset="0"/>
                <a:ea typeface="Nirmala UI" panose="020B0502040204020203" pitchFamily="34" charset="0"/>
                <a:cs typeface="Nirmala UI" panose="020B0502040204020203" pitchFamily="34" charset="0"/>
              </a:rPr>
              <a:t>GloVe</a:t>
            </a:r>
            <a:r>
              <a:rPr lang="en-US" sz="3200" dirty="0">
                <a:solidFill>
                  <a:schemeClr val="bg1"/>
                </a:solidFill>
                <a:latin typeface="Nirmala UI" panose="020B0502040204020203" pitchFamily="34" charset="0"/>
                <a:ea typeface="Nirmala UI" panose="020B0502040204020203" pitchFamily="34" charset="0"/>
                <a:cs typeface="Nirmala UI" panose="020B0502040204020203" pitchFamily="34" charset="0"/>
              </a:rPr>
              <a:t> then applies a weighted least squares approach, giving more weight to word pairs that appear frequently and less to rare or noisy pairs. This helps reduce the impact of unrelated words.</a:t>
            </a:r>
            <a:endParaRPr lang="en-IN" sz="3200"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a:p>
            <a:pPr algn="just">
              <a:lnSpc>
                <a:spcPts val="4014"/>
              </a:lnSpc>
              <a:spcBef>
                <a:spcPct val="0"/>
              </a:spcBef>
            </a:pPr>
            <a:endParaRPr lang="en-US" sz="2867" dirty="0">
              <a:solidFill>
                <a:srgbClr val="FFFFFF"/>
              </a:solidFill>
              <a:latin typeface="Garet"/>
              <a:ea typeface="Garet"/>
              <a:cs typeface="Garet"/>
              <a:sym typeface="Gare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D9F1851F-1B61-6297-508E-961C8D3DEBE5}"/>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0DE6D20-16B5-CE13-5080-54D107E14237}"/>
              </a:ext>
            </a:extLst>
          </p:cNvPr>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4" name="TextBox 4">
            <a:extLst>
              <a:ext uri="{FF2B5EF4-FFF2-40B4-BE49-F238E27FC236}">
                <a16:creationId xmlns:a16="http://schemas.microsoft.com/office/drawing/2014/main" id="{D6340C9D-8C58-041C-FBAC-5517D17F9640}"/>
              </a:ext>
            </a:extLst>
          </p:cNvPr>
          <p:cNvSpPr txBox="1"/>
          <p:nvPr/>
        </p:nvSpPr>
        <p:spPr>
          <a:xfrm>
            <a:off x="344050" y="1421158"/>
            <a:ext cx="17599901" cy="2057038"/>
          </a:xfrm>
          <a:prstGeom prst="rect">
            <a:avLst/>
          </a:prstGeom>
        </p:spPr>
        <p:txBody>
          <a:bodyPr lIns="0" tIns="0" rIns="0" bIns="0" rtlCol="0" anchor="t">
            <a:spAutoFit/>
          </a:bodyPr>
          <a:lstStyle/>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Keeps the word structure linear to make calculations simpler.</a:t>
            </a:r>
          </a:p>
          <a:p>
            <a:r>
              <a:rPr lang="en-US" sz="3200" dirty="0" err="1">
                <a:solidFill>
                  <a:schemeClr val="bg1"/>
                </a:solidFill>
                <a:latin typeface="Nirmala UI" panose="020B0502040204020203" pitchFamily="34" charset="0"/>
                <a:ea typeface="Nirmala UI" panose="020B0502040204020203" pitchFamily="34" charset="0"/>
                <a:cs typeface="Nirmala UI" panose="020B0502040204020203" pitchFamily="34" charset="0"/>
              </a:rPr>
              <a:t>GloVe</a:t>
            </a:r>
            <a:r>
              <a:rPr lang="en-US" sz="3200" dirty="0">
                <a:solidFill>
                  <a:schemeClr val="bg1"/>
                </a:solidFill>
                <a:latin typeface="Nirmala UI" panose="020B0502040204020203" pitchFamily="34" charset="0"/>
                <a:ea typeface="Nirmala UI" panose="020B0502040204020203" pitchFamily="34" charset="0"/>
                <a:cs typeface="Nirmala UI" panose="020B0502040204020203" pitchFamily="34" charset="0"/>
              </a:rPr>
              <a:t> keeps the structure linear, meaning it uses simple vector math to create embeddings and calculate relationships without complex, multi-layered structures.</a:t>
            </a:r>
            <a:endParaRPr lang="en-IN" sz="3200"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a:p>
            <a:pPr algn="just">
              <a:lnSpc>
                <a:spcPts val="4014"/>
              </a:lnSpc>
              <a:spcBef>
                <a:spcPct val="0"/>
              </a:spcBef>
            </a:pPr>
            <a:endParaRPr lang="en-US" sz="2867" dirty="0">
              <a:solidFill>
                <a:srgbClr val="FFFFFF"/>
              </a:solidFill>
              <a:latin typeface="Garet"/>
              <a:ea typeface="Garet"/>
              <a:cs typeface="Garet"/>
              <a:sym typeface="Garet"/>
            </a:endParaRPr>
          </a:p>
        </p:txBody>
      </p:sp>
      <p:pic>
        <p:nvPicPr>
          <p:cNvPr id="5" name="Picture 4">
            <a:extLst>
              <a:ext uri="{FF2B5EF4-FFF2-40B4-BE49-F238E27FC236}">
                <a16:creationId xmlns:a16="http://schemas.microsoft.com/office/drawing/2014/main" id="{A026D1EA-7B25-1A3D-D75D-4A504B1C1CFF}"/>
              </a:ext>
            </a:extLst>
          </p:cNvPr>
          <p:cNvPicPr>
            <a:picLocks noChangeAspect="1"/>
          </p:cNvPicPr>
          <p:nvPr/>
        </p:nvPicPr>
        <p:blipFill>
          <a:blip r:embed="rId2"/>
          <a:srcRect l="2450" r="1468"/>
          <a:stretch/>
        </p:blipFill>
        <p:spPr>
          <a:xfrm>
            <a:off x="344050" y="3733800"/>
            <a:ext cx="11125200" cy="2819400"/>
          </a:xfrm>
          <a:prstGeom prst="rect">
            <a:avLst/>
          </a:prstGeom>
        </p:spPr>
      </p:pic>
      <p:pic>
        <p:nvPicPr>
          <p:cNvPr id="7" name="Picture 6">
            <a:extLst>
              <a:ext uri="{FF2B5EF4-FFF2-40B4-BE49-F238E27FC236}">
                <a16:creationId xmlns:a16="http://schemas.microsoft.com/office/drawing/2014/main" id="{CA58821C-F29B-15DB-9AE7-6D0DB7BB23DB}"/>
              </a:ext>
            </a:extLst>
          </p:cNvPr>
          <p:cNvPicPr>
            <a:picLocks noChangeAspect="1"/>
          </p:cNvPicPr>
          <p:nvPr/>
        </p:nvPicPr>
        <p:blipFill>
          <a:blip r:embed="rId3"/>
          <a:stretch>
            <a:fillRect/>
          </a:stretch>
        </p:blipFill>
        <p:spPr>
          <a:xfrm>
            <a:off x="11887200" y="5150708"/>
            <a:ext cx="5896617" cy="3715134"/>
          </a:xfrm>
          <a:prstGeom prst="rect">
            <a:avLst/>
          </a:prstGeom>
        </p:spPr>
      </p:pic>
    </p:spTree>
    <p:extLst>
      <p:ext uri="{BB962C8B-B14F-4D97-AF65-F5344CB8AC3E}">
        <p14:creationId xmlns:p14="http://schemas.microsoft.com/office/powerpoint/2010/main" val="413374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FORMULA </a:t>
            </a:r>
          </a:p>
        </p:txBody>
      </p:sp>
      <p:sp>
        <p:nvSpPr>
          <p:cNvPr id="3" name="TextBox 3"/>
          <p:cNvSpPr txBox="1"/>
          <p:nvPr/>
        </p:nvSpPr>
        <p:spPr>
          <a:xfrm>
            <a:off x="344049" y="2476500"/>
            <a:ext cx="17599901" cy="5111720"/>
          </a:xfrm>
          <a:prstGeom prst="rect">
            <a:avLst/>
          </a:prstGeom>
        </p:spPr>
        <p:txBody>
          <a:bodyPr lIns="0" tIns="0" rIns="0" bIns="0" rtlCol="0" anchor="t">
            <a:spAutoFit/>
          </a:bodyPr>
          <a:lstStyle/>
          <a:p>
            <a:pPr algn="just">
              <a:lnSpc>
                <a:spcPts val="4014"/>
              </a:lnSpc>
            </a:pPr>
            <a:r>
              <a:rPr lang="en-US" sz="2867" b="1" dirty="0">
                <a:solidFill>
                  <a:srgbClr val="FFFFFF"/>
                </a:solidFill>
                <a:latin typeface="Garet Bold"/>
                <a:ea typeface="Garet Bold"/>
                <a:cs typeface="Garet Bold"/>
                <a:sym typeface="Garet Bold"/>
              </a:rPr>
              <a:t>4. SYMMETRY:</a:t>
            </a:r>
          </a:p>
          <a:p>
            <a:pPr algn="just">
              <a:lnSpc>
                <a:spcPts val="4014"/>
              </a:lnSpc>
            </a:pPr>
            <a:endParaRPr lang="en-US" sz="2867" b="1" dirty="0">
              <a:solidFill>
                <a:srgbClr val="FFFFFF"/>
              </a:solidFill>
              <a:latin typeface="Garet Bold"/>
              <a:ea typeface="Garet Bold"/>
              <a:cs typeface="Garet Bold"/>
              <a:sym typeface="Garet Bold"/>
            </a:endParaRPr>
          </a:p>
          <a:p>
            <a:pPr algn="just">
              <a:lnSpc>
                <a:spcPts val="4014"/>
              </a:lnSpc>
            </a:pPr>
            <a:r>
              <a:rPr lang="en-US" sz="2867" dirty="0">
                <a:solidFill>
                  <a:srgbClr val="FFFFFF"/>
                </a:solidFill>
                <a:latin typeface="Garet"/>
              </a:rPr>
              <a:t>GloVe ensures symmetry by treating target and context words equally, training both word vectors and context vectors simultaneously. This prevents bias in how word relationships are modeled.</a:t>
            </a:r>
          </a:p>
          <a:p>
            <a:pPr algn="just">
              <a:lnSpc>
                <a:spcPts val="4014"/>
              </a:lnSpc>
            </a:pPr>
            <a:endParaRPr lang="en-US" sz="2867" dirty="0">
              <a:solidFill>
                <a:srgbClr val="FFFFFF"/>
              </a:solidFill>
              <a:latin typeface="Garet"/>
              <a:sym typeface="Garet"/>
            </a:endParaRPr>
          </a:p>
          <a:p>
            <a:pPr algn="just">
              <a:lnSpc>
                <a:spcPts val="4014"/>
              </a:lnSpc>
            </a:pPr>
            <a:r>
              <a:rPr lang="en-US" sz="2867" b="1" dirty="0">
                <a:solidFill>
                  <a:srgbClr val="FFFFFF"/>
                </a:solidFill>
                <a:latin typeface="Garet Bold"/>
                <a:ea typeface="Garet Bold"/>
                <a:cs typeface="Garet Bold"/>
                <a:sym typeface="Garet Bold"/>
              </a:rPr>
              <a:t>EXAMPLE:</a:t>
            </a:r>
          </a:p>
          <a:p>
            <a:pPr algn="just">
              <a:lnSpc>
                <a:spcPts val="4014"/>
              </a:lnSpc>
            </a:pPr>
            <a:r>
              <a:rPr lang="en-US" sz="2867" dirty="0">
                <a:solidFill>
                  <a:srgbClr val="FFFFFF"/>
                </a:solidFill>
                <a:latin typeface="Garet"/>
              </a:rPr>
              <a:t>GloVe treats "ice" with "solid" and "solid" with "ice" the same way, ensuring symmetry in word relationships.</a:t>
            </a:r>
            <a:endParaRPr lang="en-US" sz="2867" dirty="0">
              <a:solidFill>
                <a:srgbClr val="FFFFFF"/>
              </a:solidFill>
              <a:latin typeface="Garet"/>
              <a:sym typeface="Garet"/>
            </a:endParaRPr>
          </a:p>
          <a:p>
            <a:pPr algn="just">
              <a:lnSpc>
                <a:spcPts val="4014"/>
              </a:lnSpc>
              <a:spcBef>
                <a:spcPct val="0"/>
              </a:spcBef>
            </a:pPr>
            <a:endParaRPr lang="en-US" sz="2867" dirty="0">
              <a:solidFill>
                <a:srgbClr val="FFFFFF"/>
              </a:solidFill>
              <a:latin typeface="Garet"/>
              <a:ea typeface="Garet"/>
              <a:cs typeface="Garet"/>
              <a:sym typeface="Gare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389962" y="1714500"/>
            <a:ext cx="16831238" cy="7973080"/>
          </a:xfrm>
          <a:prstGeom prst="rect">
            <a:avLst/>
          </a:prstGeom>
        </p:spPr>
        <p:txBody>
          <a:bodyPr wrap="square" lIns="0" tIns="0" rIns="0" bIns="0" rtlCol="0" anchor="t">
            <a:spAutoFit/>
          </a:bodyPr>
          <a:lstStyle/>
          <a:p>
            <a:pPr algn="just">
              <a:lnSpc>
                <a:spcPts val="6650"/>
              </a:lnSpc>
            </a:pPr>
            <a:r>
              <a:rPr lang="en-US" sz="3600" b="1" dirty="0">
                <a:solidFill>
                  <a:srgbClr val="FFFFFF"/>
                </a:solidFill>
                <a:latin typeface="Canva Sans Bold"/>
              </a:rPr>
              <a:t>The paper presents a method to create word vectors that represent both word meaning and structure, helping computers understand language. These vectors show word relationships through mathematical operations like addition and subtraction.</a:t>
            </a:r>
            <a:endParaRPr lang="en-US" sz="4000" b="1" dirty="0">
              <a:solidFill>
                <a:srgbClr val="FFFFFF"/>
              </a:solidFill>
              <a:latin typeface="Canva Sans Bold"/>
            </a:endParaRPr>
          </a:p>
          <a:p>
            <a:pPr marL="0" lvl="0" indent="0" algn="l">
              <a:lnSpc>
                <a:spcPts val="5142"/>
              </a:lnSpc>
              <a:spcBef>
                <a:spcPct val="0"/>
              </a:spcBef>
            </a:pPr>
            <a:r>
              <a:rPr lang="en-US" sz="3672" dirty="0">
                <a:solidFill>
                  <a:srgbClr val="FFFFFF"/>
                </a:solidFill>
                <a:latin typeface="Canva Sans"/>
                <a:ea typeface="Canva Sans"/>
                <a:cs typeface="Canva Sans"/>
                <a:sym typeface="Canva Sans"/>
              </a:rPr>
              <a:t>T</a:t>
            </a:r>
            <a:r>
              <a:rPr lang="en-US" sz="3672" u="none" strike="noStrike" dirty="0">
                <a:solidFill>
                  <a:srgbClr val="FFFFFF"/>
                </a:solidFill>
                <a:latin typeface="Canva Sans"/>
                <a:ea typeface="Canva Sans"/>
                <a:cs typeface="Canva Sans"/>
                <a:sym typeface="Canva Sans"/>
              </a:rPr>
              <a:t>wo different approaches to creating word vectors:</a:t>
            </a:r>
            <a:r>
              <a:rPr lang="en-US" sz="3672" b="1" u="none" strike="noStrike" dirty="0">
                <a:solidFill>
                  <a:srgbClr val="FFFFFF"/>
                </a:solidFill>
                <a:latin typeface="Canva Sans Bold"/>
                <a:ea typeface="Canva Sans Bold"/>
                <a:cs typeface="Canva Sans Bold"/>
                <a:sym typeface="Canva Sans Bold"/>
              </a:rPr>
              <a:t> </a:t>
            </a:r>
          </a:p>
          <a:p>
            <a:pPr marL="0" lvl="0" indent="0" algn="l">
              <a:lnSpc>
                <a:spcPts val="5142"/>
              </a:lnSpc>
              <a:spcBef>
                <a:spcPct val="0"/>
              </a:spcBef>
            </a:pPr>
            <a:endParaRPr lang="en-US" sz="3672" b="1" u="none" strike="noStrike" dirty="0">
              <a:solidFill>
                <a:srgbClr val="FFFFFF"/>
              </a:solidFill>
              <a:latin typeface="Canva Sans Bold"/>
              <a:ea typeface="Canva Sans Bold"/>
              <a:cs typeface="Canva Sans Bold"/>
              <a:sym typeface="Canva Sans Bold"/>
            </a:endParaRPr>
          </a:p>
          <a:p>
            <a:pPr marL="792986" lvl="1" indent="-396493" algn="l">
              <a:lnSpc>
                <a:spcPts val="5142"/>
              </a:lnSpc>
              <a:buFont typeface="Arial"/>
              <a:buChar char="•"/>
            </a:pPr>
            <a:r>
              <a:rPr lang="en-US" sz="3672" b="1" u="none" strike="noStrike" dirty="0">
                <a:solidFill>
                  <a:srgbClr val="FFFFFF"/>
                </a:solidFill>
                <a:latin typeface="Canva Sans Bold"/>
                <a:ea typeface="Canva Sans Bold"/>
                <a:cs typeface="Canva Sans Bold"/>
                <a:sym typeface="Canva Sans Bold"/>
              </a:rPr>
              <a:t>Matrix factorization methods </a:t>
            </a:r>
          </a:p>
          <a:p>
            <a:pPr marL="792986" lvl="1" indent="-396493" algn="l">
              <a:lnSpc>
                <a:spcPts val="5142"/>
              </a:lnSpc>
              <a:buFont typeface="Arial"/>
              <a:buChar char="•"/>
            </a:pPr>
            <a:r>
              <a:rPr lang="en-US" sz="3672" b="1" u="none" strike="noStrike" dirty="0">
                <a:solidFill>
                  <a:srgbClr val="FFFFFF"/>
                </a:solidFill>
                <a:latin typeface="Canva Sans Bold"/>
                <a:ea typeface="Canva Sans Bold"/>
                <a:cs typeface="Canva Sans Bold"/>
                <a:sym typeface="Canva Sans Bold"/>
              </a:rPr>
              <a:t>Shallow window-based methods. </a:t>
            </a:r>
          </a:p>
          <a:p>
            <a:pPr marL="0" lvl="0" indent="0" algn="l">
              <a:lnSpc>
                <a:spcPts val="5142"/>
              </a:lnSpc>
              <a:spcBef>
                <a:spcPct val="0"/>
              </a:spcBef>
            </a:pPr>
            <a:endParaRPr lang="en-US" sz="3672" b="1" u="none" strike="noStrike" dirty="0">
              <a:solidFill>
                <a:srgbClr val="FFFFFF"/>
              </a:solidFill>
              <a:latin typeface="Canva Sans Bold"/>
              <a:ea typeface="Canva Sans Bold"/>
              <a:cs typeface="Canva Sans Bold"/>
              <a:sym typeface="Canva Sans Bold"/>
            </a:endParaRPr>
          </a:p>
          <a:p>
            <a:pPr marL="0" lvl="0" indent="0" algn="l">
              <a:lnSpc>
                <a:spcPts val="5142"/>
              </a:lnSpc>
              <a:spcBef>
                <a:spcPct val="0"/>
              </a:spcBef>
            </a:pPr>
            <a:r>
              <a:rPr lang="en-US" sz="3672" u="none" strike="noStrike" dirty="0">
                <a:solidFill>
                  <a:srgbClr val="FFFFFF"/>
                </a:solidFill>
                <a:latin typeface="Canva Sans"/>
                <a:ea typeface="Canva Sans"/>
                <a:cs typeface="Canva Sans"/>
                <a:sym typeface="Canva Sans"/>
              </a:rPr>
              <a:t>These methods help turn words into numerical representations (vectors) that allow computers to understand and work with language.</a:t>
            </a:r>
            <a:endParaRPr lang="en-US" sz="4000" b="1" dirty="0">
              <a:solidFill>
                <a:srgbClr val="FFFFFF"/>
              </a:solidFill>
              <a:latin typeface="Canva Sans Bold"/>
              <a:ea typeface="Canva Sans Bold"/>
              <a:cs typeface="Canva Sans Bold"/>
              <a:sym typeface="Canva Sans Bold"/>
            </a:endParaRPr>
          </a:p>
        </p:txBody>
      </p:sp>
      <p:sp>
        <p:nvSpPr>
          <p:cNvPr id="3" name="TextBox 3"/>
          <p:cNvSpPr txBox="1"/>
          <p:nvPr/>
        </p:nvSpPr>
        <p:spPr>
          <a:xfrm>
            <a:off x="389962" y="359550"/>
            <a:ext cx="8776395" cy="1195426"/>
          </a:xfrm>
          <a:prstGeom prst="rect">
            <a:avLst/>
          </a:prstGeom>
        </p:spPr>
        <p:txBody>
          <a:bodyPr lIns="0" tIns="0" rIns="0" bIns="0" rtlCol="0" anchor="t">
            <a:spAutoFit/>
          </a:bodyPr>
          <a:lstStyle/>
          <a:p>
            <a:pPr marL="0" lvl="0" indent="0" algn="ctr">
              <a:lnSpc>
                <a:spcPts val="9710"/>
              </a:lnSpc>
              <a:spcBef>
                <a:spcPct val="0"/>
              </a:spcBef>
            </a:pPr>
            <a:r>
              <a:rPr lang="en-US" sz="6935" u="none" strike="noStrike">
                <a:solidFill>
                  <a:srgbClr val="92DCEF"/>
                </a:solidFill>
                <a:latin typeface="Mokoto"/>
                <a:ea typeface="Mokoto"/>
                <a:cs typeface="Mokoto"/>
                <a:sym typeface="Mokoto"/>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MODERNIZE</a:t>
            </a:r>
          </a:p>
        </p:txBody>
      </p:sp>
      <p:sp>
        <p:nvSpPr>
          <p:cNvPr id="3" name="TextBox 3"/>
          <p:cNvSpPr txBox="1"/>
          <p:nvPr/>
        </p:nvSpPr>
        <p:spPr>
          <a:xfrm>
            <a:off x="215254" y="2476500"/>
            <a:ext cx="17599901" cy="1764842"/>
          </a:xfrm>
          <a:prstGeom prst="rect">
            <a:avLst/>
          </a:prstGeom>
        </p:spPr>
        <p:txBody>
          <a:bodyPr lIns="0" tIns="0" rIns="0" bIns="0" rtlCol="0" anchor="t">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67" dirty="0">
                <a:solidFill>
                  <a:srgbClr val="FFFFFF"/>
                </a:solidFill>
                <a:latin typeface="Garet"/>
              </a:rPr>
              <a:t>Skip-Gram and </a:t>
            </a:r>
            <a:r>
              <a:rPr lang="en-US" altLang="en-US" sz="2867" dirty="0" err="1">
                <a:solidFill>
                  <a:srgbClr val="FFFFFF"/>
                </a:solidFill>
                <a:latin typeface="Garet"/>
              </a:rPr>
              <a:t>ivLBL</a:t>
            </a:r>
            <a:r>
              <a:rPr lang="en-US" altLang="en-US" sz="2867" dirty="0">
                <a:solidFill>
                  <a:srgbClr val="FFFFFF"/>
                </a:solidFill>
                <a:latin typeface="Garet"/>
              </a:rPr>
              <a:t> (inverse vector </a:t>
            </a:r>
            <a:r>
              <a:rPr lang="en-US" altLang="en-US" sz="2867">
                <a:solidFill>
                  <a:srgbClr val="FFFFFF"/>
                </a:solidFill>
                <a:latin typeface="Garet"/>
              </a:rPr>
              <a:t>Log By Linear) </a:t>
            </a:r>
            <a:r>
              <a:rPr lang="en-US" altLang="en-US" sz="2867" dirty="0">
                <a:solidFill>
                  <a:srgbClr val="FFFFFF"/>
                </a:solidFill>
                <a:latin typeface="Garet"/>
              </a:rPr>
              <a:t>models try to predict how often words appear together, but doing this for all word pairs can be slow.</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67" dirty="0">
                <a:solidFill>
                  <a:srgbClr val="FFFFFF"/>
                </a:solidFill>
                <a:latin typeface="Garet"/>
              </a:rPr>
              <a:t>To speed things up, they use a co-occurrence matrix and suggest using least squares instead of cross-entropy to make error calculation faster and easier.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a:solidFill>
                  <a:srgbClr val="92DCEF"/>
                </a:solidFill>
                <a:latin typeface="Mokoto"/>
                <a:ea typeface="Mokoto"/>
                <a:cs typeface="Mokoto"/>
                <a:sym typeface="Mokoto"/>
              </a:rPr>
              <a:t>COMPLEXITY OF A MODEL</a:t>
            </a:r>
          </a:p>
        </p:txBody>
      </p:sp>
      <p:sp>
        <p:nvSpPr>
          <p:cNvPr id="3" name="TextBox 3"/>
          <p:cNvSpPr txBox="1"/>
          <p:nvPr/>
        </p:nvSpPr>
        <p:spPr>
          <a:xfrm>
            <a:off x="215254" y="3308887"/>
            <a:ext cx="17599901" cy="4085798"/>
          </a:xfrm>
          <a:prstGeom prst="rect">
            <a:avLst/>
          </a:prstGeom>
        </p:spPr>
        <p:txBody>
          <a:bodyPr lIns="0" tIns="0" rIns="0" bIns="0" rtlCol="0" anchor="t">
            <a:spAutoFit/>
          </a:bodyPr>
          <a:lstStyle/>
          <a:p>
            <a:pPr algn="just">
              <a:lnSpc>
                <a:spcPts val="4014"/>
              </a:lnSpc>
              <a:spcBef>
                <a:spcPct val="0"/>
              </a:spcBef>
            </a:pPr>
            <a:r>
              <a:rPr lang="en-US" sz="2867" dirty="0">
                <a:solidFill>
                  <a:srgbClr val="FFFFFF"/>
                </a:solidFill>
                <a:latin typeface="Garet"/>
                <a:sym typeface="Garet"/>
              </a:rPr>
              <a:t>THE MODEL FOCUSES ON FREQUENTLY CO-OCCURRING WORD PAIRS INSTEAD OF ALL POSSIBLE COMBINATIONS, AS MOST PAIRS ARE RARE AND INSIGNIFICANT. THIS APPROACH REDUCES COMPUTATIONAL COMPLEXITY AND ENHANCES EFFICIENCY.</a:t>
            </a:r>
          </a:p>
          <a:p>
            <a:pPr algn="just">
              <a:lnSpc>
                <a:spcPts val="4014"/>
              </a:lnSpc>
              <a:spcBef>
                <a:spcPct val="0"/>
              </a:spcBef>
            </a:pPr>
            <a:endParaRPr lang="en-US" sz="2867" dirty="0">
              <a:solidFill>
                <a:srgbClr val="FFFFFF"/>
              </a:solidFill>
              <a:latin typeface="Garet"/>
              <a:ea typeface="Garet"/>
              <a:cs typeface="Garet"/>
              <a:sym typeface="Garet"/>
            </a:endParaRPr>
          </a:p>
          <a:p>
            <a:pPr algn="just">
              <a:lnSpc>
                <a:spcPts val="4014"/>
              </a:lnSpc>
              <a:spcBef>
                <a:spcPct val="0"/>
              </a:spcBef>
            </a:pPr>
            <a:r>
              <a:rPr lang="en-US" sz="2867" dirty="0">
                <a:solidFill>
                  <a:srgbClr val="FFFFFF"/>
                </a:solidFill>
                <a:latin typeface="Garet"/>
                <a:ea typeface="Garet"/>
                <a:cs typeface="Garet"/>
                <a:sym typeface="Garet"/>
              </a:rPr>
              <a:t>Computational complexity is reduced, as fewer calculations are needed.</a:t>
            </a:r>
            <a:br>
              <a:rPr lang="en-US" sz="2867" dirty="0">
                <a:solidFill>
                  <a:srgbClr val="FFFFFF"/>
                </a:solidFill>
                <a:latin typeface="Garet"/>
                <a:ea typeface="Garet"/>
                <a:cs typeface="Garet"/>
                <a:sym typeface="Garet"/>
              </a:rPr>
            </a:br>
            <a:r>
              <a:rPr lang="en-US" sz="2867" dirty="0">
                <a:solidFill>
                  <a:srgbClr val="FFFFFF"/>
                </a:solidFill>
                <a:latin typeface="Garet"/>
                <a:ea typeface="Garet"/>
                <a:cs typeface="Garet"/>
                <a:sym typeface="Garet"/>
              </a:rPr>
              <a:t>Storage efficiency is improved, as fewer entries need to be stored in the matrix.</a:t>
            </a:r>
            <a:br>
              <a:rPr lang="en-US" sz="2867" dirty="0">
                <a:solidFill>
                  <a:srgbClr val="FFFFFF"/>
                </a:solidFill>
                <a:latin typeface="Garet"/>
                <a:ea typeface="Garet"/>
                <a:cs typeface="Garet"/>
                <a:sym typeface="Garet"/>
              </a:rPr>
            </a:br>
            <a:r>
              <a:rPr lang="en-US" sz="2867" dirty="0">
                <a:solidFill>
                  <a:srgbClr val="FFFFFF"/>
                </a:solidFill>
                <a:latin typeface="Garet"/>
                <a:ea typeface="Garet"/>
                <a:cs typeface="Garet"/>
                <a:sym typeface="Garet"/>
              </a:rPr>
              <a:t>Model quality is enhanced by focusing on meaningful co-occurrences, reducing the impact of noise from rare, insignificant pairs.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a:solidFill>
                  <a:srgbClr val="92DCEF"/>
                </a:solidFill>
                <a:latin typeface="Mokoto"/>
                <a:ea typeface="Mokoto"/>
                <a:cs typeface="Mokoto"/>
                <a:sym typeface="Mokoto"/>
              </a:rPr>
              <a:t>EVALUATION METHODS</a:t>
            </a:r>
          </a:p>
        </p:txBody>
      </p:sp>
      <p:sp>
        <p:nvSpPr>
          <p:cNvPr id="3" name="TextBox 3"/>
          <p:cNvSpPr txBox="1"/>
          <p:nvPr/>
        </p:nvSpPr>
        <p:spPr>
          <a:xfrm>
            <a:off x="344050" y="2169575"/>
            <a:ext cx="17599901" cy="1008033"/>
          </a:xfrm>
          <a:prstGeom prst="rect">
            <a:avLst/>
          </a:prstGeom>
        </p:spPr>
        <p:txBody>
          <a:bodyPr lIns="0" tIns="0" rIns="0" bIns="0" rtlCol="0" anchor="t">
            <a:spAutoFit/>
          </a:bodyPr>
          <a:lstStyle/>
          <a:p>
            <a:pPr algn="just">
              <a:lnSpc>
                <a:spcPts val="4014"/>
              </a:lnSpc>
            </a:pPr>
            <a:r>
              <a:rPr lang="en-US" altLang="en-US" sz="2867" dirty="0">
                <a:solidFill>
                  <a:srgbClr val="FFFFFF"/>
                </a:solidFill>
                <a:latin typeface="Garet"/>
              </a:rPr>
              <a:t>The study shows that the GloVe model, trained on 42 billion words using </a:t>
            </a:r>
            <a:r>
              <a:rPr lang="en-US" altLang="en-US" sz="2867" dirty="0" err="1">
                <a:solidFill>
                  <a:srgbClr val="FFFFFF"/>
                </a:solidFill>
                <a:latin typeface="Garet"/>
              </a:rPr>
              <a:t>Adagrad</a:t>
            </a:r>
            <a:r>
              <a:rPr lang="en-US" altLang="en-US" sz="2867" dirty="0">
                <a:solidFill>
                  <a:srgbClr val="FFFFFF"/>
                </a:solidFill>
                <a:latin typeface="Garet"/>
              </a:rPr>
              <a:t>, outperforms other models in word analogy, similarity, and named entity recognition tasks.</a:t>
            </a:r>
            <a:endParaRPr lang="en-US" sz="2867" dirty="0">
              <a:solidFill>
                <a:srgbClr val="FFFFFF"/>
              </a:solidFill>
              <a:latin typeface="Garet"/>
              <a:sym typeface="Garet"/>
            </a:endParaRPr>
          </a:p>
        </p:txBody>
      </p:sp>
      <p:pic>
        <p:nvPicPr>
          <p:cNvPr id="9" name="Picture 8">
            <a:extLst>
              <a:ext uri="{FF2B5EF4-FFF2-40B4-BE49-F238E27FC236}">
                <a16:creationId xmlns:a16="http://schemas.microsoft.com/office/drawing/2014/main" id="{7FFC58F2-BA7E-6A1E-91B2-BC29E1E6F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301345"/>
            <a:ext cx="12735290" cy="10080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a:solidFill>
                  <a:srgbClr val="92DCEF"/>
                </a:solidFill>
                <a:latin typeface="Mokoto"/>
                <a:ea typeface="Mokoto"/>
                <a:cs typeface="Mokoto"/>
                <a:sym typeface="Mokoto"/>
              </a:rPr>
              <a:t>RESULTS</a:t>
            </a:r>
          </a:p>
        </p:txBody>
      </p:sp>
      <p:sp>
        <p:nvSpPr>
          <p:cNvPr id="3" name="TextBox 3"/>
          <p:cNvSpPr txBox="1"/>
          <p:nvPr/>
        </p:nvSpPr>
        <p:spPr>
          <a:xfrm>
            <a:off x="215254" y="2104085"/>
            <a:ext cx="17599901" cy="3527611"/>
          </a:xfrm>
          <a:prstGeom prst="rect">
            <a:avLst/>
          </a:prstGeom>
        </p:spPr>
        <p:txBody>
          <a:bodyPr lIns="0" tIns="0" rIns="0" bIns="0" rtlCol="0" anchor="t">
            <a:spAutoFit/>
          </a:bodyPr>
          <a:lstStyle/>
          <a:p>
            <a:pPr algn="just">
              <a:lnSpc>
                <a:spcPts val="4014"/>
              </a:lnSpc>
            </a:pPr>
            <a:r>
              <a:rPr lang="en-US" sz="2867" dirty="0">
                <a:solidFill>
                  <a:srgbClr val="FFFFFF"/>
                </a:solidFill>
                <a:latin typeface="Garet"/>
                <a:ea typeface="Garet"/>
                <a:cs typeface="Garet"/>
                <a:sym typeface="Garet"/>
              </a:rPr>
              <a:t>THE GLOVE MODEL CONSISTENTLY OUTPERFORMED OTHER MODELS IN WORD ANALOGY AND SIMILARITY TASKS, DEMONSTRATING SUPERIOR EFFICIENCY AND EFFECTIVENESS, ESPECIALLY WITH LARGER DATASETS. </a:t>
            </a:r>
          </a:p>
          <a:p>
            <a:pPr algn="just">
              <a:lnSpc>
                <a:spcPts val="4014"/>
              </a:lnSpc>
            </a:pPr>
            <a:endParaRPr lang="en-US" sz="2867" dirty="0">
              <a:solidFill>
                <a:srgbClr val="FFFFFF"/>
              </a:solidFill>
              <a:latin typeface="Garet"/>
              <a:ea typeface="Garet"/>
              <a:cs typeface="Garet"/>
              <a:sym typeface="Garet"/>
            </a:endParaRPr>
          </a:p>
          <a:p>
            <a:pPr algn="just">
              <a:lnSpc>
                <a:spcPts val="4014"/>
              </a:lnSpc>
            </a:pPr>
            <a:r>
              <a:rPr lang="en-US" sz="2867" dirty="0">
                <a:solidFill>
                  <a:srgbClr val="FFFFFF"/>
                </a:solidFill>
                <a:latin typeface="Garet"/>
                <a:ea typeface="Garet"/>
                <a:cs typeface="Garet"/>
                <a:sym typeface="Garet"/>
              </a:rPr>
              <a:t>IT ALSO EXCELLED IN NAMED ENTITY RECOGNITION, MAKING IT A VALUABLE TOOL FOR NATURAL LANGUAGE PROCESSING TASKS.</a:t>
            </a:r>
          </a:p>
          <a:p>
            <a:pPr algn="just">
              <a:lnSpc>
                <a:spcPts val="4014"/>
              </a:lnSpc>
              <a:spcBef>
                <a:spcPct val="0"/>
              </a:spcBef>
            </a:pPr>
            <a:endParaRPr lang="en-US" sz="2867" dirty="0">
              <a:solidFill>
                <a:srgbClr val="FFFFFF"/>
              </a:solidFill>
              <a:latin typeface="Garet"/>
              <a:ea typeface="Garet"/>
              <a:cs typeface="Garet"/>
              <a:sym typeface="Gare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a:solidFill>
                  <a:srgbClr val="92DCEF"/>
                </a:solidFill>
                <a:latin typeface="Mokoto"/>
                <a:ea typeface="Mokoto"/>
                <a:cs typeface="Mokoto"/>
                <a:sym typeface="Mokoto"/>
              </a:rPr>
              <a:t>CONCLUSION</a:t>
            </a:r>
          </a:p>
        </p:txBody>
      </p:sp>
      <p:sp>
        <p:nvSpPr>
          <p:cNvPr id="3" name="TextBox 3"/>
          <p:cNvSpPr txBox="1"/>
          <p:nvPr/>
        </p:nvSpPr>
        <p:spPr>
          <a:xfrm>
            <a:off x="344049" y="1714500"/>
            <a:ext cx="17599901" cy="2033955"/>
          </a:xfrm>
          <a:prstGeom prst="rect">
            <a:avLst/>
          </a:prstGeom>
        </p:spPr>
        <p:txBody>
          <a:bodyPr lIns="0" tIns="0" rIns="0" bIns="0" rtlCol="0" anchor="t">
            <a:spAutoFit/>
          </a:bodyPr>
          <a:lstStyle/>
          <a:p>
            <a:pPr algn="just">
              <a:lnSpc>
                <a:spcPts val="4014"/>
              </a:lnSpc>
            </a:pPr>
            <a:r>
              <a:rPr lang="en-US" sz="2867" dirty="0">
                <a:solidFill>
                  <a:srgbClr val="FFFFFF"/>
                </a:solidFill>
                <a:latin typeface="Garet"/>
              </a:rPr>
              <a:t>This research compares count-based and prediction-based methods, with the GloVe model combining both for improved performance in word analogy and similarity task.</a:t>
            </a:r>
            <a:br>
              <a:rPr lang="en-US" sz="2867" dirty="0">
                <a:solidFill>
                  <a:srgbClr val="FFFFFF"/>
                </a:solidFill>
                <a:latin typeface="Garet"/>
              </a:rPr>
            </a:br>
            <a:br>
              <a:rPr lang="en-US" sz="2867" dirty="0">
                <a:solidFill>
                  <a:srgbClr val="FFFFFF"/>
                </a:solidFill>
                <a:latin typeface="Garet"/>
              </a:rPr>
            </a:br>
            <a:r>
              <a:rPr lang="en-US" sz="2867" dirty="0" err="1">
                <a:solidFill>
                  <a:srgbClr val="FFFFFF"/>
                </a:solidFill>
                <a:latin typeface="Garet"/>
              </a:rPr>
              <a:t>GloVe</a:t>
            </a:r>
            <a:r>
              <a:rPr lang="en-US" sz="2867" dirty="0">
                <a:solidFill>
                  <a:srgbClr val="FFFFFF"/>
                </a:solidFill>
                <a:latin typeface="Garet"/>
              </a:rPr>
              <a:t> Model has 75% of Accuracy, when compared to other models.</a:t>
            </a:r>
            <a:endParaRPr lang="en-US" sz="2867" dirty="0">
              <a:solidFill>
                <a:srgbClr val="FFFFFF"/>
              </a:solidFill>
              <a:latin typeface="Garet"/>
              <a:ea typeface="Garet"/>
              <a:cs typeface="Garet"/>
              <a:sym typeface="Gare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5FAB02AF-6803-397A-3F4B-D2116D57FB3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4817717-218B-0F41-B058-98FAED37706A}"/>
              </a:ext>
            </a:extLst>
          </p:cNvPr>
          <p:cNvSpPr txBox="1"/>
          <p:nvPr/>
        </p:nvSpPr>
        <p:spPr>
          <a:xfrm>
            <a:off x="5753100" y="4305300"/>
            <a:ext cx="8801100" cy="884858"/>
          </a:xfrm>
          <a:prstGeom prst="rect">
            <a:avLst/>
          </a:prstGeom>
        </p:spPr>
        <p:txBody>
          <a:bodyPr wrap="square" lIns="0" tIns="0" rIns="0" bIns="0" rtlCol="0" anchor="t">
            <a:spAutoFit/>
          </a:bodyPr>
          <a:lstStyle/>
          <a:p>
            <a:pPr algn="l">
              <a:lnSpc>
                <a:spcPts val="6895"/>
              </a:lnSpc>
              <a:spcBef>
                <a:spcPct val="0"/>
              </a:spcBef>
            </a:pPr>
            <a:r>
              <a:rPr lang="en-US" sz="8000" dirty="0">
                <a:solidFill>
                  <a:srgbClr val="92DCEF"/>
                </a:solidFill>
                <a:latin typeface="Mokoto"/>
                <a:ea typeface="Mokoto"/>
                <a:cs typeface="Mokoto"/>
                <a:sym typeface="Mokoto"/>
              </a:rPr>
              <a:t>THANK YOU</a:t>
            </a:r>
          </a:p>
        </p:txBody>
      </p:sp>
    </p:spTree>
    <p:extLst>
      <p:ext uri="{BB962C8B-B14F-4D97-AF65-F5344CB8AC3E}">
        <p14:creationId xmlns:p14="http://schemas.microsoft.com/office/powerpoint/2010/main" val="326089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233961" y="502226"/>
            <a:ext cx="17362007" cy="1900673"/>
          </a:xfrm>
          <a:prstGeom prst="rect">
            <a:avLst/>
          </a:prstGeom>
        </p:spPr>
        <p:txBody>
          <a:bodyPr lIns="0" tIns="0" rIns="0" bIns="0" rtlCol="0" anchor="t">
            <a:spAutoFit/>
          </a:bodyPr>
          <a:lstStyle/>
          <a:p>
            <a:pPr marL="1170253" lvl="1" indent="-585127" algn="l">
              <a:lnSpc>
                <a:spcPts val="7588"/>
              </a:lnSpc>
              <a:spcBef>
                <a:spcPct val="0"/>
              </a:spcBef>
              <a:buAutoNum type="arabicPeriod"/>
            </a:pPr>
            <a:r>
              <a:rPr lang="en-US" sz="5420" u="none" strike="noStrike">
                <a:solidFill>
                  <a:srgbClr val="92DCEF"/>
                </a:solidFill>
                <a:latin typeface="Mokoto"/>
                <a:ea typeface="Mokoto"/>
                <a:cs typeface="Mokoto"/>
                <a:sym typeface="Mokoto"/>
              </a:rPr>
              <a:t>MATRIX FACTORIZATION METHODS</a:t>
            </a:r>
          </a:p>
        </p:txBody>
      </p:sp>
      <p:sp>
        <p:nvSpPr>
          <p:cNvPr id="3" name="TextBox 3"/>
          <p:cNvSpPr txBox="1"/>
          <p:nvPr/>
        </p:nvSpPr>
        <p:spPr>
          <a:xfrm>
            <a:off x="394093" y="3289415"/>
            <a:ext cx="17499815" cy="3651020"/>
          </a:xfrm>
          <a:prstGeom prst="rect">
            <a:avLst/>
          </a:prstGeom>
        </p:spPr>
        <p:txBody>
          <a:bodyPr lIns="0" tIns="0" rIns="0" bIns="0" rtlCol="0" anchor="t">
            <a:spAutoFit/>
          </a:bodyPr>
          <a:lstStyle/>
          <a:p>
            <a:pPr algn="just">
              <a:lnSpc>
                <a:spcPts val="4868"/>
              </a:lnSpc>
            </a:pPr>
            <a:r>
              <a:rPr lang="en-US" sz="3477">
                <a:solidFill>
                  <a:srgbClr val="FFFFFF"/>
                </a:solidFill>
                <a:latin typeface="Garet"/>
                <a:ea typeface="Garet"/>
                <a:cs typeface="Garet"/>
                <a:sym typeface="Garet"/>
              </a:rPr>
              <a:t>THESE METHODS CREATE LARGE MATRICES (TABLES OF NUMBERS) THAT CAPTURE STATISTICAL INFORMATION ABOUT WORDS IN A TEXT. </a:t>
            </a:r>
          </a:p>
          <a:p>
            <a:pPr algn="just">
              <a:lnSpc>
                <a:spcPts val="4868"/>
              </a:lnSpc>
            </a:pPr>
            <a:endParaRPr lang="en-US" sz="3477">
              <a:solidFill>
                <a:srgbClr val="FFFFFF"/>
              </a:solidFill>
              <a:latin typeface="Garet"/>
              <a:ea typeface="Garet"/>
              <a:cs typeface="Garet"/>
              <a:sym typeface="Garet"/>
            </a:endParaRPr>
          </a:p>
          <a:p>
            <a:pPr algn="just">
              <a:lnSpc>
                <a:spcPts val="4868"/>
              </a:lnSpc>
            </a:pPr>
            <a:r>
              <a:rPr lang="en-US" sz="3477">
                <a:solidFill>
                  <a:srgbClr val="FFFFFF"/>
                </a:solidFill>
                <a:latin typeface="Garet"/>
                <a:ea typeface="Garet"/>
                <a:cs typeface="Garet"/>
                <a:sym typeface="Garet"/>
              </a:rPr>
              <a:t>THE GOAL IS TO REDUCE THESE LARGE TABLES INTO SMALLER, LOW-DIMENSIONAL REPRESENTATIONS THAT STILL CARRY IMPORTANT MEANING.</a:t>
            </a:r>
          </a:p>
          <a:p>
            <a:pPr algn="just">
              <a:lnSpc>
                <a:spcPts val="4868"/>
              </a:lnSpc>
              <a:spcBef>
                <a:spcPct val="0"/>
              </a:spcBef>
            </a:pPr>
            <a:endParaRPr lang="en-US" sz="3477">
              <a:solidFill>
                <a:srgbClr val="FFFFFF"/>
              </a:solidFill>
              <a:latin typeface="Garet"/>
              <a:ea typeface="Garet"/>
              <a:cs typeface="Garet"/>
              <a:sym typeface="Gare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233961" y="502226"/>
            <a:ext cx="17362007" cy="730969"/>
          </a:xfrm>
          <a:prstGeom prst="rect">
            <a:avLst/>
          </a:prstGeom>
        </p:spPr>
        <p:txBody>
          <a:bodyPr lIns="0" tIns="0" rIns="0" bIns="0" rtlCol="0" anchor="t">
            <a:spAutoFit/>
          </a:bodyPr>
          <a:lstStyle/>
          <a:p>
            <a:pPr algn="l">
              <a:lnSpc>
                <a:spcPts val="7588"/>
              </a:lnSpc>
              <a:spcBef>
                <a:spcPct val="0"/>
              </a:spcBef>
            </a:pPr>
            <a:r>
              <a:rPr lang="en-US" sz="5420">
                <a:solidFill>
                  <a:srgbClr val="92DCEF"/>
                </a:solidFill>
                <a:latin typeface="Mokoto"/>
                <a:ea typeface="Mokoto"/>
                <a:cs typeface="Mokoto"/>
                <a:sym typeface="Mokoto"/>
              </a:rPr>
              <a:t>TYPES OF ALGORITHMS</a:t>
            </a:r>
            <a:endParaRPr lang="en-US" sz="5420" dirty="0">
              <a:solidFill>
                <a:srgbClr val="92DCEF"/>
              </a:solidFill>
              <a:latin typeface="Mokoto"/>
              <a:ea typeface="Mokoto"/>
              <a:cs typeface="Mokoto"/>
              <a:sym typeface="Mokoto"/>
            </a:endParaRPr>
          </a:p>
        </p:txBody>
      </p:sp>
      <p:sp>
        <p:nvSpPr>
          <p:cNvPr id="3" name="TextBox 3"/>
          <p:cNvSpPr txBox="1"/>
          <p:nvPr/>
        </p:nvSpPr>
        <p:spPr>
          <a:xfrm>
            <a:off x="233961" y="2601856"/>
            <a:ext cx="17362007" cy="5749203"/>
          </a:xfrm>
          <a:prstGeom prst="rect">
            <a:avLst/>
          </a:prstGeom>
        </p:spPr>
        <p:txBody>
          <a:bodyPr lIns="0" tIns="0" rIns="0" bIns="0" rtlCol="0" anchor="t">
            <a:spAutoFit/>
          </a:bodyPr>
          <a:lstStyle/>
          <a:p>
            <a:pPr algn="l">
              <a:lnSpc>
                <a:spcPts val="4463"/>
              </a:lnSpc>
            </a:pPr>
            <a:r>
              <a:rPr lang="en-US" sz="3188" b="1" dirty="0">
                <a:solidFill>
                  <a:srgbClr val="FFFFFF"/>
                </a:solidFill>
                <a:latin typeface="Garet Bold"/>
                <a:ea typeface="Garet Bold"/>
                <a:cs typeface="Garet Bold"/>
                <a:sym typeface="Garet Bold"/>
              </a:rPr>
              <a:t>1. LATENT SEMANTIC ANALYSIS (LSA): </a:t>
            </a:r>
            <a:r>
              <a:rPr lang="en-US" sz="3188" dirty="0">
                <a:solidFill>
                  <a:srgbClr val="FFFFFF"/>
                </a:solidFill>
                <a:latin typeface="Garet"/>
                <a:ea typeface="Garet"/>
                <a:cs typeface="Garet"/>
                <a:sym typeface="Garet"/>
              </a:rPr>
              <a:t>IN LSA EACH ROW REPRESENTS A WORD, AND EACH COLUMN REPRESENTS A DOCUMENT. THE MATRIX CAPTURES HOW OFTEN A WORD APPEARS IN DIFFERENT DOCUMENTS.</a:t>
            </a:r>
          </a:p>
          <a:p>
            <a:pPr algn="l">
              <a:lnSpc>
                <a:spcPts val="4463"/>
              </a:lnSpc>
              <a:spcBef>
                <a:spcPct val="0"/>
              </a:spcBef>
            </a:pPr>
            <a:r>
              <a:rPr lang="en-US" sz="3188" b="1" dirty="0">
                <a:solidFill>
                  <a:srgbClr val="FFFFFF"/>
                </a:solidFill>
                <a:latin typeface="Garet Bold"/>
                <a:ea typeface="Garet Bold"/>
                <a:cs typeface="Garet Bold"/>
                <a:sym typeface="Garet Bold"/>
              </a:rPr>
              <a:t>Example</a:t>
            </a:r>
            <a:r>
              <a:rPr lang="en-US" sz="3188" dirty="0">
                <a:solidFill>
                  <a:srgbClr val="FFFFFF"/>
                </a:solidFill>
                <a:latin typeface="Garet"/>
                <a:ea typeface="Garet"/>
                <a:cs typeface="Garet"/>
                <a:sym typeface="Garet"/>
              </a:rPr>
              <a:t>: A row for "apple" might show how many times "apple" appears in various articles or books.</a:t>
            </a:r>
          </a:p>
          <a:p>
            <a:pPr algn="l">
              <a:lnSpc>
                <a:spcPts val="4463"/>
              </a:lnSpc>
              <a:spcBef>
                <a:spcPct val="0"/>
              </a:spcBef>
            </a:pPr>
            <a:endParaRPr lang="en-US" sz="3188" dirty="0">
              <a:solidFill>
                <a:srgbClr val="FFFFFF"/>
              </a:solidFill>
              <a:latin typeface="Garet"/>
              <a:ea typeface="Garet"/>
              <a:cs typeface="Garet"/>
              <a:sym typeface="Garet"/>
            </a:endParaRPr>
          </a:p>
          <a:p>
            <a:pPr marL="0" lvl="0" indent="0" algn="l">
              <a:lnSpc>
                <a:spcPts val="4463"/>
              </a:lnSpc>
              <a:spcBef>
                <a:spcPct val="0"/>
              </a:spcBef>
            </a:pPr>
            <a:r>
              <a:rPr lang="en-US" sz="3188" b="1" u="none" strike="noStrike" dirty="0">
                <a:solidFill>
                  <a:srgbClr val="FFFFFF"/>
                </a:solidFill>
                <a:latin typeface="Garet Bold"/>
                <a:ea typeface="Garet Bold"/>
                <a:cs typeface="Garet Bold"/>
                <a:sym typeface="Garet Bold"/>
              </a:rPr>
              <a:t>2. HYPERSPACE ANALOGUE TO LANGUAGE (HAL): </a:t>
            </a:r>
            <a:r>
              <a:rPr lang="en-US" sz="3188" u="none" strike="noStrike" dirty="0">
                <a:solidFill>
                  <a:srgbClr val="FFFFFF"/>
                </a:solidFill>
                <a:latin typeface="Garet"/>
                <a:ea typeface="Garet"/>
                <a:cs typeface="Garet"/>
                <a:sym typeface="Garet"/>
              </a:rPr>
              <a:t>HAL,  WHERE BOTH ROWS AND COLUMNS REPRESENT WORDS</a:t>
            </a:r>
            <a:r>
              <a:rPr lang="en-US" sz="3188" dirty="0">
                <a:solidFill>
                  <a:srgbClr val="FFFFFF"/>
                </a:solidFill>
                <a:latin typeface="Garet"/>
                <a:ea typeface="Garet"/>
                <a:cs typeface="Garet"/>
                <a:sym typeface="Garet"/>
              </a:rPr>
              <a:t> </a:t>
            </a:r>
            <a:r>
              <a:rPr lang="en-US" sz="3188" u="none" strike="noStrike" dirty="0">
                <a:solidFill>
                  <a:srgbClr val="FFFFFF"/>
                </a:solidFill>
                <a:latin typeface="Garet"/>
                <a:ea typeface="Garet"/>
                <a:cs typeface="Garet"/>
                <a:sym typeface="Garet"/>
              </a:rPr>
              <a:t>ONE WORD APPEARS NEXT TO ANOTHER WORD.</a:t>
            </a:r>
          </a:p>
          <a:p>
            <a:pPr marL="0" lvl="0" indent="0" algn="l">
              <a:lnSpc>
                <a:spcPts val="4463"/>
              </a:lnSpc>
              <a:spcBef>
                <a:spcPct val="0"/>
              </a:spcBef>
            </a:pPr>
            <a:r>
              <a:rPr lang="en-US" sz="3188" b="1" u="none" strike="noStrike" dirty="0">
                <a:solidFill>
                  <a:srgbClr val="FFFFFF"/>
                </a:solidFill>
                <a:latin typeface="Garet Bold"/>
                <a:ea typeface="Garet Bold"/>
                <a:cs typeface="Garet Bold"/>
                <a:sym typeface="Garet Bold"/>
              </a:rPr>
              <a:t>Example: </a:t>
            </a:r>
            <a:r>
              <a:rPr lang="en-US" sz="3188" u="none" strike="noStrike" dirty="0">
                <a:solidFill>
                  <a:srgbClr val="FFFFFF"/>
                </a:solidFill>
                <a:latin typeface="Garet"/>
                <a:ea typeface="Garet"/>
                <a:cs typeface="Garet"/>
                <a:sym typeface="Garet"/>
              </a:rPr>
              <a:t>THE MATRIX WOULD COUNT HOW MANY TIMES "APPLE" APPEARS NEAR "FRUIT," "JUICY," OR "TREE" IN THE TEXT.</a:t>
            </a:r>
            <a:endParaRPr lang="en-US" sz="3188" dirty="0">
              <a:solidFill>
                <a:srgbClr val="FFFFFF"/>
              </a:solidFill>
              <a:latin typeface="Garet"/>
              <a:ea typeface="Garet"/>
              <a:cs typeface="Garet"/>
              <a:sym typeface="Gare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233961" y="502226"/>
            <a:ext cx="17362007" cy="938648"/>
          </a:xfrm>
          <a:prstGeom prst="rect">
            <a:avLst/>
          </a:prstGeom>
        </p:spPr>
        <p:txBody>
          <a:bodyPr lIns="0" tIns="0" rIns="0" bIns="0" rtlCol="0" anchor="t">
            <a:spAutoFit/>
          </a:bodyPr>
          <a:lstStyle/>
          <a:p>
            <a:pPr algn="l">
              <a:lnSpc>
                <a:spcPts val="7588"/>
              </a:lnSpc>
              <a:spcBef>
                <a:spcPct val="0"/>
              </a:spcBef>
            </a:pPr>
            <a:r>
              <a:rPr lang="en-US" sz="5420">
                <a:solidFill>
                  <a:srgbClr val="92DCEF"/>
                </a:solidFill>
                <a:latin typeface="Mokoto"/>
                <a:ea typeface="Mokoto"/>
                <a:cs typeface="Mokoto"/>
                <a:sym typeface="Mokoto"/>
              </a:rPr>
              <a:t>EXAMPLE</a:t>
            </a:r>
          </a:p>
        </p:txBody>
      </p:sp>
      <p:sp>
        <p:nvSpPr>
          <p:cNvPr id="3" name="TextBox 3"/>
          <p:cNvSpPr txBox="1"/>
          <p:nvPr/>
        </p:nvSpPr>
        <p:spPr>
          <a:xfrm>
            <a:off x="233961" y="2366986"/>
            <a:ext cx="17362007" cy="2776514"/>
          </a:xfrm>
          <a:prstGeom prst="rect">
            <a:avLst/>
          </a:prstGeom>
        </p:spPr>
        <p:txBody>
          <a:bodyPr lIns="0" tIns="0" rIns="0" bIns="0" rtlCol="0" anchor="t">
            <a:spAutoFit/>
          </a:bodyPr>
          <a:lstStyle/>
          <a:p>
            <a:pPr marL="0" lvl="0" indent="0" algn="ctr">
              <a:lnSpc>
                <a:spcPts val="4463"/>
              </a:lnSpc>
              <a:spcBef>
                <a:spcPct val="0"/>
              </a:spcBef>
            </a:pPr>
            <a:r>
              <a:rPr lang="en-US" sz="3188" b="1" dirty="0">
                <a:solidFill>
                  <a:srgbClr val="FFFFFF"/>
                </a:solidFill>
                <a:latin typeface="Garet Bold"/>
                <a:ea typeface="Garet Bold"/>
                <a:cs typeface="Garet Bold"/>
                <a:sym typeface="Garet Bold"/>
              </a:rPr>
              <a:t>IF "APPLE" APPEARS WITH "THE" 1,000 TIMES AND WITH "FRUIT" 100 TIMES, THE MODEL MIGHT ADJUST THE COUNTS SO THAT "APPLE" AND "FRUIT" ARE SEEN AS MORE STRONGLY RELATED THAN "APPLE" AND "THE." THIS MAKES THE REPRESENTATION MORE ACCURATE.</a:t>
            </a:r>
          </a:p>
          <a:p>
            <a:pPr marL="0" lvl="0" indent="0" algn="l">
              <a:lnSpc>
                <a:spcPts val="4463"/>
              </a:lnSpc>
              <a:spcBef>
                <a:spcPct val="0"/>
              </a:spcBef>
            </a:pPr>
            <a:endParaRPr lang="en-US" sz="3188" b="1" dirty="0">
              <a:solidFill>
                <a:srgbClr val="FFFFFF"/>
              </a:solidFill>
              <a:latin typeface="Garet Bold"/>
              <a:ea typeface="Garet Bold"/>
              <a:cs typeface="Garet Bold"/>
              <a:sym typeface="Garet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233961" y="511751"/>
            <a:ext cx="17342310" cy="853824"/>
          </a:xfrm>
          <a:prstGeom prst="rect">
            <a:avLst/>
          </a:prstGeom>
        </p:spPr>
        <p:txBody>
          <a:bodyPr lIns="0" tIns="0" rIns="0" bIns="0" rtlCol="0" anchor="t">
            <a:spAutoFit/>
          </a:bodyPr>
          <a:lstStyle/>
          <a:p>
            <a:pPr algn="l">
              <a:lnSpc>
                <a:spcPts val="6895"/>
              </a:lnSpc>
              <a:spcBef>
                <a:spcPct val="0"/>
              </a:spcBef>
            </a:pPr>
            <a:r>
              <a:rPr lang="en-US" sz="4925">
                <a:solidFill>
                  <a:srgbClr val="92DCEF"/>
                </a:solidFill>
                <a:latin typeface="Mokoto"/>
                <a:ea typeface="Mokoto"/>
                <a:cs typeface="Mokoto"/>
                <a:sym typeface="Mokoto"/>
              </a:rPr>
              <a:t>2. SHALLOW WINDOW-BASED METHODS</a:t>
            </a:r>
          </a:p>
        </p:txBody>
      </p:sp>
      <p:sp>
        <p:nvSpPr>
          <p:cNvPr id="3" name="TextBox 3"/>
          <p:cNvSpPr txBox="1"/>
          <p:nvPr/>
        </p:nvSpPr>
        <p:spPr>
          <a:xfrm>
            <a:off x="233961" y="3053004"/>
            <a:ext cx="17499815" cy="3626416"/>
          </a:xfrm>
          <a:prstGeom prst="rect">
            <a:avLst/>
          </a:prstGeom>
        </p:spPr>
        <p:txBody>
          <a:bodyPr lIns="0" tIns="0" rIns="0" bIns="0" rtlCol="0" anchor="t">
            <a:spAutoFit/>
          </a:bodyPr>
          <a:lstStyle/>
          <a:p>
            <a:pPr algn="just">
              <a:lnSpc>
                <a:spcPts val="4868"/>
              </a:lnSpc>
            </a:pPr>
            <a:r>
              <a:rPr lang="en-US" sz="3477">
                <a:solidFill>
                  <a:srgbClr val="FFFFFF"/>
                </a:solidFill>
                <a:latin typeface="Garet"/>
                <a:ea typeface="Garet"/>
                <a:cs typeface="Garet"/>
                <a:sym typeface="Garet"/>
              </a:rPr>
              <a:t>THESE METHODS FOCUS ON SMALL WINDOWS OF WORDS AROUND A TARGET WORD. THE GOAL IS TO PREDICT WHAT WORDS WILL APPEAR NEARBY. </a:t>
            </a:r>
          </a:p>
          <a:p>
            <a:pPr algn="just">
              <a:lnSpc>
                <a:spcPts val="4868"/>
              </a:lnSpc>
            </a:pPr>
            <a:endParaRPr lang="en-US" sz="3477">
              <a:solidFill>
                <a:srgbClr val="FFFFFF"/>
              </a:solidFill>
              <a:latin typeface="Garet"/>
              <a:ea typeface="Garet"/>
              <a:cs typeface="Garet"/>
              <a:sym typeface="Garet"/>
            </a:endParaRPr>
          </a:p>
          <a:p>
            <a:pPr algn="just">
              <a:lnSpc>
                <a:spcPts val="4868"/>
              </a:lnSpc>
            </a:pPr>
            <a:r>
              <a:rPr lang="en-US" sz="3477" b="1">
                <a:solidFill>
                  <a:srgbClr val="FFFFFF"/>
                </a:solidFill>
                <a:latin typeface="Garet Bold"/>
                <a:ea typeface="Garet Bold"/>
                <a:cs typeface="Garet Bold"/>
                <a:sym typeface="Garet Bold"/>
              </a:rPr>
              <a:t>EXAMPLE</a:t>
            </a:r>
            <a:r>
              <a:rPr lang="en-US" sz="3477">
                <a:solidFill>
                  <a:srgbClr val="FFFFFF"/>
                </a:solidFill>
                <a:latin typeface="Garet"/>
                <a:ea typeface="Garet"/>
                <a:cs typeface="Garet"/>
                <a:sym typeface="Garet"/>
              </a:rPr>
              <a:t>: THEY MIGHT PREDICT THE WORDS SURROUNDING "APPLE" IN A SENTENCE LIKE, “I ATE A JUICY APPLE.”.</a:t>
            </a:r>
          </a:p>
          <a:p>
            <a:pPr algn="just">
              <a:lnSpc>
                <a:spcPts val="4868"/>
              </a:lnSpc>
              <a:spcBef>
                <a:spcPct val="0"/>
              </a:spcBef>
            </a:pPr>
            <a:endParaRPr lang="en-US" sz="3477">
              <a:solidFill>
                <a:srgbClr val="FFFFFF"/>
              </a:solidFill>
              <a:latin typeface="Garet"/>
              <a:ea typeface="Garet"/>
              <a:cs typeface="Garet"/>
              <a:sym typeface="Gare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p:cNvGrpSpPr/>
        <p:nvPr/>
      </p:nvGrpSpPr>
      <p:grpSpPr>
        <a:xfrm>
          <a:off x="0" y="0"/>
          <a:ext cx="0" cy="0"/>
          <a:chOff x="0" y="0"/>
          <a:chExt cx="0" cy="0"/>
        </a:xfrm>
      </p:grpSpPr>
      <p:sp>
        <p:nvSpPr>
          <p:cNvPr id="2" name="TextBox 2"/>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a:t>
            </a:r>
          </a:p>
        </p:txBody>
      </p:sp>
      <p:sp>
        <p:nvSpPr>
          <p:cNvPr id="4" name="TextBox 4"/>
          <p:cNvSpPr txBox="1"/>
          <p:nvPr/>
        </p:nvSpPr>
        <p:spPr>
          <a:xfrm>
            <a:off x="472845" y="1537469"/>
            <a:ext cx="9973668" cy="589007"/>
          </a:xfrm>
          <a:prstGeom prst="rect">
            <a:avLst/>
          </a:prstGeom>
        </p:spPr>
        <p:txBody>
          <a:bodyPr lIns="0" tIns="0" rIns="0" bIns="0" rtlCol="0" anchor="t">
            <a:spAutoFit/>
          </a:bodyPr>
          <a:lstStyle/>
          <a:p>
            <a:pPr algn="just">
              <a:lnSpc>
                <a:spcPts val="4868"/>
              </a:lnSpc>
              <a:spcBef>
                <a:spcPct val="0"/>
              </a:spcBef>
            </a:pPr>
            <a:r>
              <a:rPr lang="en-US" sz="3477" b="1" dirty="0">
                <a:solidFill>
                  <a:srgbClr val="FFFFFF"/>
                </a:solidFill>
                <a:latin typeface="Garet Bold"/>
                <a:ea typeface="Garet Bold"/>
                <a:cs typeface="Garet Bold"/>
                <a:sym typeface="Garet Bold"/>
              </a:rPr>
              <a:t>What is </a:t>
            </a:r>
            <a:r>
              <a:rPr lang="en-US" sz="3477" b="1" dirty="0" err="1">
                <a:solidFill>
                  <a:srgbClr val="FFFFFF"/>
                </a:solidFill>
                <a:latin typeface="Garet Bold"/>
                <a:ea typeface="Garet Bold"/>
                <a:cs typeface="Garet Bold"/>
                <a:sym typeface="Garet Bold"/>
              </a:rPr>
              <a:t>GloVe</a:t>
            </a:r>
            <a:r>
              <a:rPr lang="en-US" sz="3477" b="1" dirty="0">
                <a:solidFill>
                  <a:srgbClr val="FFFFFF"/>
                </a:solidFill>
                <a:latin typeface="Garet Bold"/>
                <a:ea typeface="Garet Bold"/>
                <a:cs typeface="Garet Bold"/>
                <a:sym typeface="Garet Bold"/>
              </a:rPr>
              <a:t>?</a:t>
            </a:r>
          </a:p>
        </p:txBody>
      </p:sp>
      <p:sp>
        <p:nvSpPr>
          <p:cNvPr id="5" name="TextBox 5"/>
          <p:cNvSpPr txBox="1"/>
          <p:nvPr/>
        </p:nvSpPr>
        <p:spPr>
          <a:xfrm>
            <a:off x="152400" y="3009900"/>
            <a:ext cx="17498184" cy="2954655"/>
          </a:xfrm>
          <a:prstGeom prst="rect">
            <a:avLst/>
          </a:prstGeom>
        </p:spPr>
        <p:txBody>
          <a:bodyPr lIns="0" tIns="0" rIns="0" bIns="0" rtlCol="0" anchor="t">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bg1"/>
                </a:solidFill>
                <a:effectLst/>
                <a:latin typeface="Arial" panose="020B0604020202020204" pitchFamily="34" charset="0"/>
              </a:rPr>
              <a:t>GloVe</a:t>
            </a:r>
            <a:r>
              <a:rPr kumimoji="0" lang="en-US" altLang="en-US" sz="3200" b="0" i="0" u="none" strike="noStrike" cap="none" normalizeH="0" baseline="0" dirty="0">
                <a:ln>
                  <a:noFill/>
                </a:ln>
                <a:solidFill>
                  <a:schemeClr val="bg1"/>
                </a:solidFill>
                <a:effectLst/>
                <a:latin typeface="Arial" panose="020B0604020202020204" pitchFamily="34" charset="0"/>
              </a:rPr>
              <a:t>, or </a:t>
            </a:r>
            <a:r>
              <a:rPr kumimoji="0" lang="en-US" altLang="en-US" sz="3200" b="1" i="0" u="none" strike="noStrike" cap="none" normalizeH="0" baseline="0" dirty="0">
                <a:ln>
                  <a:noFill/>
                </a:ln>
                <a:solidFill>
                  <a:schemeClr val="bg1"/>
                </a:solidFill>
                <a:effectLst/>
                <a:latin typeface="Arial" panose="020B0604020202020204" pitchFamily="34" charset="0"/>
              </a:rPr>
              <a:t>Global Vectors for Word Representation</a:t>
            </a:r>
            <a:r>
              <a:rPr kumimoji="0" lang="en-US" altLang="en-US" sz="3200" b="0" i="0" u="none" strike="noStrike" cap="none" normalizeH="0" baseline="0" dirty="0">
                <a:ln>
                  <a:noFill/>
                </a:ln>
                <a:solidFill>
                  <a:schemeClr val="bg1"/>
                </a:solidFill>
                <a:effectLst/>
                <a:latin typeface="Arial" panose="020B0604020202020204" pitchFamily="34" charset="0"/>
              </a:rPr>
              <a:t>, </a:t>
            </a:r>
            <a:r>
              <a:rPr lang="en-US" altLang="en-US" sz="3200" dirty="0">
                <a:solidFill>
                  <a:schemeClr val="bg1"/>
                </a:solidFill>
                <a:latin typeface="Arial" panose="020B0604020202020204" pitchFamily="34" charset="0"/>
              </a:rPr>
              <a:t>combines strengths of global matrix factorization and local context window approaches.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a:p>
            <a:pPr eaLnBrk="0" fontAlgn="base" hangingPunct="0">
              <a:spcBef>
                <a:spcPct val="0"/>
              </a:spcBef>
              <a:spcAft>
                <a:spcPct val="0"/>
              </a:spcAft>
              <a:buFontTx/>
              <a:buChar char="•"/>
            </a:pPr>
            <a:r>
              <a:rPr lang="en-US" altLang="en-US" sz="3200" dirty="0">
                <a:solidFill>
                  <a:schemeClr val="bg1"/>
                </a:solidFill>
                <a:latin typeface="Arial" panose="020B0604020202020204" pitchFamily="34" charset="0"/>
              </a:rPr>
              <a:t>Why?</a:t>
            </a:r>
            <a:br>
              <a:rPr lang="en-US" altLang="en-US" sz="3200" dirty="0">
                <a:solidFill>
                  <a:schemeClr val="bg1"/>
                </a:solidFill>
                <a:latin typeface="Arial" panose="020B0604020202020204" pitchFamily="34" charset="0"/>
              </a:rPr>
            </a:br>
            <a:r>
              <a:rPr lang="en-US" sz="3200" dirty="0">
                <a:solidFill>
                  <a:schemeClr val="bg1"/>
                </a:solidFill>
                <a:latin typeface="Arial" panose="020B0604020202020204" pitchFamily="34" charset="0"/>
              </a:rPr>
              <a:t>Both approaches have limitations in balancing local and global information.</a:t>
            </a:r>
            <a:endParaRPr lang="en-US" altLang="en-US" sz="3200" dirty="0">
              <a:solidFill>
                <a:schemeClr val="bg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7216A79A-9F96-AE6F-2A48-B57CDA84D07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5F5555B-B796-2C63-C384-FAF55F58FBD2}"/>
              </a:ext>
            </a:extLst>
          </p:cNvPr>
          <p:cNvSpPr txBox="1"/>
          <p:nvPr/>
        </p:nvSpPr>
        <p:spPr>
          <a:xfrm>
            <a:off x="472845" y="368047"/>
            <a:ext cx="17342310" cy="853824"/>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GLOVE MODEL: </a:t>
            </a:r>
          </a:p>
        </p:txBody>
      </p:sp>
      <p:sp>
        <p:nvSpPr>
          <p:cNvPr id="4" name="TextBox 4">
            <a:extLst>
              <a:ext uri="{FF2B5EF4-FFF2-40B4-BE49-F238E27FC236}">
                <a16:creationId xmlns:a16="http://schemas.microsoft.com/office/drawing/2014/main" id="{70789D74-D9BC-E6E4-08D2-A7D12E6545DC}"/>
              </a:ext>
            </a:extLst>
          </p:cNvPr>
          <p:cNvSpPr txBox="1"/>
          <p:nvPr/>
        </p:nvSpPr>
        <p:spPr>
          <a:xfrm>
            <a:off x="472845" y="1537469"/>
            <a:ext cx="9973668" cy="589007"/>
          </a:xfrm>
          <a:prstGeom prst="rect">
            <a:avLst/>
          </a:prstGeom>
        </p:spPr>
        <p:txBody>
          <a:bodyPr lIns="0" tIns="0" rIns="0" bIns="0" rtlCol="0" anchor="t">
            <a:spAutoFit/>
          </a:bodyPr>
          <a:lstStyle/>
          <a:p>
            <a:pPr algn="just">
              <a:lnSpc>
                <a:spcPts val="4868"/>
              </a:lnSpc>
              <a:spcBef>
                <a:spcPct val="0"/>
              </a:spcBef>
            </a:pPr>
            <a:r>
              <a:rPr lang="en-US" sz="3477" b="1" dirty="0">
                <a:solidFill>
                  <a:srgbClr val="FFFFFF"/>
                </a:solidFill>
                <a:latin typeface="Garet Bold"/>
                <a:ea typeface="Garet Bold"/>
                <a:cs typeface="Garet Bold"/>
                <a:sym typeface="Garet Bold"/>
              </a:rPr>
              <a:t>What problem does </a:t>
            </a:r>
            <a:r>
              <a:rPr lang="en-US" sz="3477" b="1" dirty="0" err="1">
                <a:solidFill>
                  <a:srgbClr val="FFFFFF"/>
                </a:solidFill>
                <a:latin typeface="Garet Bold"/>
                <a:ea typeface="Garet Bold"/>
                <a:cs typeface="Garet Bold"/>
                <a:sym typeface="Garet Bold"/>
              </a:rPr>
              <a:t>GloVe</a:t>
            </a:r>
            <a:r>
              <a:rPr lang="en-US" sz="3477" b="1" dirty="0">
                <a:solidFill>
                  <a:srgbClr val="FFFFFF"/>
                </a:solidFill>
                <a:latin typeface="Garet Bold"/>
                <a:ea typeface="Garet Bold"/>
                <a:cs typeface="Garet Bold"/>
                <a:sym typeface="Garet Bold"/>
              </a:rPr>
              <a:t> solve?</a:t>
            </a:r>
          </a:p>
        </p:txBody>
      </p:sp>
      <p:sp>
        <p:nvSpPr>
          <p:cNvPr id="5" name="TextBox 5">
            <a:extLst>
              <a:ext uri="{FF2B5EF4-FFF2-40B4-BE49-F238E27FC236}">
                <a16:creationId xmlns:a16="http://schemas.microsoft.com/office/drawing/2014/main" id="{9752C695-CE2E-7101-5D4F-CC3D70778D4C}"/>
              </a:ext>
            </a:extLst>
          </p:cNvPr>
          <p:cNvSpPr txBox="1"/>
          <p:nvPr/>
        </p:nvSpPr>
        <p:spPr>
          <a:xfrm>
            <a:off x="152400" y="3009900"/>
            <a:ext cx="17498184" cy="1969770"/>
          </a:xfrm>
          <a:prstGeom prst="rect">
            <a:avLst/>
          </a:prstGeom>
        </p:spPr>
        <p:txBody>
          <a:bodyPr lIns="0" tIns="0" rIns="0" bIns="0" rtlCol="0" anchor="t">
            <a:spAutoFit/>
          </a:bodyPr>
          <a:lstStyle/>
          <a:p>
            <a:r>
              <a:rPr lang="en-US" sz="3200" i="1" u="sng" dirty="0">
                <a:solidFill>
                  <a:srgbClr val="FFFFFF"/>
                </a:solidFill>
                <a:latin typeface="Nirmala UI" panose="020B0502040204020203" pitchFamily="34" charset="0"/>
                <a:ea typeface="Nirmala UI" panose="020B0502040204020203" pitchFamily="34" charset="0"/>
                <a:cs typeface="Nirmala UI" panose="020B0502040204020203" pitchFamily="34" charset="0"/>
              </a:rPr>
              <a:t>Key Issue: </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rPr>
              <a:t>Standard methods often miss hidden relationships between words.</a:t>
            </a:r>
          </a:p>
          <a:p>
            <a:endPar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endParaRPr>
          </a:p>
          <a:p>
            <a:r>
              <a:rPr lang="en-US" sz="3200" i="1" u="sng" dirty="0">
                <a:solidFill>
                  <a:srgbClr val="FFFFFF"/>
                </a:solidFill>
                <a:latin typeface="Nirmala UI" panose="020B0502040204020203" pitchFamily="34" charset="0"/>
                <a:ea typeface="Nirmala UI" panose="020B0502040204020203" pitchFamily="34" charset="0"/>
                <a:cs typeface="Nirmala UI" panose="020B0502040204020203" pitchFamily="34" charset="0"/>
              </a:rPr>
              <a:t>Solution: </a:t>
            </a:r>
            <a:r>
              <a:rPr lang="en-US" sz="3200" dirty="0" err="1">
                <a:solidFill>
                  <a:srgbClr val="FFFFFF"/>
                </a:solidFill>
                <a:latin typeface="Nirmala UI" panose="020B0502040204020203" pitchFamily="34" charset="0"/>
                <a:ea typeface="Nirmala UI" panose="020B0502040204020203" pitchFamily="34" charset="0"/>
                <a:cs typeface="Nirmala UI" panose="020B0502040204020203" pitchFamily="34" charset="0"/>
              </a:rPr>
              <a:t>GloVe</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rPr>
              <a:t> combines global context (all word co-occurrences) with local context (nearby words) for a fuller picture.</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31260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22B"/>
        </a:solidFill>
        <a:effectLst/>
      </p:bgPr>
    </p:bg>
    <p:spTree>
      <p:nvGrpSpPr>
        <p:cNvPr id="1" name="">
          <a:extLst>
            <a:ext uri="{FF2B5EF4-FFF2-40B4-BE49-F238E27FC236}">
              <a16:creationId xmlns:a16="http://schemas.microsoft.com/office/drawing/2014/main" id="{0CBA825C-4114-43BB-FEF1-FA4302FD087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0D0F518-E697-F37F-53F8-478E34BBB415}"/>
              </a:ext>
            </a:extLst>
          </p:cNvPr>
          <p:cNvSpPr txBox="1"/>
          <p:nvPr/>
        </p:nvSpPr>
        <p:spPr>
          <a:xfrm>
            <a:off x="472845" y="368047"/>
            <a:ext cx="17342310" cy="663643"/>
          </a:xfrm>
          <a:prstGeom prst="rect">
            <a:avLst/>
          </a:prstGeom>
        </p:spPr>
        <p:txBody>
          <a:bodyPr lIns="0" tIns="0" rIns="0" bIns="0" rtlCol="0" anchor="t">
            <a:spAutoFit/>
          </a:bodyPr>
          <a:lstStyle/>
          <a:p>
            <a:pPr algn="l">
              <a:lnSpc>
                <a:spcPts val="6895"/>
              </a:lnSpc>
              <a:spcBef>
                <a:spcPct val="0"/>
              </a:spcBef>
            </a:pPr>
            <a:r>
              <a:rPr lang="en-US" sz="4925" dirty="0">
                <a:solidFill>
                  <a:srgbClr val="92DCEF"/>
                </a:solidFill>
                <a:latin typeface="Mokoto"/>
                <a:ea typeface="Mokoto"/>
                <a:cs typeface="Mokoto"/>
                <a:sym typeface="Mokoto"/>
              </a:rPr>
              <a:t>HOW GLOVE MODEL WORKS: </a:t>
            </a:r>
          </a:p>
        </p:txBody>
      </p:sp>
      <p:sp>
        <p:nvSpPr>
          <p:cNvPr id="4" name="TextBox 4">
            <a:extLst>
              <a:ext uri="{FF2B5EF4-FFF2-40B4-BE49-F238E27FC236}">
                <a16:creationId xmlns:a16="http://schemas.microsoft.com/office/drawing/2014/main" id="{5A2A26E9-C855-C034-2852-14AA19331545}"/>
              </a:ext>
            </a:extLst>
          </p:cNvPr>
          <p:cNvSpPr txBox="1"/>
          <p:nvPr/>
        </p:nvSpPr>
        <p:spPr>
          <a:xfrm>
            <a:off x="472845" y="1537469"/>
            <a:ext cx="9973668" cy="589007"/>
          </a:xfrm>
          <a:prstGeom prst="rect">
            <a:avLst/>
          </a:prstGeom>
        </p:spPr>
        <p:txBody>
          <a:bodyPr lIns="0" tIns="0" rIns="0" bIns="0" rtlCol="0" anchor="t">
            <a:spAutoFit/>
          </a:bodyPr>
          <a:lstStyle/>
          <a:p>
            <a:pPr algn="just">
              <a:lnSpc>
                <a:spcPts val="4868"/>
              </a:lnSpc>
              <a:spcBef>
                <a:spcPct val="0"/>
              </a:spcBef>
            </a:pPr>
            <a:r>
              <a:rPr lang="en-US" sz="3477" b="1" dirty="0">
                <a:solidFill>
                  <a:srgbClr val="FFFFFF"/>
                </a:solidFill>
                <a:latin typeface="Garet Bold"/>
                <a:ea typeface="Garet Bold"/>
                <a:cs typeface="Garet Bold"/>
                <a:sym typeface="Garet Bold"/>
              </a:rPr>
              <a:t>In simple terms:</a:t>
            </a:r>
          </a:p>
        </p:txBody>
      </p:sp>
      <p:sp>
        <p:nvSpPr>
          <p:cNvPr id="5" name="TextBox 5">
            <a:extLst>
              <a:ext uri="{FF2B5EF4-FFF2-40B4-BE49-F238E27FC236}">
                <a16:creationId xmlns:a16="http://schemas.microsoft.com/office/drawing/2014/main" id="{87F94B32-D498-7A3D-B3CE-43590A8E09B2}"/>
              </a:ext>
            </a:extLst>
          </p:cNvPr>
          <p:cNvSpPr txBox="1"/>
          <p:nvPr/>
        </p:nvSpPr>
        <p:spPr>
          <a:xfrm>
            <a:off x="152400" y="3009900"/>
            <a:ext cx="17498184" cy="2834046"/>
          </a:xfrm>
          <a:prstGeom prst="rect">
            <a:avLst/>
          </a:prstGeom>
        </p:spPr>
        <p:txBody>
          <a:bodyPr lIns="0" tIns="0" rIns="0" bIns="0" rtlCol="0" anchor="t">
            <a:spAutoFit/>
          </a:bodyPr>
          <a:lstStyle/>
          <a:p>
            <a:pPr>
              <a:lnSpc>
                <a:spcPts val="4463"/>
              </a:lnSpc>
            </a:pPr>
            <a:r>
              <a:rPr lang="en-US" sz="3200" i="1" u="sng"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Analogy: </a:t>
            </a:r>
            <a:r>
              <a:rPr lang="en-US" sz="3200" dirty="0" err="1">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GloVe</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checks how often words like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ice</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and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steam</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appear with words like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solid</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and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gas</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a:t>
            </a:r>
          </a:p>
          <a:p>
            <a:pPr>
              <a:lnSpc>
                <a:spcPts val="4463"/>
              </a:lnSpc>
            </a:pPr>
            <a:endPar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a:p>
            <a:pPr>
              <a:lnSpc>
                <a:spcPts val="4463"/>
              </a:lnSpc>
            </a:pP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Ratios help distinguish related terms, so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ice</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pairs more often with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solid</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 than with </a:t>
            </a:r>
            <a:r>
              <a:rPr lang="en-US" sz="3200" b="1"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gas</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a:t>
            </a:r>
          </a:p>
          <a:p>
            <a:pPr>
              <a:lnSpc>
                <a:spcPts val="4463"/>
              </a:lnSpc>
            </a:pPr>
            <a:endPar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endParaRPr>
          </a:p>
          <a:p>
            <a:pPr>
              <a:lnSpc>
                <a:spcPts val="4463"/>
              </a:lnSpc>
            </a:pPr>
            <a:r>
              <a:rPr lang="en-US" sz="3200" i="1" u="sng"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Simple formula explanation: </a:t>
            </a:r>
            <a:r>
              <a:rPr lang="en-US" sz="3200" dirty="0">
                <a:solidFill>
                  <a:srgbClr val="FFFFFF"/>
                </a:solidFill>
                <a:latin typeface="Nirmala UI" panose="020B0502040204020203" pitchFamily="34" charset="0"/>
                <a:ea typeface="Nirmala UI" panose="020B0502040204020203" pitchFamily="34" charset="0"/>
                <a:cs typeface="Nirmala UI" panose="020B0502040204020203" pitchFamily="34" charset="0"/>
                <a:sym typeface="Garet"/>
              </a:rPr>
              <a:t>It uses ratios of probabilities to find which words are most alike.</a:t>
            </a:r>
          </a:p>
        </p:txBody>
      </p:sp>
    </p:spTree>
    <p:extLst>
      <p:ext uri="{BB962C8B-B14F-4D97-AF65-F5344CB8AC3E}">
        <p14:creationId xmlns:p14="http://schemas.microsoft.com/office/powerpoint/2010/main" val="82067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1180</Words>
  <Application>Microsoft Office PowerPoint</Application>
  <PresentationFormat>Custom</PresentationFormat>
  <Paragraphs>101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Canva Sans</vt:lpstr>
      <vt:lpstr>Nirmala UI</vt:lpstr>
      <vt:lpstr>Garet</vt:lpstr>
      <vt:lpstr>Canva Sans Bold</vt:lpstr>
      <vt:lpstr>Mokoto</vt:lpstr>
      <vt:lpstr>Calibri</vt:lpstr>
      <vt:lpstr>Garet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GloVe: Global Vectors for Word Representation</dc:title>
  <cp:lastModifiedBy>Anusha Salimath</cp:lastModifiedBy>
  <cp:revision>5</cp:revision>
  <dcterms:created xsi:type="dcterms:W3CDTF">2006-08-16T00:00:00Z</dcterms:created>
  <dcterms:modified xsi:type="dcterms:W3CDTF">2024-11-08T08:48:50Z</dcterms:modified>
  <dc:identifier>DAGUOkFs6OA</dc:identifier>
</cp:coreProperties>
</file>