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9" r:id="rId4"/>
    <p:sldId id="260" r:id="rId5"/>
    <p:sldId id="261" r:id="rId6"/>
    <p:sldId id="263" r:id="rId7"/>
    <p:sldId id="264" r:id="rId8"/>
    <p:sldId id="262" r:id="rId9"/>
    <p:sldId id="267" r:id="rId10"/>
    <p:sldId id="268" r:id="rId11"/>
    <p:sldId id="272" r:id="rId12"/>
    <p:sldId id="275" r:id="rId13"/>
    <p:sldId id="276" r:id="rId14"/>
    <p:sldId id="274" r:id="rId15"/>
    <p:sldId id="277" r:id="rId16"/>
    <p:sldId id="278" r:id="rId17"/>
    <p:sldId id="279" r:id="rId18"/>
    <p:sldId id="280" r:id="rId19"/>
  </p:sldIdLst>
  <p:sldSz cx="18288000" cy="10287000"/>
  <p:notesSz cx="6858000" cy="9144000"/>
  <p:embeddedFontLst>
    <p:embeddedFont>
      <p:font typeface="Canva Sans" panose="020B0604020202020204" charset="0"/>
      <p:regular r:id="rId20"/>
    </p:embeddedFont>
    <p:embeddedFont>
      <p:font typeface="Canva Sans Bold" panose="020B0604020202020204" charset="0"/>
      <p:regular r:id="rId21"/>
    </p:embeddedFont>
    <p:embeddedFont>
      <p:font typeface="Canva Sans Medium" panose="020B0604020202020204" charset="0"/>
      <p:regular r:id="rId22"/>
    </p:embeddedFont>
    <p:embeddedFont>
      <p:font typeface="Canva Sans Medium Italics" panose="020B0604020202020204" charset="0"/>
      <p:regular r:id="rId23"/>
    </p:embeddedFont>
    <p:embeddedFont>
      <p:font typeface="March" panose="02000500000000000000" charset="0"/>
      <p:regular r:id="rId24"/>
    </p:embeddedFont>
    <p:embeddedFont>
      <p:font typeface="RQND Pro" panose="020B0604020202020204" charset="0"/>
      <p:regular r:id="rId25"/>
    </p:embeddedFont>
    <p:embeddedFont>
      <p:font typeface="RQND Pro Medium"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22" autoAdjust="0"/>
  </p:normalViewPr>
  <p:slideViewPr>
    <p:cSldViewPr>
      <p:cViewPr varScale="1">
        <p:scale>
          <a:sx n="38" d="100"/>
          <a:sy n="38" d="100"/>
        </p:scale>
        <p:origin x="103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5.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sv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1619924" y="3180207"/>
            <a:ext cx="15639376" cy="3704079"/>
          </a:xfrm>
          <a:prstGeom prst="rect">
            <a:avLst/>
          </a:prstGeom>
        </p:spPr>
        <p:txBody>
          <a:bodyPr lIns="0" tIns="0" rIns="0" bIns="0" rtlCol="0" anchor="t">
            <a:spAutoFit/>
          </a:bodyPr>
          <a:lstStyle/>
          <a:p>
            <a:pPr algn="ctr">
              <a:lnSpc>
                <a:spcPts val="5722"/>
              </a:lnSpc>
            </a:pPr>
            <a:r>
              <a:rPr lang="en-US" sz="6979">
                <a:solidFill>
                  <a:srgbClr val="FFFFFF"/>
                </a:solidFill>
                <a:latin typeface="March"/>
                <a:ea typeface="March"/>
                <a:cs typeface="March"/>
                <a:sym typeface="March"/>
              </a:rPr>
              <a:t> CHATBOT INTERACTION WITH ARTIFICIAL INTELLIGENCE: HUMAN DATA AUGMENTATION WITH T5 AND LANGUAGE TRANSFORMER ENSEMBLE FOR TEXT CLASSIFICATION</a:t>
            </a:r>
          </a:p>
        </p:txBody>
      </p:sp>
      <p:sp>
        <p:nvSpPr>
          <p:cNvPr id="3" name="Freeform 3"/>
          <p:cNvSpPr/>
          <p:nvPr/>
        </p:nvSpPr>
        <p:spPr>
          <a:xfrm rot="-5400000" flipV="1">
            <a:off x="663233" y="-72009"/>
            <a:ext cx="1913382" cy="4114800"/>
          </a:xfrm>
          <a:custGeom>
            <a:avLst/>
            <a:gdLst/>
            <a:ahLst/>
            <a:cxnLst/>
            <a:rect l="l" t="t" r="r" b="b"/>
            <a:pathLst>
              <a:path w="1913382" h="4114800">
                <a:moveTo>
                  <a:pt x="0" y="4114800"/>
                </a:moveTo>
                <a:lnTo>
                  <a:pt x="1913382" y="4114800"/>
                </a:lnTo>
                <a:lnTo>
                  <a:pt x="1913382"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16055280" y="6385887"/>
            <a:ext cx="1913382" cy="4114800"/>
          </a:xfrm>
          <a:custGeom>
            <a:avLst/>
            <a:gdLst/>
            <a:ahLst/>
            <a:cxnLst/>
            <a:rect l="l" t="t" r="r" b="b"/>
            <a:pathLst>
              <a:path w="1913382" h="4114800">
                <a:moveTo>
                  <a:pt x="0" y="0"/>
                </a:moveTo>
                <a:lnTo>
                  <a:pt x="1913382" y="0"/>
                </a:lnTo>
                <a:lnTo>
                  <a:pt x="191338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6250" r="-6250"/>
            </a:stretch>
          </a:blipFill>
        </p:spPr>
      </p:sp>
      <p:sp>
        <p:nvSpPr>
          <p:cNvPr id="3" name="Freeform 3"/>
          <p:cNvSpPr/>
          <p:nvPr/>
        </p:nvSpPr>
        <p:spPr>
          <a:xfrm rot="5400000">
            <a:off x="72009" y="8157591"/>
            <a:ext cx="1913382" cy="4114800"/>
          </a:xfrm>
          <a:custGeom>
            <a:avLst/>
            <a:gdLst/>
            <a:ahLst/>
            <a:cxnLst/>
            <a:rect l="l" t="t" r="r" b="b"/>
            <a:pathLst>
              <a:path w="1913382" h="4114800">
                <a:moveTo>
                  <a:pt x="0" y="0"/>
                </a:moveTo>
                <a:lnTo>
                  <a:pt x="1913382" y="0"/>
                </a:lnTo>
                <a:lnTo>
                  <a:pt x="191338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10800000" flipH="1">
            <a:off x="14791727" y="47391"/>
            <a:ext cx="3449410" cy="3412042"/>
          </a:xfrm>
          <a:custGeom>
            <a:avLst/>
            <a:gdLst/>
            <a:ahLst/>
            <a:cxnLst/>
            <a:rect l="l" t="t" r="r" b="b"/>
            <a:pathLst>
              <a:path w="3449410" h="3412042">
                <a:moveTo>
                  <a:pt x="3449410" y="0"/>
                </a:moveTo>
                <a:lnTo>
                  <a:pt x="0" y="0"/>
                </a:lnTo>
                <a:lnTo>
                  <a:pt x="0" y="3412041"/>
                </a:lnTo>
                <a:lnTo>
                  <a:pt x="3449410" y="3412041"/>
                </a:lnTo>
                <a:lnTo>
                  <a:pt x="344941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028700" y="2178956"/>
            <a:ext cx="16471388" cy="6485609"/>
          </a:xfrm>
          <a:custGeom>
            <a:avLst/>
            <a:gdLst/>
            <a:ahLst/>
            <a:cxnLst/>
            <a:rect l="l" t="t" r="r" b="b"/>
            <a:pathLst>
              <a:path w="16471388" h="6485609">
                <a:moveTo>
                  <a:pt x="0" y="0"/>
                </a:moveTo>
                <a:lnTo>
                  <a:pt x="16471388" y="0"/>
                </a:lnTo>
                <a:lnTo>
                  <a:pt x="16471388" y="6485609"/>
                </a:lnTo>
                <a:lnTo>
                  <a:pt x="0" y="6485609"/>
                </a:lnTo>
                <a:lnTo>
                  <a:pt x="0" y="0"/>
                </a:lnTo>
                <a:close/>
              </a:path>
            </a:pathLst>
          </a:custGeom>
          <a:blipFill>
            <a:blip r:embed="rId7"/>
            <a:stretch>
              <a:fillRect/>
            </a:stretch>
          </a:blipFill>
        </p:spPr>
      </p:sp>
      <p:sp>
        <p:nvSpPr>
          <p:cNvPr id="6" name="TextBox 6"/>
          <p:cNvSpPr txBox="1"/>
          <p:nvPr/>
        </p:nvSpPr>
        <p:spPr>
          <a:xfrm>
            <a:off x="2328863" y="489979"/>
            <a:ext cx="11840822" cy="963142"/>
          </a:xfrm>
          <a:prstGeom prst="rect">
            <a:avLst/>
          </a:prstGeom>
        </p:spPr>
        <p:txBody>
          <a:bodyPr lIns="0" tIns="0" rIns="0" bIns="0" rtlCol="0" anchor="t">
            <a:spAutoFit/>
          </a:bodyPr>
          <a:lstStyle/>
          <a:p>
            <a:pPr algn="ctr">
              <a:lnSpc>
                <a:spcPts val="7813"/>
              </a:lnSpc>
              <a:spcBef>
                <a:spcPct val="0"/>
              </a:spcBef>
            </a:pPr>
            <a:r>
              <a:rPr lang="en-US" sz="5581">
                <a:solidFill>
                  <a:srgbClr val="FFFFFF"/>
                </a:solidFill>
                <a:latin typeface="RQND Pro Medium"/>
                <a:ea typeface="RQND Pro Medium"/>
                <a:cs typeface="RQND Pro Medium"/>
                <a:sym typeface="RQND Pro Medium"/>
              </a:rPr>
              <a:t>RESULTS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1BB391-2308-1855-CC2F-078D73A6806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BB1E57F-EA77-0BE3-7BCE-D6A319BCFD90}"/>
              </a:ext>
            </a:extLst>
          </p:cNvPr>
          <p:cNvSpPr/>
          <p:nvPr/>
        </p:nvSpPr>
        <p:spPr>
          <a:xfrm>
            <a:off x="0" y="-495300"/>
            <a:ext cx="18288000" cy="10834451"/>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6250" r="-6250"/>
            </a:stretch>
          </a:blipFill>
        </p:spPr>
        <p:txBody>
          <a:bodyPr/>
          <a:lstStyle/>
          <a:p>
            <a:endParaRPr lang="en-IN" dirty="0"/>
          </a:p>
        </p:txBody>
      </p:sp>
      <p:sp>
        <p:nvSpPr>
          <p:cNvPr id="3" name="Freeform 3">
            <a:extLst>
              <a:ext uri="{FF2B5EF4-FFF2-40B4-BE49-F238E27FC236}">
                <a16:creationId xmlns:a16="http://schemas.microsoft.com/office/drawing/2014/main" id="{BA43F62B-B668-7FC0-1E7E-1DF66F6B805D}"/>
              </a:ext>
            </a:extLst>
          </p:cNvPr>
          <p:cNvSpPr/>
          <p:nvPr/>
        </p:nvSpPr>
        <p:spPr>
          <a:xfrm rot="-10800000" flipH="1">
            <a:off x="15534595" y="-393074"/>
            <a:ext cx="3449410" cy="3412042"/>
          </a:xfrm>
          <a:custGeom>
            <a:avLst/>
            <a:gdLst/>
            <a:ahLst/>
            <a:cxnLst/>
            <a:rect l="l" t="t" r="r" b="b"/>
            <a:pathLst>
              <a:path w="3449410" h="3412042">
                <a:moveTo>
                  <a:pt x="3449410" y="0"/>
                </a:moveTo>
                <a:lnTo>
                  <a:pt x="0" y="0"/>
                </a:lnTo>
                <a:lnTo>
                  <a:pt x="0" y="3412041"/>
                </a:lnTo>
                <a:lnTo>
                  <a:pt x="3449410" y="3412041"/>
                </a:lnTo>
                <a:lnTo>
                  <a:pt x="344941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a:extLst>
              <a:ext uri="{FF2B5EF4-FFF2-40B4-BE49-F238E27FC236}">
                <a16:creationId xmlns:a16="http://schemas.microsoft.com/office/drawing/2014/main" id="{F39B06C9-73EF-F209-981D-3A9C029AC8E4}"/>
              </a:ext>
            </a:extLst>
          </p:cNvPr>
          <p:cNvSpPr/>
          <p:nvPr/>
        </p:nvSpPr>
        <p:spPr>
          <a:xfrm>
            <a:off x="610966" y="1060764"/>
            <a:ext cx="7156332" cy="7245506"/>
          </a:xfrm>
          <a:custGeom>
            <a:avLst/>
            <a:gdLst/>
            <a:ahLst/>
            <a:cxnLst/>
            <a:rect l="l" t="t" r="r" b="b"/>
            <a:pathLst>
              <a:path w="7156332" h="7245506">
                <a:moveTo>
                  <a:pt x="0" y="0"/>
                </a:moveTo>
                <a:lnTo>
                  <a:pt x="7156332" y="0"/>
                </a:lnTo>
                <a:lnTo>
                  <a:pt x="7156332" y="7245506"/>
                </a:lnTo>
                <a:lnTo>
                  <a:pt x="0" y="7245506"/>
                </a:lnTo>
                <a:lnTo>
                  <a:pt x="0" y="0"/>
                </a:lnTo>
                <a:close/>
              </a:path>
            </a:pathLst>
          </a:custGeom>
          <a:blipFill>
            <a:blip r:embed="rId5"/>
            <a:stretch>
              <a:fillRect b="-6652"/>
            </a:stretch>
          </a:blipFill>
        </p:spPr>
      </p:sp>
      <p:sp>
        <p:nvSpPr>
          <p:cNvPr id="6" name="TextBox 6">
            <a:extLst>
              <a:ext uri="{FF2B5EF4-FFF2-40B4-BE49-F238E27FC236}">
                <a16:creationId xmlns:a16="http://schemas.microsoft.com/office/drawing/2014/main" id="{027507DE-9025-0221-8A8A-48A27D6501CA}"/>
              </a:ext>
            </a:extLst>
          </p:cNvPr>
          <p:cNvSpPr txBox="1"/>
          <p:nvPr/>
        </p:nvSpPr>
        <p:spPr>
          <a:xfrm>
            <a:off x="2399924" y="65558"/>
            <a:ext cx="11840822" cy="963142"/>
          </a:xfrm>
          <a:prstGeom prst="rect">
            <a:avLst/>
          </a:prstGeom>
        </p:spPr>
        <p:txBody>
          <a:bodyPr lIns="0" tIns="0" rIns="0" bIns="0" rtlCol="0" anchor="t">
            <a:spAutoFit/>
          </a:bodyPr>
          <a:lstStyle/>
          <a:p>
            <a:pPr algn="ctr">
              <a:lnSpc>
                <a:spcPts val="7813"/>
              </a:lnSpc>
              <a:spcBef>
                <a:spcPct val="0"/>
              </a:spcBef>
            </a:pPr>
            <a:r>
              <a:rPr lang="en-US" sz="5581">
                <a:solidFill>
                  <a:srgbClr val="FFFFFF"/>
                </a:solidFill>
                <a:latin typeface="RQND Pro Medium"/>
                <a:ea typeface="RQND Pro Medium"/>
                <a:cs typeface="RQND Pro Medium"/>
                <a:sym typeface="RQND Pro Medium"/>
              </a:rPr>
              <a:t>RESULTS</a:t>
            </a:r>
          </a:p>
        </p:txBody>
      </p:sp>
      <p:sp>
        <p:nvSpPr>
          <p:cNvPr id="8" name="TextBox 8">
            <a:extLst>
              <a:ext uri="{FF2B5EF4-FFF2-40B4-BE49-F238E27FC236}">
                <a16:creationId xmlns:a16="http://schemas.microsoft.com/office/drawing/2014/main" id="{E4E3299B-9E5E-AE25-CC54-FB0F9034EF9E}"/>
              </a:ext>
            </a:extLst>
          </p:cNvPr>
          <p:cNvSpPr txBox="1"/>
          <p:nvPr/>
        </p:nvSpPr>
        <p:spPr>
          <a:xfrm>
            <a:off x="762000" y="8800154"/>
            <a:ext cx="6479720" cy="339904"/>
          </a:xfrm>
          <a:prstGeom prst="rect">
            <a:avLst/>
          </a:prstGeom>
        </p:spPr>
        <p:txBody>
          <a:bodyPr lIns="0" tIns="0" rIns="0" bIns="0" rtlCol="0" anchor="t">
            <a:spAutoFit/>
          </a:bodyPr>
          <a:lstStyle/>
          <a:p>
            <a:pPr algn="ctr">
              <a:lnSpc>
                <a:spcPts val="2790"/>
              </a:lnSpc>
              <a:spcBef>
                <a:spcPct val="0"/>
              </a:spcBef>
            </a:pPr>
            <a:r>
              <a:rPr lang="en-US" sz="1992" b="1" spc="93" dirty="0" err="1">
                <a:solidFill>
                  <a:srgbClr val="FFFFFF"/>
                </a:solidFill>
                <a:latin typeface="Canva Sans Medium"/>
                <a:ea typeface="Canva Sans Medium"/>
                <a:cs typeface="Canva Sans Medium"/>
                <a:sym typeface="Canva Sans Medium"/>
              </a:rPr>
              <a:t>RoBERTa</a:t>
            </a:r>
            <a:r>
              <a:rPr lang="en-US" sz="1992" b="1" spc="93" dirty="0">
                <a:solidFill>
                  <a:srgbClr val="FFFFFF"/>
                </a:solidFill>
                <a:latin typeface="Canva Sans Medium"/>
                <a:ea typeface="Canva Sans Medium"/>
                <a:cs typeface="Canva Sans Medium"/>
                <a:sym typeface="Canva Sans Medium"/>
              </a:rPr>
              <a:t> Model</a:t>
            </a:r>
          </a:p>
        </p:txBody>
      </p:sp>
      <p:sp>
        <p:nvSpPr>
          <p:cNvPr id="9" name="TextBox 8">
            <a:extLst>
              <a:ext uri="{FF2B5EF4-FFF2-40B4-BE49-F238E27FC236}">
                <a16:creationId xmlns:a16="http://schemas.microsoft.com/office/drawing/2014/main" id="{A6CF3CC8-D6DF-B55A-EBDB-79D26C82DBE2}"/>
              </a:ext>
            </a:extLst>
          </p:cNvPr>
          <p:cNvSpPr txBox="1"/>
          <p:nvPr/>
        </p:nvSpPr>
        <p:spPr>
          <a:xfrm>
            <a:off x="9372600" y="1714500"/>
            <a:ext cx="7696200" cy="6124754"/>
          </a:xfrm>
          <a:prstGeom prst="rect">
            <a:avLst/>
          </a:prstGeom>
          <a:noFill/>
        </p:spPr>
        <p:txBody>
          <a:bodyPr wrap="square" rtlCol="0">
            <a:spAutoFit/>
          </a:bodyPr>
          <a:lstStyle/>
          <a:p>
            <a:r>
              <a:rPr lang="en-IN" sz="2400" b="1" spc="159" dirty="0">
                <a:solidFill>
                  <a:srgbClr val="FFFFFF"/>
                </a:solidFill>
                <a:latin typeface="Canva Sans Medium"/>
              </a:rPr>
              <a:t>As you can see </a:t>
            </a:r>
            <a:r>
              <a:rPr lang="en-US" sz="2400" b="1" spc="159" dirty="0">
                <a:solidFill>
                  <a:srgbClr val="FFFFFF"/>
                </a:solidFill>
                <a:latin typeface="Canva Sans Medium"/>
              </a:rPr>
              <a:t>from the confusion matrix, the tasks of EEG—MENTAL—STATE, SCENE—CLASSIFICATION, and SIGN—</a:t>
            </a:r>
            <a:r>
              <a:rPr lang="en-IN" sz="2400" b="1" spc="159" dirty="0">
                <a:solidFill>
                  <a:srgbClr val="FFFFFF"/>
                </a:solidFill>
                <a:latin typeface="Canva Sans Medium"/>
              </a:rPr>
              <a:t>LANGUAGE are classified perfectly.</a:t>
            </a:r>
            <a:br>
              <a:rPr lang="en-IN" sz="2400" b="1" spc="159" dirty="0">
                <a:solidFill>
                  <a:srgbClr val="FFFFFF"/>
                </a:solidFill>
                <a:latin typeface="Canva Sans Medium"/>
              </a:rPr>
            </a:br>
            <a:r>
              <a:rPr lang="en-IN" sz="2400" b="1" spc="159" dirty="0">
                <a:solidFill>
                  <a:srgbClr val="FFFFFF"/>
                </a:solidFill>
                <a:latin typeface="Canva Sans Medium"/>
              </a:rPr>
              <a:t>Whereas, tasks of CHAT, JOKE, and SENTIMENT ANALYSIS are classified imperfectly.</a:t>
            </a:r>
          </a:p>
          <a:p>
            <a:endParaRPr lang="en-IN" sz="2400" b="1" spc="159" dirty="0">
              <a:solidFill>
                <a:srgbClr val="FFFFFF"/>
              </a:solidFill>
              <a:latin typeface="Canva Sans Medium"/>
            </a:endParaRPr>
          </a:p>
          <a:p>
            <a:r>
              <a:rPr lang="en-US" sz="2400" b="1" spc="159" dirty="0">
                <a:solidFill>
                  <a:srgbClr val="FFFFFF"/>
                </a:solidFill>
                <a:latin typeface="Canva Sans Medium"/>
              </a:rPr>
              <a:t>The model sometimes mixed up tasks that are similar in nature, like chat and jokes (both social), or EEG emotional state and sentiment analysis (both involve emotions). These mistakes make sense because the language used for these tasks can overlap.</a:t>
            </a:r>
          </a:p>
          <a:p>
            <a:endParaRPr lang="en-IN" sz="2800" dirty="0">
              <a:solidFill>
                <a:schemeClr val="bg1"/>
              </a:solidFill>
            </a:endParaRPr>
          </a:p>
          <a:p>
            <a:endParaRPr lang="en-IN" sz="2800" dirty="0">
              <a:solidFill>
                <a:schemeClr val="bg1"/>
              </a:solidFill>
            </a:endParaRPr>
          </a:p>
        </p:txBody>
      </p:sp>
    </p:spTree>
    <p:extLst>
      <p:ext uri="{BB962C8B-B14F-4D97-AF65-F5344CB8AC3E}">
        <p14:creationId xmlns:p14="http://schemas.microsoft.com/office/powerpoint/2010/main" val="470604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89FBA9-CC94-7FC0-C357-799BFB6F2C8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D3EF3CDF-7C35-1B83-5646-BE11BED11F01}"/>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6250" r="-6250"/>
            </a:stretch>
          </a:blipFill>
        </p:spPr>
      </p:sp>
      <p:sp>
        <p:nvSpPr>
          <p:cNvPr id="3" name="Freeform 3">
            <a:extLst>
              <a:ext uri="{FF2B5EF4-FFF2-40B4-BE49-F238E27FC236}">
                <a16:creationId xmlns:a16="http://schemas.microsoft.com/office/drawing/2014/main" id="{EE14397B-4723-AE5E-50ED-E70DEA8C36D6}"/>
              </a:ext>
            </a:extLst>
          </p:cNvPr>
          <p:cNvSpPr/>
          <p:nvPr/>
        </p:nvSpPr>
        <p:spPr>
          <a:xfrm rot="5400000">
            <a:off x="72009" y="8157591"/>
            <a:ext cx="1913382" cy="4114800"/>
          </a:xfrm>
          <a:custGeom>
            <a:avLst/>
            <a:gdLst/>
            <a:ahLst/>
            <a:cxnLst/>
            <a:rect l="l" t="t" r="r" b="b"/>
            <a:pathLst>
              <a:path w="1913382" h="4114800">
                <a:moveTo>
                  <a:pt x="0" y="0"/>
                </a:moveTo>
                <a:lnTo>
                  <a:pt x="1913382" y="0"/>
                </a:lnTo>
                <a:lnTo>
                  <a:pt x="191338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a:extLst>
              <a:ext uri="{FF2B5EF4-FFF2-40B4-BE49-F238E27FC236}">
                <a16:creationId xmlns:a16="http://schemas.microsoft.com/office/drawing/2014/main" id="{932C2DFA-9C93-631C-EE31-4AF0BCEFBA19}"/>
              </a:ext>
            </a:extLst>
          </p:cNvPr>
          <p:cNvSpPr/>
          <p:nvPr/>
        </p:nvSpPr>
        <p:spPr>
          <a:xfrm rot="-10800000" flipH="1">
            <a:off x="14791727" y="47391"/>
            <a:ext cx="3449410" cy="3412042"/>
          </a:xfrm>
          <a:custGeom>
            <a:avLst/>
            <a:gdLst/>
            <a:ahLst/>
            <a:cxnLst/>
            <a:rect l="l" t="t" r="r" b="b"/>
            <a:pathLst>
              <a:path w="3449410" h="3412042">
                <a:moveTo>
                  <a:pt x="3449410" y="0"/>
                </a:moveTo>
                <a:lnTo>
                  <a:pt x="0" y="0"/>
                </a:lnTo>
                <a:lnTo>
                  <a:pt x="0" y="3412041"/>
                </a:lnTo>
                <a:lnTo>
                  <a:pt x="3449410" y="3412041"/>
                </a:lnTo>
                <a:lnTo>
                  <a:pt x="344941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a:extLst>
              <a:ext uri="{FF2B5EF4-FFF2-40B4-BE49-F238E27FC236}">
                <a16:creationId xmlns:a16="http://schemas.microsoft.com/office/drawing/2014/main" id="{6C3B765F-5CF2-5A92-9DE7-8DEA782362D7}"/>
              </a:ext>
            </a:extLst>
          </p:cNvPr>
          <p:cNvSpPr txBox="1"/>
          <p:nvPr/>
        </p:nvSpPr>
        <p:spPr>
          <a:xfrm>
            <a:off x="2417940" y="134957"/>
            <a:ext cx="11840822" cy="893321"/>
          </a:xfrm>
          <a:prstGeom prst="rect">
            <a:avLst/>
          </a:prstGeom>
        </p:spPr>
        <p:txBody>
          <a:bodyPr lIns="0" tIns="0" rIns="0" bIns="0" rtlCol="0" anchor="t">
            <a:spAutoFit/>
          </a:bodyPr>
          <a:lstStyle/>
          <a:p>
            <a:pPr algn="ctr">
              <a:lnSpc>
                <a:spcPts val="7813"/>
              </a:lnSpc>
              <a:spcBef>
                <a:spcPct val="0"/>
              </a:spcBef>
            </a:pPr>
            <a:r>
              <a:rPr lang="en-US" sz="5581" dirty="0">
                <a:solidFill>
                  <a:srgbClr val="FFFFFF"/>
                </a:solidFill>
                <a:latin typeface="RQND Pro Medium"/>
                <a:ea typeface="RQND Pro Medium"/>
                <a:cs typeface="RQND Pro Medium"/>
                <a:sym typeface="RQND Pro Medium"/>
              </a:rPr>
              <a:t>MISTAKES AND PROBABBILITIES</a:t>
            </a:r>
          </a:p>
        </p:txBody>
      </p:sp>
      <p:pic>
        <p:nvPicPr>
          <p:cNvPr id="12" name="Picture 11">
            <a:extLst>
              <a:ext uri="{FF2B5EF4-FFF2-40B4-BE49-F238E27FC236}">
                <a16:creationId xmlns:a16="http://schemas.microsoft.com/office/drawing/2014/main" id="{46909B3E-78DB-F580-5E95-3E1327648FCF}"/>
              </a:ext>
            </a:extLst>
          </p:cNvPr>
          <p:cNvPicPr>
            <a:picLocks noChangeAspect="1"/>
          </p:cNvPicPr>
          <p:nvPr/>
        </p:nvPicPr>
        <p:blipFill>
          <a:blip r:embed="rId7"/>
          <a:stretch>
            <a:fillRect/>
          </a:stretch>
        </p:blipFill>
        <p:spPr>
          <a:xfrm>
            <a:off x="457200" y="1281177"/>
            <a:ext cx="12048961" cy="8727524"/>
          </a:xfrm>
          <a:prstGeom prst="rect">
            <a:avLst/>
          </a:prstGeom>
        </p:spPr>
      </p:pic>
      <p:sp>
        <p:nvSpPr>
          <p:cNvPr id="13" name="TextBox 12">
            <a:extLst>
              <a:ext uri="{FF2B5EF4-FFF2-40B4-BE49-F238E27FC236}">
                <a16:creationId xmlns:a16="http://schemas.microsoft.com/office/drawing/2014/main" id="{A5B3A1C4-F1E5-7C7E-5954-55DA1BAAECA9}"/>
              </a:ext>
            </a:extLst>
          </p:cNvPr>
          <p:cNvSpPr txBox="1"/>
          <p:nvPr/>
        </p:nvSpPr>
        <p:spPr>
          <a:xfrm>
            <a:off x="12947323" y="1792354"/>
            <a:ext cx="4419600" cy="775596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2400" b="1" spc="159" dirty="0">
                <a:solidFill>
                  <a:srgbClr val="FFFFFF"/>
                </a:solidFill>
                <a:latin typeface="Canva Sans Medium"/>
              </a:rPr>
              <a:t>RARE WORDS:</a:t>
            </a:r>
          </a:p>
          <a:p>
            <a:pPr marL="0" marR="0" lvl="0" indent="0" algn="l" defTabSz="914400" rtl="0" eaLnBrk="0" fontAlgn="base" latinLnBrk="0" hangingPunct="0">
              <a:lnSpc>
                <a:spcPct val="100000"/>
              </a:lnSpc>
              <a:spcBef>
                <a:spcPct val="0"/>
              </a:spcBef>
              <a:spcAft>
                <a:spcPct val="0"/>
              </a:spcAft>
              <a:buClrTx/>
              <a:buSzTx/>
              <a:tabLst/>
            </a:pPr>
            <a:r>
              <a:rPr lang="en-US" altLang="en-US" sz="2400" b="1" spc="159" dirty="0">
                <a:solidFill>
                  <a:srgbClr val="FFFFFF"/>
                </a:solidFill>
                <a:latin typeface="Canva Sans Medium"/>
              </a:rPr>
              <a:t>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b="1" spc="159" dirty="0">
                <a:solidFill>
                  <a:srgbClr val="FFFFFF"/>
                </a:solidFill>
                <a:latin typeface="Canva Sans Medium"/>
              </a:rPr>
              <a:t>The phrase "What is your </a:t>
            </a:r>
            <a:r>
              <a:rPr lang="en-US" altLang="en-US" sz="2400" b="1" spc="159" dirty="0" err="1">
                <a:solidFill>
                  <a:srgbClr val="FFFFFF"/>
                </a:solidFill>
                <a:latin typeface="Canva Sans Medium"/>
              </a:rPr>
              <a:t>favourite</a:t>
            </a:r>
            <a:r>
              <a:rPr lang="en-US" altLang="en-US" sz="2400" b="1" spc="159" dirty="0">
                <a:solidFill>
                  <a:srgbClr val="FFFFFF"/>
                </a:solidFill>
                <a:latin typeface="Canva Sans Medium"/>
              </a:rPr>
              <a:t> one liner?" was misclassified because the term "one liner" wasn’t in the training data. The model didn't know how to handle it.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spc="159" dirty="0">
              <a:solidFill>
                <a:srgbClr val="FFFFFF"/>
              </a:solidFill>
              <a:latin typeface="Canva Sans Medium"/>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b="1" spc="159" dirty="0">
                <a:solidFill>
                  <a:srgbClr val="FFFFFF"/>
                </a:solidFill>
                <a:latin typeface="Canva Sans Medium"/>
              </a:rPr>
              <a:t> Similarly, "What is the valence of my brainwaves?" caused confusion because the word "valence" wasn’t part of the training, and "brainwaves" was mostly linked to mental state tasks, not emotional ones. </a:t>
            </a:r>
          </a:p>
          <a:p>
            <a:endParaRPr lang="en-IN" dirty="0"/>
          </a:p>
        </p:txBody>
      </p:sp>
    </p:spTree>
    <p:extLst>
      <p:ext uri="{BB962C8B-B14F-4D97-AF65-F5344CB8AC3E}">
        <p14:creationId xmlns:p14="http://schemas.microsoft.com/office/powerpoint/2010/main" val="923599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B575B5-8F6B-6DFA-56AE-183D629F8A0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F74F9F4F-0738-1874-E125-C34E7BADE134}"/>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6250" r="-6250"/>
            </a:stretch>
          </a:blipFill>
        </p:spPr>
      </p:sp>
      <p:sp>
        <p:nvSpPr>
          <p:cNvPr id="3" name="Freeform 3">
            <a:extLst>
              <a:ext uri="{FF2B5EF4-FFF2-40B4-BE49-F238E27FC236}">
                <a16:creationId xmlns:a16="http://schemas.microsoft.com/office/drawing/2014/main" id="{7FC0F2A2-6107-64BF-C1E0-02D3EA3A4FA8}"/>
              </a:ext>
            </a:extLst>
          </p:cNvPr>
          <p:cNvSpPr/>
          <p:nvPr/>
        </p:nvSpPr>
        <p:spPr>
          <a:xfrm rot="5400000">
            <a:off x="72009" y="8157591"/>
            <a:ext cx="1913382" cy="4114800"/>
          </a:xfrm>
          <a:custGeom>
            <a:avLst/>
            <a:gdLst/>
            <a:ahLst/>
            <a:cxnLst/>
            <a:rect l="l" t="t" r="r" b="b"/>
            <a:pathLst>
              <a:path w="1913382" h="4114800">
                <a:moveTo>
                  <a:pt x="0" y="0"/>
                </a:moveTo>
                <a:lnTo>
                  <a:pt x="1913382" y="0"/>
                </a:lnTo>
                <a:lnTo>
                  <a:pt x="191338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a:extLst>
              <a:ext uri="{FF2B5EF4-FFF2-40B4-BE49-F238E27FC236}">
                <a16:creationId xmlns:a16="http://schemas.microsoft.com/office/drawing/2014/main" id="{B756B4EC-0069-92A1-F671-EFF68DF52AFD}"/>
              </a:ext>
            </a:extLst>
          </p:cNvPr>
          <p:cNvSpPr/>
          <p:nvPr/>
        </p:nvSpPr>
        <p:spPr>
          <a:xfrm rot="-10800000" flipH="1">
            <a:off x="14791727" y="47391"/>
            <a:ext cx="3449410" cy="3412042"/>
          </a:xfrm>
          <a:custGeom>
            <a:avLst/>
            <a:gdLst/>
            <a:ahLst/>
            <a:cxnLst/>
            <a:rect l="l" t="t" r="r" b="b"/>
            <a:pathLst>
              <a:path w="3449410" h="3412042">
                <a:moveTo>
                  <a:pt x="3449410" y="0"/>
                </a:moveTo>
                <a:lnTo>
                  <a:pt x="0" y="0"/>
                </a:lnTo>
                <a:lnTo>
                  <a:pt x="0" y="3412041"/>
                </a:lnTo>
                <a:lnTo>
                  <a:pt x="3449410" y="3412041"/>
                </a:lnTo>
                <a:lnTo>
                  <a:pt x="344941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a:extLst>
              <a:ext uri="{FF2B5EF4-FFF2-40B4-BE49-F238E27FC236}">
                <a16:creationId xmlns:a16="http://schemas.microsoft.com/office/drawing/2014/main" id="{BD720E4B-457E-5A7D-3B10-7B4123F436A9}"/>
              </a:ext>
            </a:extLst>
          </p:cNvPr>
          <p:cNvSpPr txBox="1"/>
          <p:nvPr/>
        </p:nvSpPr>
        <p:spPr>
          <a:xfrm>
            <a:off x="2417940" y="134957"/>
            <a:ext cx="11840822" cy="893321"/>
          </a:xfrm>
          <a:prstGeom prst="rect">
            <a:avLst/>
          </a:prstGeom>
        </p:spPr>
        <p:txBody>
          <a:bodyPr lIns="0" tIns="0" rIns="0" bIns="0" rtlCol="0" anchor="t">
            <a:spAutoFit/>
          </a:bodyPr>
          <a:lstStyle/>
          <a:p>
            <a:pPr algn="ctr">
              <a:lnSpc>
                <a:spcPts val="7813"/>
              </a:lnSpc>
              <a:spcBef>
                <a:spcPct val="0"/>
              </a:spcBef>
            </a:pPr>
            <a:r>
              <a:rPr lang="en-US" sz="5581" dirty="0">
                <a:solidFill>
                  <a:srgbClr val="FFFFFF"/>
                </a:solidFill>
                <a:latin typeface="RQND Pro Medium"/>
                <a:ea typeface="RQND Pro Medium"/>
                <a:cs typeface="RQND Pro Medium"/>
                <a:sym typeface="RQND Pro Medium"/>
              </a:rPr>
              <a:t>MISTAKES AND PROBABBILITIES</a:t>
            </a:r>
          </a:p>
        </p:txBody>
      </p:sp>
      <p:pic>
        <p:nvPicPr>
          <p:cNvPr id="12" name="Picture 11">
            <a:extLst>
              <a:ext uri="{FF2B5EF4-FFF2-40B4-BE49-F238E27FC236}">
                <a16:creationId xmlns:a16="http://schemas.microsoft.com/office/drawing/2014/main" id="{D8446D94-A650-82C7-2BE3-1A60A1A41EB4}"/>
              </a:ext>
            </a:extLst>
          </p:cNvPr>
          <p:cNvPicPr>
            <a:picLocks noChangeAspect="1"/>
          </p:cNvPicPr>
          <p:nvPr/>
        </p:nvPicPr>
        <p:blipFill>
          <a:blip r:embed="rId7"/>
          <a:stretch>
            <a:fillRect/>
          </a:stretch>
        </p:blipFill>
        <p:spPr>
          <a:xfrm>
            <a:off x="457200" y="1281177"/>
            <a:ext cx="12048961" cy="8727524"/>
          </a:xfrm>
          <a:prstGeom prst="rect">
            <a:avLst/>
          </a:prstGeom>
        </p:spPr>
      </p:pic>
      <p:sp>
        <p:nvSpPr>
          <p:cNvPr id="13" name="TextBox 12">
            <a:extLst>
              <a:ext uri="{FF2B5EF4-FFF2-40B4-BE49-F238E27FC236}">
                <a16:creationId xmlns:a16="http://schemas.microsoft.com/office/drawing/2014/main" id="{AA665ED5-79FF-F896-7EB0-D46B2581CA48}"/>
              </a:ext>
            </a:extLst>
          </p:cNvPr>
          <p:cNvSpPr txBox="1"/>
          <p:nvPr/>
        </p:nvSpPr>
        <p:spPr>
          <a:xfrm>
            <a:off x="12947323" y="1792354"/>
            <a:ext cx="4419600" cy="849463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2400" b="1" spc="159" dirty="0">
                <a:solidFill>
                  <a:srgbClr val="FFFFFF"/>
                </a:solidFill>
                <a:latin typeface="Canva Sans Medium"/>
              </a:rPr>
              <a:t>AMBIQUITY:</a:t>
            </a:r>
          </a:p>
          <a:p>
            <a:pPr marL="0" marR="0" lvl="0" indent="0" algn="l" defTabSz="914400" rtl="0" eaLnBrk="0" fontAlgn="base" latinLnBrk="0" hangingPunct="0">
              <a:lnSpc>
                <a:spcPct val="100000"/>
              </a:lnSpc>
              <a:spcBef>
                <a:spcPct val="0"/>
              </a:spcBef>
              <a:spcAft>
                <a:spcPct val="0"/>
              </a:spcAft>
              <a:buClrTx/>
              <a:buSzTx/>
              <a:tabLst/>
            </a:pPr>
            <a:r>
              <a:rPr lang="en-US" altLang="en-US" sz="2400" b="1" spc="159" dirty="0">
                <a:solidFill>
                  <a:srgbClr val="FFFFFF"/>
                </a:solidFill>
                <a:latin typeface="Canva Sans Medium"/>
              </a:rPr>
              <a:t>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b="1" spc="159" dirty="0">
                <a:solidFill>
                  <a:srgbClr val="FFFFFF"/>
                </a:solidFill>
                <a:latin typeface="Canva Sans Medium"/>
              </a:rPr>
              <a:t> For "Run emotion classification", the model was unsure whether the task was EEG emotional state recognition or Sentiment Analysis.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spc="159" dirty="0">
              <a:solidFill>
                <a:srgbClr val="FFFFFF"/>
              </a:solidFill>
              <a:latin typeface="Canva Sans Medium"/>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b="1" spc="159" dirty="0">
                <a:solidFill>
                  <a:srgbClr val="FFFFFF"/>
                </a:solidFill>
                <a:latin typeface="Canva Sans Medium"/>
              </a:rPr>
              <a:t> It guessed EEG emotions with a probability of 67.2% and Sentiment Analysis with 32%, showing uncertainty.</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spc="159" dirty="0">
              <a:solidFill>
                <a:srgbClr val="FFFFFF"/>
              </a:solidFill>
              <a:latin typeface="Canva Sans Medium"/>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b="1" spc="159" dirty="0">
                <a:solidFill>
                  <a:srgbClr val="FFFFFF"/>
                </a:solidFill>
                <a:latin typeface="Canva Sans Medium"/>
              </a:rPr>
              <a:t>This highlights a challenge: natural language can sometimes have multiple interpretations.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spc="159" dirty="0">
              <a:solidFill>
                <a:srgbClr val="FFFFFF"/>
              </a:solidFill>
              <a:latin typeface="Canva Sans Medium"/>
            </a:endParaRPr>
          </a:p>
          <a:p>
            <a:endParaRPr lang="en-IN" dirty="0"/>
          </a:p>
        </p:txBody>
      </p:sp>
    </p:spTree>
    <p:extLst>
      <p:ext uri="{BB962C8B-B14F-4D97-AF65-F5344CB8AC3E}">
        <p14:creationId xmlns:p14="http://schemas.microsoft.com/office/powerpoint/2010/main" val="3266299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1F0D4-DE57-6488-5525-F957C0D9597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F16F5649-C8E0-F7B1-783A-38E863738D17}"/>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6250" r="-6250"/>
            </a:stretch>
          </a:blipFill>
        </p:spPr>
        <p:txBody>
          <a:bodyPr/>
          <a:lstStyle/>
          <a:p>
            <a:endParaRPr lang="en-IN" dirty="0"/>
          </a:p>
        </p:txBody>
      </p:sp>
      <p:sp>
        <p:nvSpPr>
          <p:cNvPr id="3" name="Freeform 3">
            <a:extLst>
              <a:ext uri="{FF2B5EF4-FFF2-40B4-BE49-F238E27FC236}">
                <a16:creationId xmlns:a16="http://schemas.microsoft.com/office/drawing/2014/main" id="{746C0FFB-AC1E-36CB-6C6E-6EB0C0116789}"/>
              </a:ext>
            </a:extLst>
          </p:cNvPr>
          <p:cNvSpPr/>
          <p:nvPr/>
        </p:nvSpPr>
        <p:spPr>
          <a:xfrm rot="5400000">
            <a:off x="72009" y="8157591"/>
            <a:ext cx="1913382" cy="4114800"/>
          </a:xfrm>
          <a:custGeom>
            <a:avLst/>
            <a:gdLst/>
            <a:ahLst/>
            <a:cxnLst/>
            <a:rect l="l" t="t" r="r" b="b"/>
            <a:pathLst>
              <a:path w="1913382" h="4114800">
                <a:moveTo>
                  <a:pt x="0" y="0"/>
                </a:moveTo>
                <a:lnTo>
                  <a:pt x="1913382" y="0"/>
                </a:lnTo>
                <a:lnTo>
                  <a:pt x="191338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a:extLst>
              <a:ext uri="{FF2B5EF4-FFF2-40B4-BE49-F238E27FC236}">
                <a16:creationId xmlns:a16="http://schemas.microsoft.com/office/drawing/2014/main" id="{90CE0560-9D47-8153-2217-EDD5EBC77266}"/>
              </a:ext>
            </a:extLst>
          </p:cNvPr>
          <p:cNvSpPr/>
          <p:nvPr/>
        </p:nvSpPr>
        <p:spPr>
          <a:xfrm rot="-10800000" flipH="1">
            <a:off x="14791727" y="47391"/>
            <a:ext cx="3449410" cy="3412042"/>
          </a:xfrm>
          <a:custGeom>
            <a:avLst/>
            <a:gdLst/>
            <a:ahLst/>
            <a:cxnLst/>
            <a:rect l="l" t="t" r="r" b="b"/>
            <a:pathLst>
              <a:path w="3449410" h="3412042">
                <a:moveTo>
                  <a:pt x="3449410" y="0"/>
                </a:moveTo>
                <a:lnTo>
                  <a:pt x="0" y="0"/>
                </a:lnTo>
                <a:lnTo>
                  <a:pt x="0" y="3412041"/>
                </a:lnTo>
                <a:lnTo>
                  <a:pt x="3449410" y="3412041"/>
                </a:lnTo>
                <a:lnTo>
                  <a:pt x="344941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TextBox 7">
            <a:extLst>
              <a:ext uri="{FF2B5EF4-FFF2-40B4-BE49-F238E27FC236}">
                <a16:creationId xmlns:a16="http://schemas.microsoft.com/office/drawing/2014/main" id="{F0FC9239-69A7-0227-7A29-C6F50AFFAC32}"/>
              </a:ext>
            </a:extLst>
          </p:cNvPr>
          <p:cNvSpPr txBox="1"/>
          <p:nvPr/>
        </p:nvSpPr>
        <p:spPr>
          <a:xfrm>
            <a:off x="604837" y="3506823"/>
            <a:ext cx="17078325" cy="5335178"/>
          </a:xfrm>
          <a:prstGeom prst="rect">
            <a:avLst/>
          </a:prstGeom>
        </p:spPr>
        <p:txBody>
          <a:bodyPr wrap="square" lIns="0" tIns="0" rIns="0" bIns="0" rtlCol="0" anchor="t">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3386" b="1" spc="159" dirty="0">
                <a:solidFill>
                  <a:srgbClr val="FFFFFF"/>
                </a:solidFill>
                <a:latin typeface="Canva Sans Medium"/>
              </a:rPr>
              <a:t>The solution is straightforward and something we all do naturally: ask a follow-up question when we don’t understand a statement or task.</a:t>
            </a:r>
          </a:p>
          <a:p>
            <a:pPr marR="0" lvl="0" algn="l" defTabSz="914400" rtl="0" eaLnBrk="0" fontAlgn="base" latinLnBrk="0" hangingPunct="0">
              <a:lnSpc>
                <a:spcPct val="100000"/>
              </a:lnSpc>
              <a:spcBef>
                <a:spcPct val="0"/>
              </a:spcBef>
              <a:spcAft>
                <a:spcPct val="0"/>
              </a:spcAft>
              <a:buClrTx/>
              <a:buSzTx/>
              <a:tabLst/>
            </a:pPr>
            <a:endParaRPr lang="en-US" sz="3386" b="1" spc="159" dirty="0">
              <a:solidFill>
                <a:srgbClr val="FFFFFF"/>
              </a:solidFill>
              <a:latin typeface="Canva Sans Medium"/>
              <a:sym typeface="Canva Sans Medium"/>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3386" b="1" spc="159" dirty="0">
                <a:solidFill>
                  <a:srgbClr val="FFFFFF"/>
                </a:solidFill>
                <a:latin typeface="Canva Sans Medium"/>
              </a:rPr>
              <a:t>When the model is uncertain, it could ask the user a follow-up question like:</a:t>
            </a:r>
            <a:br>
              <a:rPr lang="en-US" sz="3386" b="1" spc="159" dirty="0">
                <a:solidFill>
                  <a:srgbClr val="FFFFFF"/>
                </a:solidFill>
                <a:latin typeface="Canva Sans Medium"/>
              </a:rPr>
            </a:br>
            <a:r>
              <a:rPr lang="en-US" sz="3386" b="1" spc="159" dirty="0">
                <a:solidFill>
                  <a:srgbClr val="FFFFFF"/>
                </a:solidFill>
                <a:latin typeface="Canva Sans Medium"/>
              </a:rPr>
              <a:t>If the task could be divided into two categories, the system could ask the user, "</a:t>
            </a:r>
            <a:r>
              <a:rPr lang="en-US" sz="3386" spc="159" dirty="0">
                <a:solidFill>
                  <a:srgbClr val="FFFFFF"/>
                </a:solidFill>
                <a:latin typeface="Canva Sans Medium"/>
              </a:rPr>
              <a:t>Do you mean emotion detection from brainwaves or analyzing written sentiment?</a:t>
            </a:r>
            <a:r>
              <a:rPr lang="en-US" sz="3386" b="1" spc="159" dirty="0">
                <a:solidFill>
                  <a:srgbClr val="FFFFFF"/>
                </a:solidFill>
                <a:latin typeface="Canva Sans Medium"/>
              </a:rPr>
              <a:t>"</a:t>
            </a:r>
            <a:endParaRPr lang="en-US" sz="3386" b="1" spc="159" dirty="0">
              <a:solidFill>
                <a:srgbClr val="FFFFFF"/>
              </a:solidFill>
              <a:latin typeface="Canva Sans Medium"/>
              <a:sym typeface="Canva Sans Medium"/>
            </a:endParaRPr>
          </a:p>
          <a:p>
            <a:pPr marL="365537" lvl="1" algn="l">
              <a:lnSpc>
                <a:spcPts val="4740"/>
              </a:lnSpc>
              <a:spcBef>
                <a:spcPct val="0"/>
              </a:spcBef>
            </a:pPr>
            <a:endParaRPr lang="en-US" sz="3386" b="1" spc="159" dirty="0">
              <a:solidFill>
                <a:srgbClr val="FFFFFF"/>
              </a:solidFill>
              <a:latin typeface="Canva Sans Medium"/>
              <a:ea typeface="Canva Sans Medium"/>
              <a:cs typeface="Canva Sans Medium"/>
              <a:sym typeface="Canva Sans Medium"/>
            </a:endParaRPr>
          </a:p>
          <a:p>
            <a:pPr algn="l">
              <a:lnSpc>
                <a:spcPts val="4740"/>
              </a:lnSpc>
              <a:spcBef>
                <a:spcPct val="0"/>
              </a:spcBef>
            </a:pPr>
            <a:endParaRPr lang="en-US" sz="3386" b="1" spc="159" dirty="0">
              <a:solidFill>
                <a:srgbClr val="FFFFFF"/>
              </a:solidFill>
              <a:latin typeface="Canva Sans Medium"/>
              <a:ea typeface="Canva Sans Medium"/>
              <a:cs typeface="Canva Sans Medium"/>
              <a:sym typeface="Canva Sans Medium"/>
            </a:endParaRPr>
          </a:p>
        </p:txBody>
      </p:sp>
    </p:spTree>
    <p:extLst>
      <p:ext uri="{BB962C8B-B14F-4D97-AF65-F5344CB8AC3E}">
        <p14:creationId xmlns:p14="http://schemas.microsoft.com/office/powerpoint/2010/main" val="1920346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0C52BF-DA82-2CA8-D02D-0BB8CDEB56B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CBAD076-5190-00B5-6326-74FD2B7B6B5F}"/>
              </a:ext>
            </a:extLst>
          </p:cNvPr>
          <p:cNvSpPr/>
          <p:nvPr/>
        </p:nvSpPr>
        <p:spPr>
          <a:xfrm>
            <a:off x="0" y="-47390"/>
            <a:ext cx="18288000" cy="11219072"/>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6250" r="-6250"/>
            </a:stretch>
          </a:blipFill>
        </p:spPr>
      </p:sp>
      <p:sp>
        <p:nvSpPr>
          <p:cNvPr id="3" name="Freeform 3">
            <a:extLst>
              <a:ext uri="{FF2B5EF4-FFF2-40B4-BE49-F238E27FC236}">
                <a16:creationId xmlns:a16="http://schemas.microsoft.com/office/drawing/2014/main" id="{765F64E3-33B3-6F21-73E4-85447C1619C0}"/>
              </a:ext>
            </a:extLst>
          </p:cNvPr>
          <p:cNvSpPr/>
          <p:nvPr/>
        </p:nvSpPr>
        <p:spPr>
          <a:xfrm rot="5400000">
            <a:off x="72009" y="8157591"/>
            <a:ext cx="1913382" cy="4114800"/>
          </a:xfrm>
          <a:custGeom>
            <a:avLst/>
            <a:gdLst/>
            <a:ahLst/>
            <a:cxnLst/>
            <a:rect l="l" t="t" r="r" b="b"/>
            <a:pathLst>
              <a:path w="1913382" h="4114800">
                <a:moveTo>
                  <a:pt x="0" y="0"/>
                </a:moveTo>
                <a:lnTo>
                  <a:pt x="1913382" y="0"/>
                </a:lnTo>
                <a:lnTo>
                  <a:pt x="191338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a:extLst>
              <a:ext uri="{FF2B5EF4-FFF2-40B4-BE49-F238E27FC236}">
                <a16:creationId xmlns:a16="http://schemas.microsoft.com/office/drawing/2014/main" id="{4F0D64A8-A556-9DF0-646B-8369805B5426}"/>
              </a:ext>
            </a:extLst>
          </p:cNvPr>
          <p:cNvSpPr/>
          <p:nvPr/>
        </p:nvSpPr>
        <p:spPr>
          <a:xfrm rot="-10800000" flipH="1">
            <a:off x="14791727" y="47391"/>
            <a:ext cx="3449410" cy="3412042"/>
          </a:xfrm>
          <a:custGeom>
            <a:avLst/>
            <a:gdLst/>
            <a:ahLst/>
            <a:cxnLst/>
            <a:rect l="l" t="t" r="r" b="b"/>
            <a:pathLst>
              <a:path w="3449410" h="3412042">
                <a:moveTo>
                  <a:pt x="3449410" y="0"/>
                </a:moveTo>
                <a:lnTo>
                  <a:pt x="0" y="0"/>
                </a:lnTo>
                <a:lnTo>
                  <a:pt x="0" y="3412041"/>
                </a:lnTo>
                <a:lnTo>
                  <a:pt x="3449410" y="3412041"/>
                </a:lnTo>
                <a:lnTo>
                  <a:pt x="344941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a:extLst>
              <a:ext uri="{FF2B5EF4-FFF2-40B4-BE49-F238E27FC236}">
                <a16:creationId xmlns:a16="http://schemas.microsoft.com/office/drawing/2014/main" id="{5A3CE826-365B-E875-381A-8114BDE15B99}"/>
              </a:ext>
            </a:extLst>
          </p:cNvPr>
          <p:cNvSpPr txBox="1"/>
          <p:nvPr/>
        </p:nvSpPr>
        <p:spPr>
          <a:xfrm>
            <a:off x="2436555" y="94512"/>
            <a:ext cx="11840822" cy="893321"/>
          </a:xfrm>
          <a:prstGeom prst="rect">
            <a:avLst/>
          </a:prstGeom>
        </p:spPr>
        <p:txBody>
          <a:bodyPr lIns="0" tIns="0" rIns="0" bIns="0" rtlCol="0" anchor="t">
            <a:spAutoFit/>
          </a:bodyPr>
          <a:lstStyle/>
          <a:p>
            <a:pPr algn="ctr">
              <a:lnSpc>
                <a:spcPts val="7813"/>
              </a:lnSpc>
              <a:spcBef>
                <a:spcPct val="0"/>
              </a:spcBef>
            </a:pPr>
            <a:r>
              <a:rPr lang="en-US" sz="5581" dirty="0">
                <a:solidFill>
                  <a:srgbClr val="FFFFFF"/>
                </a:solidFill>
                <a:latin typeface="RQND Pro Medium"/>
                <a:ea typeface="RQND Pro Medium"/>
                <a:cs typeface="RQND Pro Medium"/>
                <a:sym typeface="RQND Pro Medium"/>
              </a:rPr>
              <a:t>UNSEEN DATA PERFORMANCE</a:t>
            </a:r>
          </a:p>
        </p:txBody>
      </p:sp>
      <p:sp>
        <p:nvSpPr>
          <p:cNvPr id="6" name="TextBox 6">
            <a:extLst>
              <a:ext uri="{FF2B5EF4-FFF2-40B4-BE49-F238E27FC236}">
                <a16:creationId xmlns:a16="http://schemas.microsoft.com/office/drawing/2014/main" id="{3C31EDAF-0D1C-0574-09E6-1DD8C29A081F}"/>
              </a:ext>
            </a:extLst>
          </p:cNvPr>
          <p:cNvSpPr txBox="1"/>
          <p:nvPr/>
        </p:nvSpPr>
        <p:spPr>
          <a:xfrm>
            <a:off x="11639550" y="2367705"/>
            <a:ext cx="5886450" cy="4882875"/>
          </a:xfrm>
          <a:prstGeom prst="rect">
            <a:avLst/>
          </a:prstGeom>
        </p:spPr>
        <p:txBody>
          <a:bodyPr wrap="square" lIns="0" tIns="0" rIns="0" bIns="0" rtlCol="0" anchor="t">
            <a:spAutoFit/>
          </a:bodyPr>
          <a:lstStyle/>
          <a:p>
            <a:pPr marL="457200" indent="-457200" algn="l">
              <a:lnSpc>
                <a:spcPts val="4750"/>
              </a:lnSpc>
              <a:spcBef>
                <a:spcPct val="0"/>
              </a:spcBef>
              <a:buFont typeface="Arial" panose="020B0604020202020204" pitchFamily="34" charset="0"/>
              <a:buChar char="•"/>
            </a:pPr>
            <a:r>
              <a:rPr lang="en-US" sz="3392" b="1" spc="159" dirty="0">
                <a:solidFill>
                  <a:srgbClr val="FFFFFF"/>
                </a:solidFill>
                <a:latin typeface="Canva Sans Medium"/>
              </a:rPr>
              <a:t>CHAT: </a:t>
            </a:r>
            <a:r>
              <a:rPr lang="en-US" sz="3392" spc="159" dirty="0">
                <a:solidFill>
                  <a:srgbClr val="FFFFFF"/>
                </a:solidFill>
                <a:latin typeface="Canva Sans Medium"/>
              </a:rPr>
              <a:t>In “What are you doing right now? Have you got time to speak to me?”, the model focused on words like “time to speak” and ignored less important ones like “right now.”</a:t>
            </a:r>
            <a:endParaRPr lang="en-US" sz="3392" spc="159" dirty="0">
              <a:solidFill>
                <a:srgbClr val="FFFFFF"/>
              </a:solidFill>
              <a:latin typeface="Canva Sans Medium"/>
              <a:sym typeface="Canva Sans Medium"/>
            </a:endParaRPr>
          </a:p>
        </p:txBody>
      </p:sp>
      <p:pic>
        <p:nvPicPr>
          <p:cNvPr id="9" name="Picture 8">
            <a:extLst>
              <a:ext uri="{FF2B5EF4-FFF2-40B4-BE49-F238E27FC236}">
                <a16:creationId xmlns:a16="http://schemas.microsoft.com/office/drawing/2014/main" id="{FC2AEB66-967D-5110-E8FC-43E77EB8A82D}"/>
              </a:ext>
            </a:extLst>
          </p:cNvPr>
          <p:cNvPicPr>
            <a:picLocks noChangeAspect="1"/>
          </p:cNvPicPr>
          <p:nvPr/>
        </p:nvPicPr>
        <p:blipFill>
          <a:blip r:embed="rId7"/>
          <a:stretch>
            <a:fillRect/>
          </a:stretch>
        </p:blipFill>
        <p:spPr>
          <a:xfrm>
            <a:off x="1524000" y="1142435"/>
            <a:ext cx="9601200" cy="9701542"/>
          </a:xfrm>
          <a:prstGeom prst="rect">
            <a:avLst/>
          </a:prstGeom>
        </p:spPr>
      </p:pic>
    </p:spTree>
    <p:extLst>
      <p:ext uri="{BB962C8B-B14F-4D97-AF65-F5344CB8AC3E}">
        <p14:creationId xmlns:p14="http://schemas.microsoft.com/office/powerpoint/2010/main" val="1274202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6C09AD-A7F0-93C1-F788-3504E76864B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0120BD2A-E1B5-84D1-205B-CAFDABF51BD4}"/>
              </a:ext>
            </a:extLst>
          </p:cNvPr>
          <p:cNvSpPr/>
          <p:nvPr/>
        </p:nvSpPr>
        <p:spPr>
          <a:xfrm>
            <a:off x="0" y="-190500"/>
            <a:ext cx="18288000" cy="11219072"/>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6250" r="-6250"/>
            </a:stretch>
          </a:blipFill>
        </p:spPr>
      </p:sp>
      <p:sp>
        <p:nvSpPr>
          <p:cNvPr id="3" name="Freeform 3">
            <a:extLst>
              <a:ext uri="{FF2B5EF4-FFF2-40B4-BE49-F238E27FC236}">
                <a16:creationId xmlns:a16="http://schemas.microsoft.com/office/drawing/2014/main" id="{FF2B4EF3-3683-BF5F-6E0F-F8A277629996}"/>
              </a:ext>
            </a:extLst>
          </p:cNvPr>
          <p:cNvSpPr/>
          <p:nvPr/>
        </p:nvSpPr>
        <p:spPr>
          <a:xfrm rot="5400000">
            <a:off x="72009" y="8157591"/>
            <a:ext cx="1913382" cy="4114800"/>
          </a:xfrm>
          <a:custGeom>
            <a:avLst/>
            <a:gdLst/>
            <a:ahLst/>
            <a:cxnLst/>
            <a:rect l="l" t="t" r="r" b="b"/>
            <a:pathLst>
              <a:path w="1913382" h="4114800">
                <a:moveTo>
                  <a:pt x="0" y="0"/>
                </a:moveTo>
                <a:lnTo>
                  <a:pt x="1913382" y="0"/>
                </a:lnTo>
                <a:lnTo>
                  <a:pt x="191338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a:extLst>
              <a:ext uri="{FF2B5EF4-FFF2-40B4-BE49-F238E27FC236}">
                <a16:creationId xmlns:a16="http://schemas.microsoft.com/office/drawing/2014/main" id="{6815CEEE-3358-862A-D603-F76A6E718E78}"/>
              </a:ext>
            </a:extLst>
          </p:cNvPr>
          <p:cNvSpPr/>
          <p:nvPr/>
        </p:nvSpPr>
        <p:spPr>
          <a:xfrm rot="-10800000" flipH="1">
            <a:off x="14791727" y="47391"/>
            <a:ext cx="3449410" cy="3412042"/>
          </a:xfrm>
          <a:custGeom>
            <a:avLst/>
            <a:gdLst/>
            <a:ahLst/>
            <a:cxnLst/>
            <a:rect l="l" t="t" r="r" b="b"/>
            <a:pathLst>
              <a:path w="3449410" h="3412042">
                <a:moveTo>
                  <a:pt x="3449410" y="0"/>
                </a:moveTo>
                <a:lnTo>
                  <a:pt x="0" y="0"/>
                </a:lnTo>
                <a:lnTo>
                  <a:pt x="0" y="3412041"/>
                </a:lnTo>
                <a:lnTo>
                  <a:pt x="3449410" y="3412041"/>
                </a:lnTo>
                <a:lnTo>
                  <a:pt x="344941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a:extLst>
              <a:ext uri="{FF2B5EF4-FFF2-40B4-BE49-F238E27FC236}">
                <a16:creationId xmlns:a16="http://schemas.microsoft.com/office/drawing/2014/main" id="{CBDA1970-70A1-3ADD-7C5A-BBBE6278349E}"/>
              </a:ext>
            </a:extLst>
          </p:cNvPr>
          <p:cNvSpPr txBox="1"/>
          <p:nvPr/>
        </p:nvSpPr>
        <p:spPr>
          <a:xfrm>
            <a:off x="762000" y="94512"/>
            <a:ext cx="13515377" cy="893321"/>
          </a:xfrm>
          <a:prstGeom prst="rect">
            <a:avLst/>
          </a:prstGeom>
        </p:spPr>
        <p:txBody>
          <a:bodyPr wrap="square" lIns="0" tIns="0" rIns="0" bIns="0" rtlCol="0" anchor="t">
            <a:spAutoFit/>
          </a:bodyPr>
          <a:lstStyle/>
          <a:p>
            <a:pPr algn="ctr">
              <a:lnSpc>
                <a:spcPts val="7813"/>
              </a:lnSpc>
              <a:spcBef>
                <a:spcPct val="0"/>
              </a:spcBef>
            </a:pPr>
            <a:r>
              <a:rPr lang="en-US" sz="5581" dirty="0">
                <a:solidFill>
                  <a:srgbClr val="FFFFFF"/>
                </a:solidFill>
                <a:latin typeface="RQND Pro Medium"/>
                <a:ea typeface="RQND Pro Medium"/>
                <a:cs typeface="RQND Pro Medium"/>
                <a:sym typeface="RQND Pro Medium"/>
              </a:rPr>
              <a:t>TRANSFORMER ENSEMBLE RESULTS</a:t>
            </a:r>
          </a:p>
        </p:txBody>
      </p:sp>
      <p:sp>
        <p:nvSpPr>
          <p:cNvPr id="6" name="TextBox 6">
            <a:extLst>
              <a:ext uri="{FF2B5EF4-FFF2-40B4-BE49-F238E27FC236}">
                <a16:creationId xmlns:a16="http://schemas.microsoft.com/office/drawing/2014/main" id="{FBAD61D6-B844-5DD9-E91C-152FEFD49077}"/>
              </a:ext>
            </a:extLst>
          </p:cNvPr>
          <p:cNvSpPr txBox="1"/>
          <p:nvPr/>
        </p:nvSpPr>
        <p:spPr>
          <a:xfrm>
            <a:off x="1020233" y="1723247"/>
            <a:ext cx="16764000" cy="3651769"/>
          </a:xfrm>
          <a:prstGeom prst="rect">
            <a:avLst/>
          </a:prstGeom>
        </p:spPr>
        <p:txBody>
          <a:bodyPr wrap="square" lIns="0" tIns="0" rIns="0" bIns="0" rtlCol="0" anchor="t">
            <a:spAutoFit/>
          </a:bodyPr>
          <a:lstStyle/>
          <a:p>
            <a:pPr algn="l">
              <a:lnSpc>
                <a:spcPts val="4750"/>
              </a:lnSpc>
              <a:spcBef>
                <a:spcPct val="0"/>
              </a:spcBef>
            </a:pPr>
            <a:r>
              <a:rPr lang="en-US" sz="3392" b="1" spc="159" dirty="0">
                <a:solidFill>
                  <a:srgbClr val="FFFFFF"/>
                </a:solidFill>
                <a:latin typeface="Canva Sans Medium"/>
              </a:rPr>
              <a:t>This section explains how combining multiple models improved the accuracy of classifying tasks.</a:t>
            </a:r>
          </a:p>
          <a:p>
            <a:pPr algn="l">
              <a:lnSpc>
                <a:spcPts val="4750"/>
              </a:lnSpc>
              <a:spcBef>
                <a:spcPct val="0"/>
              </a:spcBef>
            </a:pPr>
            <a:endParaRPr lang="en-US" sz="3392" b="1" spc="159" dirty="0">
              <a:solidFill>
                <a:srgbClr val="FFFFFF"/>
              </a:solidFill>
              <a:latin typeface="Canva Sans Medium"/>
            </a:endParaRPr>
          </a:p>
          <a:p>
            <a:pPr algn="l">
              <a:lnSpc>
                <a:spcPts val="4750"/>
              </a:lnSpc>
              <a:spcBef>
                <a:spcPct val="0"/>
              </a:spcBef>
            </a:pPr>
            <a:r>
              <a:rPr lang="en-US" sz="3392" b="1" spc="159" dirty="0">
                <a:solidFill>
                  <a:srgbClr val="FFFFFF"/>
                </a:solidFill>
                <a:latin typeface="Canva Sans Medium"/>
                <a:sym typeface="Canva Sans Medium"/>
              </a:rPr>
              <a:t>Combining Models:</a:t>
            </a:r>
          </a:p>
          <a:p>
            <a:pPr algn="l">
              <a:lnSpc>
                <a:spcPts val="4750"/>
              </a:lnSpc>
              <a:spcBef>
                <a:spcPct val="0"/>
              </a:spcBef>
            </a:pPr>
            <a:r>
              <a:rPr lang="it-IT" sz="3392" b="1" spc="159" dirty="0">
                <a:solidFill>
                  <a:srgbClr val="FFFFFF"/>
                </a:solidFill>
                <a:latin typeface="Canva Sans Medium"/>
              </a:rPr>
              <a:t>BERT, DistilBERT, RoBERTa, Distil-RoBERTa, and XLM-RoBERTa</a:t>
            </a:r>
            <a:br>
              <a:rPr lang="it-IT" sz="3392" b="1" spc="159" dirty="0">
                <a:solidFill>
                  <a:srgbClr val="FFFFFF"/>
                </a:solidFill>
                <a:latin typeface="Canva Sans Medium"/>
              </a:rPr>
            </a:br>
            <a:endParaRPr lang="en-US" sz="3392" b="1" spc="159" dirty="0">
              <a:solidFill>
                <a:srgbClr val="FFFFFF"/>
              </a:solidFill>
              <a:latin typeface="Canva Sans Medium"/>
              <a:sym typeface="Canva Sans Medium"/>
            </a:endParaRPr>
          </a:p>
        </p:txBody>
      </p:sp>
      <p:pic>
        <p:nvPicPr>
          <p:cNvPr id="8" name="Picture 7">
            <a:extLst>
              <a:ext uri="{FF2B5EF4-FFF2-40B4-BE49-F238E27FC236}">
                <a16:creationId xmlns:a16="http://schemas.microsoft.com/office/drawing/2014/main" id="{BA70C27E-7534-C3AE-335E-22291432083E}"/>
              </a:ext>
            </a:extLst>
          </p:cNvPr>
          <p:cNvPicPr>
            <a:picLocks noChangeAspect="1"/>
          </p:cNvPicPr>
          <p:nvPr/>
        </p:nvPicPr>
        <p:blipFill>
          <a:blip r:embed="rId7"/>
          <a:stretch>
            <a:fillRect/>
          </a:stretch>
        </p:blipFill>
        <p:spPr>
          <a:xfrm>
            <a:off x="1676400" y="5143500"/>
            <a:ext cx="12600977" cy="4731693"/>
          </a:xfrm>
          <a:prstGeom prst="rect">
            <a:avLst/>
          </a:prstGeom>
        </p:spPr>
      </p:pic>
      <p:sp>
        <p:nvSpPr>
          <p:cNvPr id="10" name="TextBox 9">
            <a:extLst>
              <a:ext uri="{FF2B5EF4-FFF2-40B4-BE49-F238E27FC236}">
                <a16:creationId xmlns:a16="http://schemas.microsoft.com/office/drawing/2014/main" id="{4EE6E185-9D1A-BE04-9865-19DA56BAAECC}"/>
              </a:ext>
            </a:extLst>
          </p:cNvPr>
          <p:cNvSpPr txBox="1"/>
          <p:nvPr/>
        </p:nvSpPr>
        <p:spPr>
          <a:xfrm>
            <a:off x="14967411" y="6514995"/>
            <a:ext cx="2816822" cy="3034677"/>
          </a:xfrm>
          <a:prstGeom prst="rect">
            <a:avLst/>
          </a:prstGeom>
          <a:noFill/>
        </p:spPr>
        <p:txBody>
          <a:bodyPr wrap="square" rtlCol="0">
            <a:spAutoFit/>
          </a:bodyPr>
          <a:lstStyle/>
          <a:p>
            <a:r>
              <a:rPr lang="en-IN" sz="2390" b="1" spc="159" dirty="0">
                <a:solidFill>
                  <a:srgbClr val="FFFFFF"/>
                </a:solidFill>
                <a:latin typeface="Canva Sans Medium"/>
              </a:rPr>
              <a:t>Logistic Regression&amp; Random Forest gave the best accuracy. With a increase 0.63 when compared to </a:t>
            </a:r>
            <a:r>
              <a:rPr lang="en-IN" sz="2390" b="1" spc="159" dirty="0" err="1">
                <a:solidFill>
                  <a:srgbClr val="FFFFFF"/>
                </a:solidFill>
                <a:latin typeface="Canva Sans Medium"/>
              </a:rPr>
              <a:t>RoBERTa</a:t>
            </a:r>
            <a:endParaRPr lang="en-IN" sz="2390" b="1" spc="159" dirty="0">
              <a:solidFill>
                <a:srgbClr val="FFFFFF"/>
              </a:solidFill>
              <a:latin typeface="Canva Sans Medium"/>
            </a:endParaRPr>
          </a:p>
        </p:txBody>
      </p:sp>
    </p:spTree>
    <p:extLst>
      <p:ext uri="{BB962C8B-B14F-4D97-AF65-F5344CB8AC3E}">
        <p14:creationId xmlns:p14="http://schemas.microsoft.com/office/powerpoint/2010/main" val="41291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FCAB0-DDDE-C6D5-5524-2E685905591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6B12D7D-6A91-0C3E-3623-04ECDC02A596}"/>
              </a:ext>
            </a:extLst>
          </p:cNvPr>
          <p:cNvSpPr/>
          <p:nvPr/>
        </p:nvSpPr>
        <p:spPr>
          <a:xfrm>
            <a:off x="0" y="-47390"/>
            <a:ext cx="18288000" cy="11219072"/>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6250" r="-6250"/>
            </a:stretch>
          </a:blipFill>
        </p:spPr>
      </p:sp>
      <p:sp>
        <p:nvSpPr>
          <p:cNvPr id="3" name="Freeform 3">
            <a:extLst>
              <a:ext uri="{FF2B5EF4-FFF2-40B4-BE49-F238E27FC236}">
                <a16:creationId xmlns:a16="http://schemas.microsoft.com/office/drawing/2014/main" id="{D6CB2239-6F14-2D89-D3CB-2253623E9810}"/>
              </a:ext>
            </a:extLst>
          </p:cNvPr>
          <p:cNvSpPr/>
          <p:nvPr/>
        </p:nvSpPr>
        <p:spPr>
          <a:xfrm rot="5400000">
            <a:off x="72009" y="8157591"/>
            <a:ext cx="1913382" cy="4114800"/>
          </a:xfrm>
          <a:custGeom>
            <a:avLst/>
            <a:gdLst/>
            <a:ahLst/>
            <a:cxnLst/>
            <a:rect l="l" t="t" r="r" b="b"/>
            <a:pathLst>
              <a:path w="1913382" h="4114800">
                <a:moveTo>
                  <a:pt x="0" y="0"/>
                </a:moveTo>
                <a:lnTo>
                  <a:pt x="1913382" y="0"/>
                </a:lnTo>
                <a:lnTo>
                  <a:pt x="191338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a:extLst>
              <a:ext uri="{FF2B5EF4-FFF2-40B4-BE49-F238E27FC236}">
                <a16:creationId xmlns:a16="http://schemas.microsoft.com/office/drawing/2014/main" id="{B1268C35-912D-13EF-A5FC-E27CE3A402EF}"/>
              </a:ext>
            </a:extLst>
          </p:cNvPr>
          <p:cNvSpPr/>
          <p:nvPr/>
        </p:nvSpPr>
        <p:spPr>
          <a:xfrm rot="-10800000" flipH="1">
            <a:off x="14791727" y="47391"/>
            <a:ext cx="3449410" cy="3412042"/>
          </a:xfrm>
          <a:custGeom>
            <a:avLst/>
            <a:gdLst/>
            <a:ahLst/>
            <a:cxnLst/>
            <a:rect l="l" t="t" r="r" b="b"/>
            <a:pathLst>
              <a:path w="3449410" h="3412042">
                <a:moveTo>
                  <a:pt x="3449410" y="0"/>
                </a:moveTo>
                <a:lnTo>
                  <a:pt x="0" y="0"/>
                </a:lnTo>
                <a:lnTo>
                  <a:pt x="0" y="3412041"/>
                </a:lnTo>
                <a:lnTo>
                  <a:pt x="3449410" y="3412041"/>
                </a:lnTo>
                <a:lnTo>
                  <a:pt x="344941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a:extLst>
              <a:ext uri="{FF2B5EF4-FFF2-40B4-BE49-F238E27FC236}">
                <a16:creationId xmlns:a16="http://schemas.microsoft.com/office/drawing/2014/main" id="{217C6CFE-D191-3CD2-06F0-A5968495DEA3}"/>
              </a:ext>
            </a:extLst>
          </p:cNvPr>
          <p:cNvSpPr txBox="1"/>
          <p:nvPr/>
        </p:nvSpPr>
        <p:spPr>
          <a:xfrm>
            <a:off x="2436555" y="94512"/>
            <a:ext cx="11840822" cy="893321"/>
          </a:xfrm>
          <a:prstGeom prst="rect">
            <a:avLst/>
          </a:prstGeom>
        </p:spPr>
        <p:txBody>
          <a:bodyPr lIns="0" tIns="0" rIns="0" bIns="0" rtlCol="0" anchor="t">
            <a:spAutoFit/>
          </a:bodyPr>
          <a:lstStyle/>
          <a:p>
            <a:pPr algn="ctr">
              <a:lnSpc>
                <a:spcPts val="7813"/>
              </a:lnSpc>
              <a:spcBef>
                <a:spcPct val="0"/>
              </a:spcBef>
            </a:pPr>
            <a:r>
              <a:rPr lang="en-US" sz="5581" dirty="0">
                <a:solidFill>
                  <a:srgbClr val="FFFFFF"/>
                </a:solidFill>
                <a:latin typeface="RQND Pro Medium"/>
                <a:ea typeface="RQND Pro Medium"/>
                <a:cs typeface="RQND Pro Medium"/>
                <a:sym typeface="RQND Pro Medium"/>
              </a:rPr>
              <a:t>UNSEEN DATA PERFORMANCE</a:t>
            </a:r>
          </a:p>
        </p:txBody>
      </p:sp>
      <p:sp>
        <p:nvSpPr>
          <p:cNvPr id="6" name="TextBox 6">
            <a:extLst>
              <a:ext uri="{FF2B5EF4-FFF2-40B4-BE49-F238E27FC236}">
                <a16:creationId xmlns:a16="http://schemas.microsoft.com/office/drawing/2014/main" id="{3D7499C1-071F-41E6-0C8F-7B1BFE2D0DF0}"/>
              </a:ext>
            </a:extLst>
          </p:cNvPr>
          <p:cNvSpPr txBox="1"/>
          <p:nvPr/>
        </p:nvSpPr>
        <p:spPr>
          <a:xfrm>
            <a:off x="8565393" y="1918418"/>
            <a:ext cx="8982075" cy="7914026"/>
          </a:xfrm>
          <a:prstGeom prst="rect">
            <a:avLst/>
          </a:prstGeom>
        </p:spPr>
        <p:txBody>
          <a:bodyPr wrap="square" lIns="0" tIns="0" rIns="0" bIns="0" rtlCol="0" anchor="t">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392" b="1" spc="159" dirty="0">
                <a:solidFill>
                  <a:srgbClr val="FFFFFF"/>
                </a:solidFill>
                <a:latin typeface="Canva Sans Medium"/>
              </a:rPr>
              <a:t>Combining models fixed many mistakes that individual models made.</a:t>
            </a:r>
          </a:p>
          <a:p>
            <a:pPr marR="0" lvl="0" algn="l" defTabSz="914400" rtl="0" eaLnBrk="0" fontAlgn="base" latinLnBrk="0" hangingPunct="0">
              <a:lnSpc>
                <a:spcPct val="100000"/>
              </a:lnSpc>
              <a:spcBef>
                <a:spcPct val="0"/>
              </a:spcBef>
              <a:spcAft>
                <a:spcPct val="0"/>
              </a:spcAft>
              <a:buClrTx/>
              <a:buSzTx/>
              <a:tabLst/>
            </a:pPr>
            <a:endParaRPr lang="en-US" altLang="en-US" sz="3392" b="1" spc="159" dirty="0">
              <a:solidFill>
                <a:srgbClr val="FFFFFF"/>
              </a:solidFill>
              <a:latin typeface="Canva Sans Medium"/>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392" b="1" spc="159" dirty="0">
                <a:solidFill>
                  <a:srgbClr val="FFFFFF"/>
                </a:solidFill>
                <a:latin typeface="Canva Sans Medium"/>
              </a:rPr>
              <a:t>A few small errors remained:</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392" b="1" spc="159" dirty="0">
                <a:solidFill>
                  <a:srgbClr val="FFFFFF"/>
                </a:solidFill>
                <a:latin typeface="Canva Sans Medium"/>
              </a:rPr>
              <a:t>Confusion between "CHAT" and "JOKE" tasks (likely because both involve social interactions).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3392" b="1" spc="159" dirty="0">
              <a:solidFill>
                <a:srgbClr val="FFFFFF"/>
              </a:solidFill>
              <a:latin typeface="Canva Sans Medium"/>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392" b="1" spc="159" dirty="0">
                <a:solidFill>
                  <a:srgbClr val="FFFFFF"/>
                </a:solidFill>
                <a:latin typeface="Canva Sans Medium"/>
              </a:rPr>
              <a:t>Confusion between "SENTIMENT ANALYSIS" and "EEG EMOTIONS" (because both use emotional language).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457200" indent="-457200" algn="l">
              <a:lnSpc>
                <a:spcPts val="4750"/>
              </a:lnSpc>
              <a:spcBef>
                <a:spcPct val="0"/>
              </a:spcBef>
              <a:buFont typeface="Arial" panose="020B0604020202020204" pitchFamily="34" charset="0"/>
              <a:buChar char="•"/>
            </a:pPr>
            <a:endParaRPr lang="en-US" sz="3392" spc="159" dirty="0">
              <a:solidFill>
                <a:srgbClr val="FFFFFF"/>
              </a:solidFill>
              <a:latin typeface="Canva Sans Medium"/>
              <a:sym typeface="Canva Sans Medium"/>
            </a:endParaRPr>
          </a:p>
        </p:txBody>
      </p:sp>
      <p:pic>
        <p:nvPicPr>
          <p:cNvPr id="10" name="Picture 9">
            <a:extLst>
              <a:ext uri="{FF2B5EF4-FFF2-40B4-BE49-F238E27FC236}">
                <a16:creationId xmlns:a16="http://schemas.microsoft.com/office/drawing/2014/main" id="{C1942B2C-BBEB-9697-3831-480745990387}"/>
              </a:ext>
            </a:extLst>
          </p:cNvPr>
          <p:cNvPicPr>
            <a:picLocks noChangeAspect="1"/>
          </p:cNvPicPr>
          <p:nvPr/>
        </p:nvPicPr>
        <p:blipFill>
          <a:blip r:embed="rId7"/>
          <a:stretch>
            <a:fillRect/>
          </a:stretch>
        </p:blipFill>
        <p:spPr>
          <a:xfrm>
            <a:off x="1323975" y="1897251"/>
            <a:ext cx="6705600" cy="7329790"/>
          </a:xfrm>
          <a:prstGeom prst="rect">
            <a:avLst/>
          </a:prstGeom>
        </p:spPr>
      </p:pic>
    </p:spTree>
    <p:extLst>
      <p:ext uri="{BB962C8B-B14F-4D97-AF65-F5344CB8AC3E}">
        <p14:creationId xmlns:p14="http://schemas.microsoft.com/office/powerpoint/2010/main" val="3489923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2298FD-0C01-A22A-6917-08ED7ECAF13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528DFB9-C8E7-F7E9-728A-7FD30C947624}"/>
              </a:ext>
            </a:extLst>
          </p:cNvPr>
          <p:cNvSpPr/>
          <p:nvPr/>
        </p:nvSpPr>
        <p:spPr>
          <a:xfrm>
            <a:off x="0" y="-47390"/>
            <a:ext cx="18288000" cy="11219072"/>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6250" r="-6250"/>
            </a:stretch>
          </a:blipFill>
        </p:spPr>
        <p:txBody>
          <a:bodyPr/>
          <a:lstStyle/>
          <a:p>
            <a:endParaRPr lang="en-IN" dirty="0"/>
          </a:p>
        </p:txBody>
      </p:sp>
      <p:sp>
        <p:nvSpPr>
          <p:cNvPr id="3" name="Freeform 3">
            <a:extLst>
              <a:ext uri="{FF2B5EF4-FFF2-40B4-BE49-F238E27FC236}">
                <a16:creationId xmlns:a16="http://schemas.microsoft.com/office/drawing/2014/main" id="{F8BAA586-77C5-77ED-93B2-C020A2A02C0C}"/>
              </a:ext>
            </a:extLst>
          </p:cNvPr>
          <p:cNvSpPr/>
          <p:nvPr/>
        </p:nvSpPr>
        <p:spPr>
          <a:xfrm rot="5400000">
            <a:off x="72009" y="8157591"/>
            <a:ext cx="1913382" cy="4114800"/>
          </a:xfrm>
          <a:custGeom>
            <a:avLst/>
            <a:gdLst/>
            <a:ahLst/>
            <a:cxnLst/>
            <a:rect l="l" t="t" r="r" b="b"/>
            <a:pathLst>
              <a:path w="1913382" h="4114800">
                <a:moveTo>
                  <a:pt x="0" y="0"/>
                </a:moveTo>
                <a:lnTo>
                  <a:pt x="1913382" y="0"/>
                </a:lnTo>
                <a:lnTo>
                  <a:pt x="191338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a:extLst>
              <a:ext uri="{FF2B5EF4-FFF2-40B4-BE49-F238E27FC236}">
                <a16:creationId xmlns:a16="http://schemas.microsoft.com/office/drawing/2014/main" id="{331FBF28-EF07-C169-55FF-56F264FC2BFB}"/>
              </a:ext>
            </a:extLst>
          </p:cNvPr>
          <p:cNvSpPr/>
          <p:nvPr/>
        </p:nvSpPr>
        <p:spPr>
          <a:xfrm rot="-10800000" flipH="1">
            <a:off x="14791727" y="47391"/>
            <a:ext cx="3449410" cy="3412042"/>
          </a:xfrm>
          <a:custGeom>
            <a:avLst/>
            <a:gdLst/>
            <a:ahLst/>
            <a:cxnLst/>
            <a:rect l="l" t="t" r="r" b="b"/>
            <a:pathLst>
              <a:path w="3449410" h="3412042">
                <a:moveTo>
                  <a:pt x="3449410" y="0"/>
                </a:moveTo>
                <a:lnTo>
                  <a:pt x="0" y="0"/>
                </a:lnTo>
                <a:lnTo>
                  <a:pt x="0" y="3412041"/>
                </a:lnTo>
                <a:lnTo>
                  <a:pt x="3449410" y="3412041"/>
                </a:lnTo>
                <a:lnTo>
                  <a:pt x="344941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a:extLst>
              <a:ext uri="{FF2B5EF4-FFF2-40B4-BE49-F238E27FC236}">
                <a16:creationId xmlns:a16="http://schemas.microsoft.com/office/drawing/2014/main" id="{64299197-4E3E-58D9-9173-1C30D82BB69C}"/>
              </a:ext>
            </a:extLst>
          </p:cNvPr>
          <p:cNvSpPr txBox="1"/>
          <p:nvPr/>
        </p:nvSpPr>
        <p:spPr>
          <a:xfrm>
            <a:off x="457200" y="4643363"/>
            <a:ext cx="16459200" cy="1000274"/>
          </a:xfrm>
          <a:prstGeom prst="rect">
            <a:avLst/>
          </a:prstGeom>
        </p:spPr>
        <p:txBody>
          <a:bodyPr wrap="square" lIns="0" tIns="0" rIns="0" bIns="0" rtlCol="0" anchor="t">
            <a:spAutoFit/>
          </a:bodyPr>
          <a:lstStyle/>
          <a:p>
            <a:pPr algn="ctr">
              <a:lnSpc>
                <a:spcPts val="7813"/>
              </a:lnSpc>
              <a:spcBef>
                <a:spcPct val="0"/>
              </a:spcBef>
            </a:pPr>
            <a:r>
              <a:rPr lang="en-US" sz="7200" dirty="0">
                <a:solidFill>
                  <a:srgbClr val="FFFFFF"/>
                </a:solidFill>
                <a:latin typeface="RQND Pro Medium"/>
                <a:ea typeface="RQND Pro Medium"/>
                <a:cs typeface="RQND Pro Medium"/>
                <a:sym typeface="RQND Pro Medium"/>
              </a:rPr>
              <a:t>THANK</a:t>
            </a:r>
            <a:r>
              <a:rPr lang="en-US" sz="6600" dirty="0">
                <a:solidFill>
                  <a:srgbClr val="FFFFFF"/>
                </a:solidFill>
                <a:latin typeface="RQND Pro Medium"/>
                <a:ea typeface="RQND Pro Medium"/>
                <a:cs typeface="RQND Pro Medium"/>
                <a:sym typeface="RQND Pro Medium"/>
              </a:rPr>
              <a:t> YOU!</a:t>
            </a:r>
          </a:p>
        </p:txBody>
      </p:sp>
      <p:sp>
        <p:nvSpPr>
          <p:cNvPr id="6" name="TextBox 6">
            <a:extLst>
              <a:ext uri="{FF2B5EF4-FFF2-40B4-BE49-F238E27FC236}">
                <a16:creationId xmlns:a16="http://schemas.microsoft.com/office/drawing/2014/main" id="{E1925090-5BA9-DB33-ADF5-C09EF6799396}"/>
              </a:ext>
            </a:extLst>
          </p:cNvPr>
          <p:cNvSpPr txBox="1"/>
          <p:nvPr/>
        </p:nvSpPr>
        <p:spPr>
          <a:xfrm>
            <a:off x="8565393" y="1918418"/>
            <a:ext cx="8982075" cy="1128001"/>
          </a:xfrm>
          <a:prstGeom prst="rect">
            <a:avLst/>
          </a:prstGeom>
        </p:spPr>
        <p:txBody>
          <a:bodyPr wrap="square" lIns="0" tIns="0" rIns="0" bIns="0" rtlCol="0" anchor="t">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457200" indent="-457200" algn="l">
              <a:lnSpc>
                <a:spcPts val="4750"/>
              </a:lnSpc>
              <a:spcBef>
                <a:spcPct val="0"/>
              </a:spcBef>
              <a:buFont typeface="Arial" panose="020B0604020202020204" pitchFamily="34" charset="0"/>
              <a:buChar char="•"/>
            </a:pPr>
            <a:endParaRPr lang="en-US" sz="3392" spc="159" dirty="0">
              <a:solidFill>
                <a:srgbClr val="FFFFFF"/>
              </a:solidFill>
              <a:latin typeface="Canva Sans Medium"/>
              <a:sym typeface="Canva Sans Medium"/>
            </a:endParaRPr>
          </a:p>
        </p:txBody>
      </p:sp>
    </p:spTree>
    <p:extLst>
      <p:ext uri="{BB962C8B-B14F-4D97-AF65-F5344CB8AC3E}">
        <p14:creationId xmlns:p14="http://schemas.microsoft.com/office/powerpoint/2010/main" val="251083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6250" r="-6250"/>
            </a:stretch>
          </a:blipFill>
        </p:spPr>
      </p:sp>
      <p:sp>
        <p:nvSpPr>
          <p:cNvPr id="3" name="Freeform 3"/>
          <p:cNvSpPr/>
          <p:nvPr/>
        </p:nvSpPr>
        <p:spPr>
          <a:xfrm rot="-5400000">
            <a:off x="16789072" y="-454819"/>
            <a:ext cx="1913382" cy="4114800"/>
          </a:xfrm>
          <a:custGeom>
            <a:avLst/>
            <a:gdLst/>
            <a:ahLst/>
            <a:cxnLst/>
            <a:rect l="l" t="t" r="r" b="b"/>
            <a:pathLst>
              <a:path w="1913382" h="4114800">
                <a:moveTo>
                  <a:pt x="0" y="0"/>
                </a:moveTo>
                <a:lnTo>
                  <a:pt x="1913382" y="0"/>
                </a:lnTo>
                <a:lnTo>
                  <a:pt x="191338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a:off x="-296043" y="7258638"/>
            <a:ext cx="3449410" cy="3412042"/>
          </a:xfrm>
          <a:custGeom>
            <a:avLst/>
            <a:gdLst/>
            <a:ahLst/>
            <a:cxnLst/>
            <a:rect l="l" t="t" r="r" b="b"/>
            <a:pathLst>
              <a:path w="3449410" h="3412042">
                <a:moveTo>
                  <a:pt x="3449411" y="0"/>
                </a:moveTo>
                <a:lnTo>
                  <a:pt x="0" y="0"/>
                </a:lnTo>
                <a:lnTo>
                  <a:pt x="0" y="3412042"/>
                </a:lnTo>
                <a:lnTo>
                  <a:pt x="3449411" y="3412042"/>
                </a:lnTo>
                <a:lnTo>
                  <a:pt x="3449411"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3913365" y="5558863"/>
            <a:ext cx="3832398" cy="4055448"/>
          </a:xfrm>
          <a:custGeom>
            <a:avLst/>
            <a:gdLst/>
            <a:ahLst/>
            <a:cxnLst/>
            <a:rect l="l" t="t" r="r" b="b"/>
            <a:pathLst>
              <a:path w="3832398" h="4055448">
                <a:moveTo>
                  <a:pt x="0" y="0"/>
                </a:moveTo>
                <a:lnTo>
                  <a:pt x="3832398" y="0"/>
                </a:lnTo>
                <a:lnTo>
                  <a:pt x="3832398" y="4055448"/>
                </a:lnTo>
                <a:lnTo>
                  <a:pt x="0" y="4055448"/>
                </a:lnTo>
                <a:lnTo>
                  <a:pt x="0" y="0"/>
                </a:lnTo>
                <a:close/>
              </a:path>
            </a:pathLst>
          </a:custGeom>
          <a:blipFill>
            <a:blip r:embed="rId7"/>
            <a:stretch>
              <a:fillRect/>
            </a:stretch>
          </a:blipFill>
        </p:spPr>
      </p:sp>
      <p:sp>
        <p:nvSpPr>
          <p:cNvPr id="6" name="TextBox 6"/>
          <p:cNvSpPr txBox="1"/>
          <p:nvPr/>
        </p:nvSpPr>
        <p:spPr>
          <a:xfrm>
            <a:off x="1428662" y="687808"/>
            <a:ext cx="13088726" cy="996109"/>
          </a:xfrm>
          <a:prstGeom prst="rect">
            <a:avLst/>
          </a:prstGeom>
        </p:spPr>
        <p:txBody>
          <a:bodyPr lIns="0" tIns="0" rIns="0" bIns="0" rtlCol="0" anchor="t">
            <a:spAutoFit/>
          </a:bodyPr>
          <a:lstStyle/>
          <a:p>
            <a:pPr marL="0" lvl="0" indent="0" algn="ctr">
              <a:lnSpc>
                <a:spcPts val="7087"/>
              </a:lnSpc>
              <a:spcBef>
                <a:spcPct val="0"/>
              </a:spcBef>
            </a:pPr>
            <a:r>
              <a:rPr lang="en-US" sz="8643">
                <a:solidFill>
                  <a:srgbClr val="FFFFFF"/>
                </a:solidFill>
                <a:latin typeface="RQND Pro"/>
                <a:ea typeface="RQND Pro"/>
                <a:cs typeface="RQND Pro"/>
                <a:sym typeface="RQND Pro"/>
              </a:rPr>
              <a:t>WHAT IT IS ABOUT?</a:t>
            </a:r>
          </a:p>
        </p:txBody>
      </p:sp>
      <p:sp>
        <p:nvSpPr>
          <p:cNvPr id="7" name="TextBox 7"/>
          <p:cNvSpPr txBox="1"/>
          <p:nvPr/>
        </p:nvSpPr>
        <p:spPr>
          <a:xfrm>
            <a:off x="680704" y="2607674"/>
            <a:ext cx="12616952" cy="6356985"/>
          </a:xfrm>
          <a:prstGeom prst="rect">
            <a:avLst/>
          </a:prstGeom>
        </p:spPr>
        <p:txBody>
          <a:bodyPr lIns="0" tIns="0" rIns="0" bIns="0" rtlCol="0" anchor="t">
            <a:spAutoFit/>
          </a:bodyPr>
          <a:lstStyle/>
          <a:p>
            <a:pPr algn="just">
              <a:lnSpc>
                <a:spcPts val="5040"/>
              </a:lnSpc>
            </a:pPr>
            <a:r>
              <a:rPr lang="en-US" sz="3600" b="1" dirty="0">
                <a:solidFill>
                  <a:srgbClr val="FFFFFF"/>
                </a:solidFill>
                <a:latin typeface="Canva Sans Bold"/>
                <a:ea typeface="Canva Sans Bold"/>
                <a:cs typeface="Canva Sans Bold"/>
                <a:sym typeface="Canva Sans Bold"/>
              </a:rPr>
              <a:t>The study is about creating a smarter chatbot system that understands natural, everyday language better. It does this by using AI to expand its training data and testing on advanced models to improve accuracy. </a:t>
            </a:r>
          </a:p>
          <a:p>
            <a:pPr algn="just">
              <a:lnSpc>
                <a:spcPts val="5040"/>
              </a:lnSpc>
            </a:pPr>
            <a:endParaRPr lang="en-US" sz="3600" b="1" dirty="0">
              <a:solidFill>
                <a:srgbClr val="FFFFFF"/>
              </a:solidFill>
              <a:latin typeface="Canva Sans Bold"/>
              <a:ea typeface="Canva Sans Bold"/>
              <a:cs typeface="Canva Sans Bold"/>
              <a:sym typeface="Canva Sans Bold"/>
            </a:endParaRPr>
          </a:p>
          <a:p>
            <a:pPr algn="just">
              <a:lnSpc>
                <a:spcPts val="5040"/>
              </a:lnSpc>
            </a:pPr>
            <a:r>
              <a:rPr lang="en-US" sz="3600" b="1" dirty="0">
                <a:solidFill>
                  <a:srgbClr val="FFFFFF"/>
                </a:solidFill>
                <a:latin typeface="Canva Sans Bold"/>
                <a:ea typeface="Canva Sans Bold"/>
                <a:cs typeface="Canva Sans Bold"/>
                <a:sym typeface="Canva Sans Bold"/>
              </a:rPr>
              <a:t>The ultimate goal is to make AI systems more user-friendly, so people can interact with them naturally, like talking to Siri or Alexa, without needing special commands.</a:t>
            </a:r>
          </a:p>
          <a:p>
            <a:pPr algn="just">
              <a:lnSpc>
                <a:spcPts val="5040"/>
              </a:lnSpc>
            </a:pPr>
            <a:endParaRPr lang="en-US" sz="3600" b="1" dirty="0">
              <a:solidFill>
                <a:srgbClr val="FFFFFF"/>
              </a:solidFill>
              <a:latin typeface="Canva Sans Bold"/>
              <a:ea typeface="Canva Sans Bold"/>
              <a:cs typeface="Canva Sans Bold"/>
              <a:sym typeface="Canva Sans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6250" r="-6250"/>
            </a:stretch>
          </a:blipFill>
        </p:spPr>
      </p:sp>
      <p:sp>
        <p:nvSpPr>
          <p:cNvPr id="3" name="Freeform 3"/>
          <p:cNvSpPr/>
          <p:nvPr/>
        </p:nvSpPr>
        <p:spPr>
          <a:xfrm rot="-5400000">
            <a:off x="17331309" y="-727226"/>
            <a:ext cx="1913382" cy="4114800"/>
          </a:xfrm>
          <a:custGeom>
            <a:avLst/>
            <a:gdLst/>
            <a:ahLst/>
            <a:cxnLst/>
            <a:rect l="l" t="t" r="r" b="b"/>
            <a:pathLst>
              <a:path w="1913382" h="4114800">
                <a:moveTo>
                  <a:pt x="0" y="0"/>
                </a:moveTo>
                <a:lnTo>
                  <a:pt x="1913382" y="0"/>
                </a:lnTo>
                <a:lnTo>
                  <a:pt x="191338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a:off x="-296043" y="7258638"/>
            <a:ext cx="3449410" cy="3412042"/>
          </a:xfrm>
          <a:custGeom>
            <a:avLst/>
            <a:gdLst/>
            <a:ahLst/>
            <a:cxnLst/>
            <a:rect l="l" t="t" r="r" b="b"/>
            <a:pathLst>
              <a:path w="3449410" h="3412042">
                <a:moveTo>
                  <a:pt x="3449411" y="0"/>
                </a:moveTo>
                <a:lnTo>
                  <a:pt x="0" y="0"/>
                </a:lnTo>
                <a:lnTo>
                  <a:pt x="0" y="3412042"/>
                </a:lnTo>
                <a:lnTo>
                  <a:pt x="3449411" y="3412042"/>
                </a:lnTo>
                <a:lnTo>
                  <a:pt x="3449411"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3913365" y="373483"/>
            <a:ext cx="1686951" cy="1696203"/>
          </a:xfrm>
          <a:custGeom>
            <a:avLst/>
            <a:gdLst/>
            <a:ahLst/>
            <a:cxnLst/>
            <a:rect l="l" t="t" r="r" b="b"/>
            <a:pathLst>
              <a:path w="1686951" h="1696203">
                <a:moveTo>
                  <a:pt x="0" y="0"/>
                </a:moveTo>
                <a:lnTo>
                  <a:pt x="1686951" y="0"/>
                </a:lnTo>
                <a:lnTo>
                  <a:pt x="1686951" y="1696203"/>
                </a:lnTo>
                <a:lnTo>
                  <a:pt x="0" y="169620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329377" y="3052767"/>
            <a:ext cx="15707159" cy="5811649"/>
          </a:xfrm>
          <a:custGeom>
            <a:avLst/>
            <a:gdLst/>
            <a:ahLst/>
            <a:cxnLst/>
            <a:rect l="l" t="t" r="r" b="b"/>
            <a:pathLst>
              <a:path w="15707159" h="5811649">
                <a:moveTo>
                  <a:pt x="0" y="0"/>
                </a:moveTo>
                <a:lnTo>
                  <a:pt x="15707159" y="0"/>
                </a:lnTo>
                <a:lnTo>
                  <a:pt x="15707159" y="5811649"/>
                </a:lnTo>
                <a:lnTo>
                  <a:pt x="0" y="5811649"/>
                </a:lnTo>
                <a:lnTo>
                  <a:pt x="0" y="0"/>
                </a:lnTo>
                <a:close/>
              </a:path>
            </a:pathLst>
          </a:custGeom>
          <a:blipFill>
            <a:blip r:embed="rId9"/>
            <a:stretch>
              <a:fillRect/>
            </a:stretch>
          </a:blipFill>
        </p:spPr>
      </p:sp>
      <p:sp>
        <p:nvSpPr>
          <p:cNvPr id="7" name="TextBox 7"/>
          <p:cNvSpPr txBox="1"/>
          <p:nvPr/>
        </p:nvSpPr>
        <p:spPr>
          <a:xfrm>
            <a:off x="1428662" y="687808"/>
            <a:ext cx="13088726" cy="996109"/>
          </a:xfrm>
          <a:prstGeom prst="rect">
            <a:avLst/>
          </a:prstGeom>
        </p:spPr>
        <p:txBody>
          <a:bodyPr lIns="0" tIns="0" rIns="0" bIns="0" rtlCol="0" anchor="t">
            <a:spAutoFit/>
          </a:bodyPr>
          <a:lstStyle/>
          <a:p>
            <a:pPr marL="0" lvl="0" indent="0" algn="ctr">
              <a:lnSpc>
                <a:spcPts val="7087"/>
              </a:lnSpc>
              <a:spcBef>
                <a:spcPct val="0"/>
              </a:spcBef>
            </a:pPr>
            <a:r>
              <a:rPr lang="en-US" sz="8643">
                <a:solidFill>
                  <a:srgbClr val="FFFFFF"/>
                </a:solidFill>
                <a:latin typeface="RQND Pro"/>
                <a:ea typeface="RQND Pro"/>
                <a:cs typeface="RQND Pro"/>
                <a:sym typeface="RQND Pro"/>
              </a:rPr>
              <a:t>WORKFLOW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6250" r="-6250"/>
            </a:stretch>
          </a:blipFill>
        </p:spPr>
      </p:sp>
      <p:sp>
        <p:nvSpPr>
          <p:cNvPr id="3" name="Freeform 3"/>
          <p:cNvSpPr/>
          <p:nvPr/>
        </p:nvSpPr>
        <p:spPr>
          <a:xfrm rot="-5400000">
            <a:off x="17331309" y="-727226"/>
            <a:ext cx="1913382" cy="4114800"/>
          </a:xfrm>
          <a:custGeom>
            <a:avLst/>
            <a:gdLst/>
            <a:ahLst/>
            <a:cxnLst/>
            <a:rect l="l" t="t" r="r" b="b"/>
            <a:pathLst>
              <a:path w="1913382" h="4114800">
                <a:moveTo>
                  <a:pt x="0" y="0"/>
                </a:moveTo>
                <a:lnTo>
                  <a:pt x="1913382" y="0"/>
                </a:lnTo>
                <a:lnTo>
                  <a:pt x="191338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a:off x="-296043" y="7258638"/>
            <a:ext cx="3449410" cy="3412042"/>
          </a:xfrm>
          <a:custGeom>
            <a:avLst/>
            <a:gdLst/>
            <a:ahLst/>
            <a:cxnLst/>
            <a:rect l="l" t="t" r="r" b="b"/>
            <a:pathLst>
              <a:path w="3449410" h="3412042">
                <a:moveTo>
                  <a:pt x="3449411" y="0"/>
                </a:moveTo>
                <a:lnTo>
                  <a:pt x="0" y="0"/>
                </a:lnTo>
                <a:lnTo>
                  <a:pt x="0" y="3412042"/>
                </a:lnTo>
                <a:lnTo>
                  <a:pt x="3449411" y="3412042"/>
                </a:lnTo>
                <a:lnTo>
                  <a:pt x="3449411"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3913365" y="373483"/>
            <a:ext cx="1686951" cy="1696203"/>
          </a:xfrm>
          <a:custGeom>
            <a:avLst/>
            <a:gdLst/>
            <a:ahLst/>
            <a:cxnLst/>
            <a:rect l="l" t="t" r="r" b="b"/>
            <a:pathLst>
              <a:path w="1686951" h="1696203">
                <a:moveTo>
                  <a:pt x="0" y="0"/>
                </a:moveTo>
                <a:lnTo>
                  <a:pt x="1686951" y="0"/>
                </a:lnTo>
                <a:lnTo>
                  <a:pt x="1686951" y="1696203"/>
                </a:lnTo>
                <a:lnTo>
                  <a:pt x="0" y="169620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TextBox 6"/>
          <p:cNvSpPr txBox="1"/>
          <p:nvPr/>
        </p:nvSpPr>
        <p:spPr>
          <a:xfrm>
            <a:off x="1495776" y="334066"/>
            <a:ext cx="13088726" cy="996109"/>
          </a:xfrm>
          <a:prstGeom prst="rect">
            <a:avLst/>
          </a:prstGeom>
        </p:spPr>
        <p:txBody>
          <a:bodyPr lIns="0" tIns="0" rIns="0" bIns="0" rtlCol="0" anchor="t">
            <a:spAutoFit/>
          </a:bodyPr>
          <a:lstStyle/>
          <a:p>
            <a:pPr marL="0" lvl="0" indent="0" algn="ctr">
              <a:lnSpc>
                <a:spcPts val="7087"/>
              </a:lnSpc>
              <a:spcBef>
                <a:spcPct val="0"/>
              </a:spcBef>
            </a:pPr>
            <a:r>
              <a:rPr lang="en-US" sz="8643">
                <a:solidFill>
                  <a:srgbClr val="FFFFFF"/>
                </a:solidFill>
                <a:latin typeface="RQND Pro"/>
                <a:ea typeface="RQND Pro"/>
                <a:cs typeface="RQND Pro"/>
                <a:sym typeface="RQND Pro"/>
              </a:rPr>
              <a:t>WORKFLOW</a:t>
            </a:r>
          </a:p>
        </p:txBody>
      </p:sp>
      <p:sp>
        <p:nvSpPr>
          <p:cNvPr id="7" name="TextBox 7"/>
          <p:cNvSpPr txBox="1"/>
          <p:nvPr/>
        </p:nvSpPr>
        <p:spPr>
          <a:xfrm>
            <a:off x="370441" y="1273024"/>
            <a:ext cx="17607005" cy="8749314"/>
          </a:xfrm>
          <a:prstGeom prst="rect">
            <a:avLst/>
          </a:prstGeom>
        </p:spPr>
        <p:txBody>
          <a:bodyPr lIns="0" tIns="0" rIns="0" bIns="0" rtlCol="0" anchor="t">
            <a:spAutoFit/>
          </a:bodyPr>
          <a:lstStyle/>
          <a:p>
            <a:pPr algn="l">
              <a:lnSpc>
                <a:spcPts val="3738"/>
              </a:lnSpc>
              <a:spcBef>
                <a:spcPct val="0"/>
              </a:spcBef>
            </a:pPr>
            <a:r>
              <a:rPr lang="en-US" sz="2670" b="1" u="sng" spc="125">
                <a:solidFill>
                  <a:srgbClr val="FFFFFF"/>
                </a:solidFill>
                <a:latin typeface="Canva Sans Bold"/>
                <a:ea typeface="Canva Sans Bold"/>
                <a:cs typeface="Canva Sans Bold"/>
                <a:sym typeface="Canva Sans Bold"/>
              </a:rPr>
              <a:t>Human Input:</a:t>
            </a:r>
          </a:p>
          <a:p>
            <a:pPr algn="l">
              <a:lnSpc>
                <a:spcPts val="3738"/>
              </a:lnSpc>
              <a:spcBef>
                <a:spcPct val="0"/>
              </a:spcBef>
            </a:pPr>
            <a:endParaRPr lang="en-US" sz="2670" b="1" u="sng" spc="125">
              <a:solidFill>
                <a:srgbClr val="FFFFFF"/>
              </a:solidFill>
              <a:latin typeface="Canva Sans Bold"/>
              <a:ea typeface="Canva Sans Bold"/>
              <a:cs typeface="Canva Sans Bold"/>
              <a:sym typeface="Canva Sans Bold"/>
            </a:endParaRPr>
          </a:p>
          <a:p>
            <a:pPr algn="l">
              <a:lnSpc>
                <a:spcPts val="3799"/>
              </a:lnSpc>
              <a:spcBef>
                <a:spcPct val="0"/>
              </a:spcBef>
            </a:pPr>
            <a:r>
              <a:rPr lang="en-US" sz="2713" b="1" spc="127">
                <a:solidFill>
                  <a:srgbClr val="FFFFFF"/>
                </a:solidFill>
                <a:latin typeface="Canva Sans Bold"/>
                <a:ea typeface="Canva Sans Bold"/>
                <a:cs typeface="Canva Sans Bold"/>
                <a:sym typeface="Canva Sans Bold"/>
              </a:rPr>
              <a:t>Humans provided 483 paraphrased (reworded) versions of commands and questions for task classification.</a:t>
            </a:r>
          </a:p>
          <a:p>
            <a:pPr algn="l">
              <a:lnSpc>
                <a:spcPts val="3799"/>
              </a:lnSpc>
              <a:spcBef>
                <a:spcPct val="0"/>
              </a:spcBef>
            </a:pPr>
            <a:r>
              <a:rPr lang="en-US" sz="2713" b="1" spc="127">
                <a:solidFill>
                  <a:srgbClr val="FFFFFF"/>
                </a:solidFill>
                <a:latin typeface="Canva Sans Bold"/>
                <a:ea typeface="Canva Sans Bold"/>
                <a:cs typeface="Canva Sans Bold"/>
                <a:sym typeface="Canva Sans Bold"/>
              </a:rPr>
              <a:t>These were split into training and validation datasets.</a:t>
            </a:r>
          </a:p>
          <a:p>
            <a:pPr algn="l">
              <a:lnSpc>
                <a:spcPts val="3379"/>
              </a:lnSpc>
              <a:spcBef>
                <a:spcPct val="0"/>
              </a:spcBef>
            </a:pPr>
            <a:endParaRPr lang="en-US" sz="2713" b="1" spc="127">
              <a:solidFill>
                <a:srgbClr val="FFFFFF"/>
              </a:solidFill>
              <a:latin typeface="Canva Sans Bold"/>
              <a:ea typeface="Canva Sans Bold"/>
              <a:cs typeface="Canva Sans Bold"/>
              <a:sym typeface="Canva Sans Bold"/>
            </a:endParaRPr>
          </a:p>
          <a:p>
            <a:pPr algn="l">
              <a:lnSpc>
                <a:spcPts val="3738"/>
              </a:lnSpc>
              <a:spcBef>
                <a:spcPct val="0"/>
              </a:spcBef>
            </a:pPr>
            <a:r>
              <a:rPr lang="en-US" sz="2670" b="1" u="sng" spc="125">
                <a:solidFill>
                  <a:srgbClr val="FFFFFF"/>
                </a:solidFill>
                <a:latin typeface="Canva Sans Bold"/>
                <a:ea typeface="Canva Sans Bold"/>
                <a:cs typeface="Canva Sans Bold"/>
                <a:sym typeface="Canva Sans Bold"/>
              </a:rPr>
              <a:t>Data Augmentation Using T5 Model:</a:t>
            </a:r>
          </a:p>
          <a:p>
            <a:pPr algn="l">
              <a:lnSpc>
                <a:spcPts val="3738"/>
              </a:lnSpc>
              <a:spcBef>
                <a:spcPct val="0"/>
              </a:spcBef>
            </a:pPr>
            <a:endParaRPr lang="en-US" sz="2670" b="1" u="sng" spc="125">
              <a:solidFill>
                <a:srgbClr val="FFFFFF"/>
              </a:solidFill>
              <a:latin typeface="Canva Sans Bold"/>
              <a:ea typeface="Canva Sans Bold"/>
              <a:cs typeface="Canva Sans Bold"/>
              <a:sym typeface="Canva Sans Bold"/>
            </a:endParaRPr>
          </a:p>
          <a:p>
            <a:pPr algn="l">
              <a:lnSpc>
                <a:spcPts val="3793"/>
              </a:lnSpc>
              <a:spcBef>
                <a:spcPct val="0"/>
              </a:spcBef>
            </a:pPr>
            <a:r>
              <a:rPr lang="en-US" sz="2709" b="1" spc="127">
                <a:solidFill>
                  <a:srgbClr val="FFFFFF"/>
                </a:solidFill>
                <a:latin typeface="Canva Sans Bold"/>
                <a:ea typeface="Canva Sans Bold"/>
                <a:cs typeface="Canva Sans Bold"/>
                <a:sym typeface="Canva Sans Bold"/>
              </a:rPr>
              <a:t>To generate more training data, the T5 (a transformer-based model for text generation) was used to create additional paraphrased variations of the training set</a:t>
            </a:r>
            <a:r>
              <a:rPr lang="en-US" sz="2709" spc="127">
                <a:solidFill>
                  <a:srgbClr val="FFFFFF"/>
                </a:solidFill>
                <a:latin typeface="Canva Sans"/>
                <a:ea typeface="Canva Sans"/>
                <a:cs typeface="Canva Sans"/>
                <a:sym typeface="Canva Sans"/>
              </a:rPr>
              <a:t>.</a:t>
            </a:r>
          </a:p>
          <a:p>
            <a:pPr algn="l">
              <a:lnSpc>
                <a:spcPts val="3020"/>
              </a:lnSpc>
              <a:spcBef>
                <a:spcPct val="0"/>
              </a:spcBef>
            </a:pPr>
            <a:endParaRPr lang="en-US" sz="2709" spc="127">
              <a:solidFill>
                <a:srgbClr val="FFFFFF"/>
              </a:solidFill>
              <a:latin typeface="Canva Sans"/>
              <a:ea typeface="Canva Sans"/>
              <a:cs typeface="Canva Sans"/>
              <a:sym typeface="Canva Sans"/>
            </a:endParaRPr>
          </a:p>
          <a:p>
            <a:pPr algn="l">
              <a:lnSpc>
                <a:spcPts val="3738"/>
              </a:lnSpc>
              <a:spcBef>
                <a:spcPct val="0"/>
              </a:spcBef>
            </a:pPr>
            <a:r>
              <a:rPr lang="en-US" sz="2670" b="1" u="sng" spc="125">
                <a:solidFill>
                  <a:srgbClr val="FFFFFF"/>
                </a:solidFill>
                <a:latin typeface="Canva Sans Bold"/>
                <a:ea typeface="Canva Sans Bold"/>
                <a:cs typeface="Canva Sans Bold"/>
                <a:sym typeface="Canva Sans Bold"/>
              </a:rPr>
              <a:t>Benchmarking Models:</a:t>
            </a:r>
          </a:p>
          <a:p>
            <a:pPr algn="l">
              <a:lnSpc>
                <a:spcPts val="3738"/>
              </a:lnSpc>
              <a:spcBef>
                <a:spcPct val="0"/>
              </a:spcBef>
            </a:pPr>
            <a:endParaRPr lang="en-US" sz="2670" b="1" u="sng" spc="125">
              <a:solidFill>
                <a:srgbClr val="FFFFFF"/>
              </a:solidFill>
              <a:latin typeface="Canva Sans Bold"/>
              <a:ea typeface="Canva Sans Bold"/>
              <a:cs typeface="Canva Sans Bold"/>
              <a:sym typeface="Canva Sans Bold"/>
            </a:endParaRPr>
          </a:p>
          <a:p>
            <a:pPr algn="l">
              <a:lnSpc>
                <a:spcPts val="3793"/>
              </a:lnSpc>
              <a:spcBef>
                <a:spcPct val="0"/>
              </a:spcBef>
            </a:pPr>
            <a:r>
              <a:rPr lang="en-US" sz="2709" b="1" spc="127">
                <a:solidFill>
                  <a:srgbClr val="FFFFFF"/>
                </a:solidFill>
                <a:latin typeface="Canva Sans Bold"/>
                <a:ea typeface="Canva Sans Bold"/>
                <a:cs typeface="Canva Sans Bold"/>
                <a:sym typeface="Canva Sans Bold"/>
              </a:rPr>
              <a:t>Seven advanced AI models for text classification were tested:</a:t>
            </a:r>
          </a:p>
          <a:p>
            <a:pPr algn="l">
              <a:lnSpc>
                <a:spcPts val="3793"/>
              </a:lnSpc>
              <a:spcBef>
                <a:spcPct val="0"/>
              </a:spcBef>
            </a:pPr>
            <a:r>
              <a:rPr lang="en-US" sz="2709" b="1" spc="127">
                <a:solidFill>
                  <a:srgbClr val="FFFFFF"/>
                </a:solidFill>
                <a:latin typeface="Canva Sans Bold"/>
                <a:ea typeface="Canva Sans Bold"/>
                <a:cs typeface="Canva Sans Bold"/>
                <a:sym typeface="Canva Sans Bold"/>
              </a:rPr>
              <a:t>BERT, DistilBERT, RoBERTa, DistilRoBERTa, XLM, XLM-RoBERTa, and XLNet.</a:t>
            </a:r>
          </a:p>
          <a:p>
            <a:pPr algn="l">
              <a:lnSpc>
                <a:spcPts val="3793"/>
              </a:lnSpc>
              <a:spcBef>
                <a:spcPct val="0"/>
              </a:spcBef>
            </a:pPr>
            <a:r>
              <a:rPr lang="en-US" sz="2709" b="1" spc="127">
                <a:solidFill>
                  <a:srgbClr val="FFFFFF"/>
                </a:solidFill>
                <a:latin typeface="Canva Sans Bold"/>
                <a:ea typeface="Canva Sans Bold"/>
                <a:cs typeface="Canva Sans Bold"/>
                <a:sym typeface="Canva Sans Bold"/>
              </a:rPr>
              <a:t>The models were fine-tuned (adjusted for better performance on the dataset) over two epochs (iterations through the data).</a:t>
            </a:r>
          </a:p>
          <a:p>
            <a:pPr algn="l">
              <a:lnSpc>
                <a:spcPts val="3793"/>
              </a:lnSpc>
              <a:spcBef>
                <a:spcPct val="0"/>
              </a:spcBef>
            </a:pPr>
            <a:endParaRPr lang="en-US" sz="2709" b="1" spc="127">
              <a:solidFill>
                <a:srgbClr val="FFFFFF"/>
              </a:solidFill>
              <a:latin typeface="Canva Sans Bold"/>
              <a:ea typeface="Canva Sans Bold"/>
              <a:cs typeface="Canva Sans Bold"/>
              <a:sym typeface="Canva Sans Bold"/>
            </a:endParaRPr>
          </a:p>
          <a:p>
            <a:pPr algn="l">
              <a:lnSpc>
                <a:spcPts val="3020"/>
              </a:lnSpc>
              <a:spcBef>
                <a:spcPct val="0"/>
              </a:spcBef>
            </a:pPr>
            <a:endParaRPr lang="en-US" sz="2709" b="1" spc="127">
              <a:solidFill>
                <a:srgbClr val="FFFFFF"/>
              </a:solidFill>
              <a:latin typeface="Canva Sans Bold"/>
              <a:ea typeface="Canva Sans Bold"/>
              <a:cs typeface="Canva Sans Bold"/>
              <a:sym typeface="Canva Sans 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6250" r="-6250"/>
            </a:stretch>
          </a:blipFill>
        </p:spPr>
      </p:sp>
      <p:sp>
        <p:nvSpPr>
          <p:cNvPr id="3" name="Freeform 3"/>
          <p:cNvSpPr/>
          <p:nvPr/>
        </p:nvSpPr>
        <p:spPr>
          <a:xfrm rot="-5400000">
            <a:off x="17331309" y="-727226"/>
            <a:ext cx="1913382" cy="4114800"/>
          </a:xfrm>
          <a:custGeom>
            <a:avLst/>
            <a:gdLst/>
            <a:ahLst/>
            <a:cxnLst/>
            <a:rect l="l" t="t" r="r" b="b"/>
            <a:pathLst>
              <a:path w="1913382" h="4114800">
                <a:moveTo>
                  <a:pt x="0" y="0"/>
                </a:moveTo>
                <a:lnTo>
                  <a:pt x="1913382" y="0"/>
                </a:lnTo>
                <a:lnTo>
                  <a:pt x="191338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a:off x="-296043" y="7258638"/>
            <a:ext cx="3449410" cy="3412042"/>
          </a:xfrm>
          <a:custGeom>
            <a:avLst/>
            <a:gdLst/>
            <a:ahLst/>
            <a:cxnLst/>
            <a:rect l="l" t="t" r="r" b="b"/>
            <a:pathLst>
              <a:path w="3449410" h="3412042">
                <a:moveTo>
                  <a:pt x="3449411" y="0"/>
                </a:moveTo>
                <a:lnTo>
                  <a:pt x="0" y="0"/>
                </a:lnTo>
                <a:lnTo>
                  <a:pt x="0" y="3412042"/>
                </a:lnTo>
                <a:lnTo>
                  <a:pt x="3449411" y="3412042"/>
                </a:lnTo>
                <a:lnTo>
                  <a:pt x="3449411"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1028700" y="613992"/>
            <a:ext cx="13088726" cy="996109"/>
          </a:xfrm>
          <a:prstGeom prst="rect">
            <a:avLst/>
          </a:prstGeom>
        </p:spPr>
        <p:txBody>
          <a:bodyPr lIns="0" tIns="0" rIns="0" bIns="0" rtlCol="0" anchor="t">
            <a:spAutoFit/>
          </a:bodyPr>
          <a:lstStyle/>
          <a:p>
            <a:pPr marL="0" lvl="0" indent="0" algn="ctr">
              <a:lnSpc>
                <a:spcPts val="7087"/>
              </a:lnSpc>
              <a:spcBef>
                <a:spcPct val="0"/>
              </a:spcBef>
            </a:pPr>
            <a:r>
              <a:rPr lang="en-US" sz="8643">
                <a:solidFill>
                  <a:srgbClr val="FFFFFF"/>
                </a:solidFill>
                <a:latin typeface="RQND Pro"/>
                <a:ea typeface="RQND Pro"/>
                <a:cs typeface="RQND Pro"/>
                <a:sym typeface="RQND Pro"/>
              </a:rPr>
              <a:t>BACKGROUND CHECKS</a:t>
            </a:r>
          </a:p>
        </p:txBody>
      </p:sp>
      <p:sp>
        <p:nvSpPr>
          <p:cNvPr id="6" name="TextBox 6"/>
          <p:cNvSpPr txBox="1"/>
          <p:nvPr/>
        </p:nvSpPr>
        <p:spPr>
          <a:xfrm>
            <a:off x="824639" y="1830768"/>
            <a:ext cx="14864645" cy="10808116"/>
          </a:xfrm>
          <a:prstGeom prst="rect">
            <a:avLst/>
          </a:prstGeom>
        </p:spPr>
        <p:txBody>
          <a:bodyPr lIns="0" tIns="0" rIns="0" bIns="0" rtlCol="0" anchor="t">
            <a:spAutoFit/>
          </a:bodyPr>
          <a:lstStyle/>
          <a:p>
            <a:pPr algn="l">
              <a:lnSpc>
                <a:spcPts val="3302"/>
              </a:lnSpc>
            </a:pPr>
            <a:endParaRPr/>
          </a:p>
          <a:p>
            <a:pPr marL="725124" lvl="1" indent="-362562" algn="l">
              <a:lnSpc>
                <a:spcPts val="4702"/>
              </a:lnSpc>
              <a:buFont typeface="Arial"/>
              <a:buChar char="•"/>
            </a:pPr>
            <a:r>
              <a:rPr lang="en-US" sz="3358" b="1" spc="157">
                <a:solidFill>
                  <a:srgbClr val="FFFFFF"/>
                </a:solidFill>
                <a:latin typeface="Canva Sans Bold"/>
                <a:ea typeface="Canva Sans Bold"/>
                <a:cs typeface="Canva Sans Bold"/>
                <a:sym typeface="Canva Sans Bold"/>
              </a:rPr>
              <a:t>DATA SCARCITY: NLP tasks require large datasets for effective training, but the amount often falls short even with data from 100+ subjects.</a:t>
            </a:r>
          </a:p>
          <a:p>
            <a:pPr algn="l">
              <a:lnSpc>
                <a:spcPts val="3302"/>
              </a:lnSpc>
            </a:pPr>
            <a:r>
              <a:rPr lang="en-US" sz="2358" b="1" spc="110">
                <a:solidFill>
                  <a:srgbClr val="FFFFFF"/>
                </a:solidFill>
                <a:latin typeface="Canva Sans Bold"/>
                <a:ea typeface="Canva Sans Bold"/>
                <a:cs typeface="Canva Sans Bold"/>
                <a:sym typeface="Canva Sans Bold"/>
              </a:rPr>
              <a:t>         </a:t>
            </a:r>
          </a:p>
          <a:p>
            <a:pPr algn="l">
              <a:lnSpc>
                <a:spcPts val="3722"/>
              </a:lnSpc>
            </a:pPr>
            <a:r>
              <a:rPr lang="en-US" sz="2658" b="1" spc="124">
                <a:solidFill>
                  <a:srgbClr val="FFFFFF"/>
                </a:solidFill>
                <a:latin typeface="Canva Sans Bold"/>
                <a:ea typeface="Canva Sans Bold"/>
                <a:cs typeface="Canva Sans Bold"/>
                <a:sym typeface="Canva Sans Bold"/>
              </a:rPr>
              <a:t>Solution?</a:t>
            </a:r>
          </a:p>
          <a:p>
            <a:pPr algn="l">
              <a:lnSpc>
                <a:spcPts val="3722"/>
              </a:lnSpc>
            </a:pPr>
            <a:r>
              <a:rPr lang="en-US" sz="2658" b="1" spc="124">
                <a:solidFill>
                  <a:srgbClr val="FFFFFF"/>
                </a:solidFill>
                <a:latin typeface="Canva Sans Bold"/>
                <a:ea typeface="Canva Sans Bold"/>
                <a:cs typeface="Canva Sans Bold"/>
                <a:sym typeface="Canva Sans Bold"/>
              </a:rPr>
              <a:t>         Data Augmentation.</a:t>
            </a:r>
          </a:p>
          <a:p>
            <a:pPr algn="just">
              <a:lnSpc>
                <a:spcPts val="4282"/>
              </a:lnSpc>
            </a:pPr>
            <a:endParaRPr lang="en-US" sz="2658" b="1" spc="124">
              <a:solidFill>
                <a:srgbClr val="FFFFFF"/>
              </a:solidFill>
              <a:latin typeface="Canva Sans Bold"/>
              <a:ea typeface="Canva Sans Bold"/>
              <a:cs typeface="Canva Sans Bold"/>
              <a:sym typeface="Canva Sans Bold"/>
            </a:endParaRPr>
          </a:p>
          <a:p>
            <a:pPr marL="660356" lvl="1" indent="-330178" algn="just">
              <a:lnSpc>
                <a:spcPts val="4282"/>
              </a:lnSpc>
              <a:buFont typeface="Arial"/>
              <a:buChar char="•"/>
            </a:pPr>
            <a:r>
              <a:rPr lang="en-US" sz="3058" b="1" spc="143">
                <a:solidFill>
                  <a:srgbClr val="FFFFFF"/>
                </a:solidFill>
                <a:latin typeface="Canva Sans Bold"/>
                <a:ea typeface="Canva Sans Bold"/>
                <a:cs typeface="Canva Sans Bold"/>
                <a:sym typeface="Canva Sans Bold"/>
              </a:rPr>
              <a:t>DATA AUGMENTATION: It involves creating new, useful data from existing data to improve model performance through techniques like random token changes (slightly altering words), back-translation (translating text to another language and back), and paraphrasing (rewriting text while retaining meaning). Paraphrasing is particularly effective for enhancing language understanding and generation.</a:t>
            </a:r>
          </a:p>
          <a:p>
            <a:pPr algn="l">
              <a:lnSpc>
                <a:spcPts val="3302"/>
              </a:lnSpc>
            </a:pPr>
            <a:endParaRPr lang="en-US" sz="3058" b="1" spc="143">
              <a:solidFill>
                <a:srgbClr val="FFFFFF"/>
              </a:solidFill>
              <a:latin typeface="Canva Sans Bold"/>
              <a:ea typeface="Canva Sans Bold"/>
              <a:cs typeface="Canva Sans Bold"/>
              <a:sym typeface="Canva Sans Bold"/>
            </a:endParaRPr>
          </a:p>
          <a:p>
            <a:pPr algn="l">
              <a:lnSpc>
                <a:spcPts val="3302"/>
              </a:lnSpc>
            </a:pPr>
            <a:endParaRPr lang="en-US" sz="3058" b="1" spc="143">
              <a:solidFill>
                <a:srgbClr val="FFFFFF"/>
              </a:solidFill>
              <a:latin typeface="Canva Sans Bold"/>
              <a:ea typeface="Canva Sans Bold"/>
              <a:cs typeface="Canva Sans Bold"/>
              <a:sym typeface="Canva Sans Bold"/>
            </a:endParaRPr>
          </a:p>
          <a:p>
            <a:pPr algn="l">
              <a:lnSpc>
                <a:spcPts val="3302"/>
              </a:lnSpc>
            </a:pPr>
            <a:endParaRPr lang="en-US" sz="3058" b="1" spc="143">
              <a:solidFill>
                <a:srgbClr val="FFFFFF"/>
              </a:solidFill>
              <a:latin typeface="Canva Sans Bold"/>
              <a:ea typeface="Canva Sans Bold"/>
              <a:cs typeface="Canva Sans Bold"/>
              <a:sym typeface="Canva Sans Bold"/>
            </a:endParaRPr>
          </a:p>
          <a:p>
            <a:pPr algn="l">
              <a:lnSpc>
                <a:spcPts val="3302"/>
              </a:lnSpc>
            </a:pPr>
            <a:endParaRPr lang="en-US" sz="3058" b="1" spc="143">
              <a:solidFill>
                <a:srgbClr val="FFFFFF"/>
              </a:solidFill>
              <a:latin typeface="Canva Sans Bold"/>
              <a:ea typeface="Canva Sans Bold"/>
              <a:cs typeface="Canva Sans Bold"/>
              <a:sym typeface="Canva Sans Bold"/>
            </a:endParaRPr>
          </a:p>
          <a:p>
            <a:pPr algn="l">
              <a:lnSpc>
                <a:spcPts val="3302"/>
              </a:lnSpc>
            </a:pPr>
            <a:endParaRPr lang="en-US" sz="3058" b="1" spc="143">
              <a:solidFill>
                <a:srgbClr val="FFFFFF"/>
              </a:solidFill>
              <a:latin typeface="Canva Sans Bold"/>
              <a:ea typeface="Canva Sans Bold"/>
              <a:cs typeface="Canva Sans Bold"/>
              <a:sym typeface="Canva Sans Bold"/>
            </a:endParaRPr>
          </a:p>
          <a:p>
            <a:pPr algn="l">
              <a:lnSpc>
                <a:spcPts val="3302"/>
              </a:lnSpc>
            </a:pPr>
            <a:endParaRPr lang="en-US" sz="3058" b="1" spc="143">
              <a:solidFill>
                <a:srgbClr val="FFFFFF"/>
              </a:solidFill>
              <a:latin typeface="Canva Sans Bold"/>
              <a:ea typeface="Canva Sans Bold"/>
              <a:cs typeface="Canva Sans Bold"/>
              <a:sym typeface="Canva Sans Bold"/>
            </a:endParaRPr>
          </a:p>
          <a:p>
            <a:pPr algn="l">
              <a:lnSpc>
                <a:spcPts val="3302"/>
              </a:lnSpc>
              <a:spcBef>
                <a:spcPct val="0"/>
              </a:spcBef>
            </a:pPr>
            <a:endParaRPr lang="en-US" sz="3058" b="1" spc="143">
              <a:solidFill>
                <a:srgbClr val="FFFFFF"/>
              </a:solidFill>
              <a:latin typeface="Canva Sans Bold"/>
              <a:ea typeface="Canva Sans Bold"/>
              <a:cs typeface="Canva Sans Bold"/>
              <a:sym typeface="Canva Sans 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6250" r="-6250"/>
            </a:stretch>
          </a:blipFill>
        </p:spPr>
      </p:sp>
      <p:sp>
        <p:nvSpPr>
          <p:cNvPr id="3" name="Freeform 3"/>
          <p:cNvSpPr/>
          <p:nvPr/>
        </p:nvSpPr>
        <p:spPr>
          <a:xfrm rot="-5400000">
            <a:off x="17331309" y="-727226"/>
            <a:ext cx="1913382" cy="4114800"/>
          </a:xfrm>
          <a:custGeom>
            <a:avLst/>
            <a:gdLst/>
            <a:ahLst/>
            <a:cxnLst/>
            <a:rect l="l" t="t" r="r" b="b"/>
            <a:pathLst>
              <a:path w="1913382" h="4114800">
                <a:moveTo>
                  <a:pt x="0" y="0"/>
                </a:moveTo>
                <a:lnTo>
                  <a:pt x="1913382" y="0"/>
                </a:lnTo>
                <a:lnTo>
                  <a:pt x="191338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a:off x="-296043" y="7258638"/>
            <a:ext cx="3449410" cy="3412042"/>
          </a:xfrm>
          <a:custGeom>
            <a:avLst/>
            <a:gdLst/>
            <a:ahLst/>
            <a:cxnLst/>
            <a:rect l="l" t="t" r="r" b="b"/>
            <a:pathLst>
              <a:path w="3449410" h="3412042">
                <a:moveTo>
                  <a:pt x="3449411" y="0"/>
                </a:moveTo>
                <a:lnTo>
                  <a:pt x="0" y="0"/>
                </a:lnTo>
                <a:lnTo>
                  <a:pt x="0" y="3412042"/>
                </a:lnTo>
                <a:lnTo>
                  <a:pt x="3449411" y="3412042"/>
                </a:lnTo>
                <a:lnTo>
                  <a:pt x="3449411"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4403808" y="1330174"/>
            <a:ext cx="8451684" cy="8156915"/>
          </a:xfrm>
          <a:custGeom>
            <a:avLst/>
            <a:gdLst/>
            <a:ahLst/>
            <a:cxnLst/>
            <a:rect l="l" t="t" r="r" b="b"/>
            <a:pathLst>
              <a:path w="8451684" h="8156915">
                <a:moveTo>
                  <a:pt x="0" y="0"/>
                </a:moveTo>
                <a:lnTo>
                  <a:pt x="8451684" y="0"/>
                </a:lnTo>
                <a:lnTo>
                  <a:pt x="8451684" y="8156915"/>
                </a:lnTo>
                <a:lnTo>
                  <a:pt x="0" y="8156915"/>
                </a:lnTo>
                <a:lnTo>
                  <a:pt x="0" y="0"/>
                </a:lnTo>
                <a:close/>
              </a:path>
            </a:pathLst>
          </a:custGeom>
          <a:blipFill>
            <a:blip r:embed="rId7"/>
            <a:stretch>
              <a:fillRect r="-7748"/>
            </a:stretch>
          </a:blipFill>
        </p:spPr>
      </p:sp>
      <p:sp>
        <p:nvSpPr>
          <p:cNvPr id="6" name="TextBox 6"/>
          <p:cNvSpPr txBox="1"/>
          <p:nvPr/>
        </p:nvSpPr>
        <p:spPr>
          <a:xfrm>
            <a:off x="1028700" y="203066"/>
            <a:ext cx="15201900" cy="911953"/>
          </a:xfrm>
          <a:prstGeom prst="rect">
            <a:avLst/>
          </a:prstGeom>
        </p:spPr>
        <p:txBody>
          <a:bodyPr lIns="0" tIns="0" rIns="0" bIns="0" rtlCol="0" anchor="t">
            <a:spAutoFit/>
          </a:bodyPr>
          <a:lstStyle/>
          <a:p>
            <a:pPr marL="0" lvl="0" indent="0" algn="ctr">
              <a:lnSpc>
                <a:spcPts val="6432"/>
              </a:lnSpc>
              <a:spcBef>
                <a:spcPct val="0"/>
              </a:spcBef>
            </a:pPr>
            <a:r>
              <a:rPr lang="en-US" sz="7844">
                <a:solidFill>
                  <a:srgbClr val="FFFFFF"/>
                </a:solidFill>
                <a:latin typeface="RQND Pro"/>
                <a:ea typeface="RQND Pro"/>
                <a:cs typeface="RQND Pro"/>
                <a:sym typeface="RQND Pro"/>
              </a:rPr>
              <a:t>WHAT IS THE PROPOSED APPROACH?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6250" r="-6250"/>
            </a:stretch>
          </a:blipFill>
        </p:spPr>
      </p:sp>
      <p:sp>
        <p:nvSpPr>
          <p:cNvPr id="3" name="Freeform 3"/>
          <p:cNvSpPr/>
          <p:nvPr/>
        </p:nvSpPr>
        <p:spPr>
          <a:xfrm rot="-5400000">
            <a:off x="17331309" y="-727226"/>
            <a:ext cx="1913382" cy="4114800"/>
          </a:xfrm>
          <a:custGeom>
            <a:avLst/>
            <a:gdLst/>
            <a:ahLst/>
            <a:cxnLst/>
            <a:rect l="l" t="t" r="r" b="b"/>
            <a:pathLst>
              <a:path w="1913382" h="4114800">
                <a:moveTo>
                  <a:pt x="0" y="0"/>
                </a:moveTo>
                <a:lnTo>
                  <a:pt x="1913382" y="0"/>
                </a:lnTo>
                <a:lnTo>
                  <a:pt x="191338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a:off x="-296043" y="7258638"/>
            <a:ext cx="3449410" cy="3412042"/>
          </a:xfrm>
          <a:custGeom>
            <a:avLst/>
            <a:gdLst/>
            <a:ahLst/>
            <a:cxnLst/>
            <a:rect l="l" t="t" r="r" b="b"/>
            <a:pathLst>
              <a:path w="3449410" h="3412042">
                <a:moveTo>
                  <a:pt x="3449411" y="0"/>
                </a:moveTo>
                <a:lnTo>
                  <a:pt x="0" y="0"/>
                </a:lnTo>
                <a:lnTo>
                  <a:pt x="0" y="3412042"/>
                </a:lnTo>
                <a:lnTo>
                  <a:pt x="3449411" y="3412042"/>
                </a:lnTo>
                <a:lnTo>
                  <a:pt x="3449411"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1028700" y="203066"/>
            <a:ext cx="15201900" cy="911953"/>
          </a:xfrm>
          <a:prstGeom prst="rect">
            <a:avLst/>
          </a:prstGeom>
        </p:spPr>
        <p:txBody>
          <a:bodyPr lIns="0" tIns="0" rIns="0" bIns="0" rtlCol="0" anchor="t">
            <a:spAutoFit/>
          </a:bodyPr>
          <a:lstStyle/>
          <a:p>
            <a:pPr marL="0" lvl="0" indent="0" algn="ctr">
              <a:lnSpc>
                <a:spcPts val="6432"/>
              </a:lnSpc>
              <a:spcBef>
                <a:spcPct val="0"/>
              </a:spcBef>
            </a:pPr>
            <a:r>
              <a:rPr lang="en-US" sz="7844">
                <a:solidFill>
                  <a:srgbClr val="FFFFFF"/>
                </a:solidFill>
                <a:latin typeface="RQND Pro"/>
                <a:ea typeface="RQND Pro"/>
                <a:cs typeface="RQND Pro"/>
                <a:sym typeface="RQND Pro"/>
              </a:rPr>
              <a:t>WHAT IS THE PROPOSED APPROACH?</a:t>
            </a:r>
          </a:p>
        </p:txBody>
      </p:sp>
      <p:sp>
        <p:nvSpPr>
          <p:cNvPr id="6" name="TextBox 6"/>
          <p:cNvSpPr txBox="1"/>
          <p:nvPr/>
        </p:nvSpPr>
        <p:spPr>
          <a:xfrm>
            <a:off x="1028700" y="1755796"/>
            <a:ext cx="16587318" cy="7502504"/>
          </a:xfrm>
          <a:prstGeom prst="rect">
            <a:avLst/>
          </a:prstGeom>
        </p:spPr>
        <p:txBody>
          <a:bodyPr lIns="0" tIns="0" rIns="0" bIns="0" rtlCol="0" anchor="t">
            <a:spAutoFit/>
          </a:bodyPr>
          <a:lstStyle/>
          <a:p>
            <a:pPr algn="just">
              <a:lnSpc>
                <a:spcPts val="3613"/>
              </a:lnSpc>
              <a:spcBef>
                <a:spcPct val="0"/>
              </a:spcBef>
            </a:pPr>
            <a:r>
              <a:rPr lang="en-US" sz="2580" b="1" u="sng" spc="121">
                <a:solidFill>
                  <a:srgbClr val="FFFFFF"/>
                </a:solidFill>
                <a:latin typeface="Canva Sans Bold"/>
                <a:ea typeface="Canva Sans Bold"/>
                <a:cs typeface="Canva Sans Bold"/>
                <a:sym typeface="Canva Sans Bold"/>
              </a:rPr>
              <a:t>Purpose of the System: </a:t>
            </a:r>
            <a:r>
              <a:rPr lang="en-US" sz="2580" b="1" spc="121">
                <a:solidFill>
                  <a:srgbClr val="FFFFFF"/>
                </a:solidFill>
                <a:latin typeface="Canva Sans Medium"/>
                <a:ea typeface="Canva Sans Medium"/>
                <a:cs typeface="Canva Sans Medium"/>
                <a:sym typeface="Canva Sans Medium"/>
              </a:rPr>
              <a:t>The system is designed to make machine learning tools and studies more accessible to people. It allows users to request tasks through natural interaction (like text, speech, or sign language). The chatbot recognizes the request and activates the appropriate task.</a:t>
            </a:r>
          </a:p>
          <a:p>
            <a:pPr algn="just">
              <a:lnSpc>
                <a:spcPts val="3039"/>
              </a:lnSpc>
              <a:spcBef>
                <a:spcPct val="0"/>
              </a:spcBef>
            </a:pPr>
            <a:endParaRPr lang="en-US" sz="2580" b="1" spc="121">
              <a:solidFill>
                <a:srgbClr val="FFFFFF"/>
              </a:solidFill>
              <a:latin typeface="Canva Sans Medium"/>
              <a:ea typeface="Canva Sans Medium"/>
              <a:cs typeface="Canva Sans Medium"/>
              <a:sym typeface="Canva Sans Medium"/>
            </a:endParaRPr>
          </a:p>
          <a:p>
            <a:pPr algn="just">
              <a:lnSpc>
                <a:spcPts val="3326"/>
              </a:lnSpc>
              <a:spcBef>
                <a:spcPct val="0"/>
              </a:spcBef>
            </a:pPr>
            <a:r>
              <a:rPr lang="en-US" sz="2375" b="1" u="sng" spc="111">
                <a:solidFill>
                  <a:srgbClr val="FFFFFF"/>
                </a:solidFill>
                <a:latin typeface="Canva Sans Bold"/>
                <a:ea typeface="Canva Sans Bold"/>
                <a:cs typeface="Canva Sans Bold"/>
                <a:sym typeface="Canva Sans Bold"/>
              </a:rPr>
              <a:t>Types of Tasks Supported:</a:t>
            </a:r>
          </a:p>
          <a:p>
            <a:pPr algn="just">
              <a:lnSpc>
                <a:spcPts val="3039"/>
              </a:lnSpc>
              <a:spcBef>
                <a:spcPct val="0"/>
              </a:spcBef>
            </a:pPr>
            <a:endParaRPr lang="en-US" sz="2375" b="1" u="sng" spc="111">
              <a:solidFill>
                <a:srgbClr val="FFFFFF"/>
              </a:solidFill>
              <a:latin typeface="Canva Sans Bold"/>
              <a:ea typeface="Canva Sans Bold"/>
              <a:cs typeface="Canva Sans Bold"/>
              <a:sym typeface="Canva Sans Bold"/>
            </a:endParaRPr>
          </a:p>
          <a:p>
            <a:pPr marL="557224" lvl="1" indent="-278612" algn="just">
              <a:lnSpc>
                <a:spcPts val="3613"/>
              </a:lnSpc>
              <a:buFont typeface="Arial"/>
              <a:buChar char="•"/>
            </a:pPr>
            <a:r>
              <a:rPr lang="en-US" sz="2580" b="1" i="1" spc="121">
                <a:solidFill>
                  <a:srgbClr val="FFFFFF"/>
                </a:solidFill>
                <a:latin typeface="Canva Sans Medium Italics"/>
                <a:ea typeface="Canva Sans Medium Italics"/>
                <a:cs typeface="Canva Sans Medium Italics"/>
                <a:sym typeface="Canva Sans Medium Italics"/>
              </a:rPr>
              <a:t>Scene Recognition</a:t>
            </a:r>
            <a:r>
              <a:rPr lang="en-US" sz="2580" b="1" spc="121">
                <a:solidFill>
                  <a:srgbClr val="FFFFFF"/>
                </a:solidFill>
                <a:latin typeface="Canva Sans Medium"/>
                <a:ea typeface="Canva Sans Medium"/>
                <a:cs typeface="Canva Sans Medium"/>
                <a:sym typeface="Canva Sans Medium"/>
              </a:rPr>
              <a:t>: </a:t>
            </a:r>
            <a:r>
              <a:rPr lang="en-US" sz="2580" spc="121">
                <a:solidFill>
                  <a:srgbClr val="FFFFFF"/>
                </a:solidFill>
                <a:latin typeface="Canva Sans"/>
                <a:ea typeface="Canva Sans"/>
                <a:cs typeface="Canva Sans"/>
                <a:sym typeface="Canva Sans"/>
              </a:rPr>
              <a:t>Identifies scenes using a camera and microphone.</a:t>
            </a:r>
          </a:p>
          <a:p>
            <a:pPr marL="557224" lvl="1" indent="-278612" algn="just">
              <a:lnSpc>
                <a:spcPts val="3613"/>
              </a:lnSpc>
              <a:buFont typeface="Arial"/>
              <a:buChar char="•"/>
            </a:pPr>
            <a:r>
              <a:rPr lang="en-US" sz="2580" b="1" i="1" spc="121">
                <a:solidFill>
                  <a:srgbClr val="FFFFFF"/>
                </a:solidFill>
                <a:latin typeface="Canva Sans Medium Italics"/>
                <a:ea typeface="Canva Sans Medium Italics"/>
                <a:cs typeface="Canva Sans Medium Italics"/>
                <a:sym typeface="Canva Sans Medium Italics"/>
              </a:rPr>
              <a:t>EEG Classification:</a:t>
            </a:r>
            <a:r>
              <a:rPr lang="en-US" sz="2580" b="1" spc="121">
                <a:solidFill>
                  <a:srgbClr val="FFFFFF"/>
                </a:solidFill>
                <a:latin typeface="Canva Sans Medium"/>
                <a:ea typeface="Canva Sans Medium"/>
                <a:cs typeface="Canva Sans Medium"/>
                <a:sym typeface="Canva Sans Medium"/>
              </a:rPr>
              <a:t> </a:t>
            </a:r>
            <a:r>
              <a:rPr lang="en-US" sz="2580" spc="121">
                <a:solidFill>
                  <a:srgbClr val="FFFFFF"/>
                </a:solidFill>
                <a:latin typeface="Canva Sans"/>
                <a:ea typeface="Canva Sans"/>
                <a:cs typeface="Canva Sans"/>
                <a:sym typeface="Canva Sans"/>
              </a:rPr>
              <a:t>Analyzes brainwave data from a headband to detect: </a:t>
            </a:r>
          </a:p>
          <a:p>
            <a:pPr algn="just">
              <a:lnSpc>
                <a:spcPts val="3613"/>
              </a:lnSpc>
            </a:pPr>
            <a:r>
              <a:rPr lang="en-US" sz="2580" spc="121">
                <a:solidFill>
                  <a:srgbClr val="FFFFFF"/>
                </a:solidFill>
                <a:latin typeface="Canva Sans"/>
                <a:ea typeface="Canva Sans"/>
                <a:cs typeface="Canva Sans"/>
                <a:sym typeface="Canva Sans"/>
              </a:rPr>
              <a:t>                                  Mental states (e.g., focused, relaxed). </a:t>
            </a:r>
          </a:p>
          <a:p>
            <a:pPr algn="just">
              <a:lnSpc>
                <a:spcPts val="3613"/>
              </a:lnSpc>
            </a:pPr>
            <a:r>
              <a:rPr lang="en-US" sz="2580" spc="121">
                <a:solidFill>
                  <a:srgbClr val="FFFFFF"/>
                </a:solidFill>
                <a:latin typeface="Canva Sans"/>
                <a:ea typeface="Canva Sans"/>
                <a:cs typeface="Canva Sans"/>
                <a:sym typeface="Canva Sans"/>
              </a:rPr>
              <a:t>                                  Emotional states (e.g., positive, negative).</a:t>
            </a:r>
          </a:p>
          <a:p>
            <a:pPr marL="557224" lvl="1" indent="-278612" algn="just">
              <a:lnSpc>
                <a:spcPts val="3613"/>
              </a:lnSpc>
              <a:buFont typeface="Arial"/>
              <a:buChar char="•"/>
            </a:pPr>
            <a:r>
              <a:rPr lang="en-US" sz="2580" b="1" i="1" spc="121">
                <a:solidFill>
                  <a:srgbClr val="FFFFFF"/>
                </a:solidFill>
                <a:latin typeface="Canva Sans Medium Italics"/>
                <a:ea typeface="Canva Sans Medium Italics"/>
                <a:cs typeface="Canva Sans Medium Italics"/>
                <a:sym typeface="Canva Sans Medium Italics"/>
              </a:rPr>
              <a:t>Sentiment Analysis:</a:t>
            </a:r>
            <a:r>
              <a:rPr lang="en-US" sz="2580" b="1" spc="121">
                <a:solidFill>
                  <a:srgbClr val="FFFFFF"/>
                </a:solidFill>
                <a:latin typeface="Canva Sans Medium"/>
                <a:ea typeface="Canva Sans Medium"/>
                <a:cs typeface="Canva Sans Medium"/>
                <a:sym typeface="Canva Sans Medium"/>
              </a:rPr>
              <a:t> </a:t>
            </a:r>
            <a:r>
              <a:rPr lang="en-US" sz="2580" spc="121">
                <a:solidFill>
                  <a:srgbClr val="FFFFFF"/>
                </a:solidFill>
                <a:latin typeface="Canva Sans"/>
                <a:ea typeface="Canva Sans"/>
                <a:cs typeface="Canva Sans"/>
                <a:sym typeface="Canva Sans"/>
              </a:rPr>
              <a:t>Determines the sentiment (positive, negative, neutral) in a given text.</a:t>
            </a:r>
          </a:p>
          <a:p>
            <a:pPr marL="557224" lvl="1" indent="-278612" algn="just">
              <a:lnSpc>
                <a:spcPts val="3613"/>
              </a:lnSpc>
              <a:buFont typeface="Arial"/>
              <a:buChar char="•"/>
            </a:pPr>
            <a:r>
              <a:rPr lang="en-US" sz="2580" b="1" i="1" spc="121">
                <a:solidFill>
                  <a:srgbClr val="FFFFFF"/>
                </a:solidFill>
                <a:latin typeface="Canva Sans Medium Italics"/>
                <a:ea typeface="Canva Sans Medium Italics"/>
                <a:cs typeface="Canva Sans Medium Italics"/>
                <a:sym typeface="Canva Sans Medium Italics"/>
              </a:rPr>
              <a:t>Sign Language Recognition: </a:t>
            </a:r>
            <a:r>
              <a:rPr lang="en-US" sz="2580" spc="121">
                <a:solidFill>
                  <a:srgbClr val="FFFFFF"/>
                </a:solidFill>
                <a:latin typeface="Canva Sans"/>
                <a:ea typeface="Canva Sans"/>
                <a:cs typeface="Canva Sans"/>
                <a:sym typeface="Canva Sans"/>
              </a:rPr>
              <a:t>Allows interaction using sign language via a camera and hand-tracking.</a:t>
            </a:r>
          </a:p>
          <a:p>
            <a:pPr marL="557224" lvl="1" indent="-278612" algn="just">
              <a:lnSpc>
                <a:spcPts val="3613"/>
              </a:lnSpc>
              <a:buFont typeface="Arial"/>
              <a:buChar char="•"/>
            </a:pPr>
            <a:r>
              <a:rPr lang="en-US" sz="2580" b="1" i="1" spc="121">
                <a:solidFill>
                  <a:srgbClr val="FFFFFF"/>
                </a:solidFill>
                <a:latin typeface="Canva Sans Medium Italics"/>
                <a:ea typeface="Canva Sans Medium Italics"/>
                <a:cs typeface="Canva Sans Medium Italics"/>
                <a:sym typeface="Canva Sans Medium Italics"/>
              </a:rPr>
              <a:t>Conversational AI:</a:t>
            </a:r>
            <a:r>
              <a:rPr lang="en-US" sz="2580" b="1" spc="121">
                <a:solidFill>
                  <a:srgbClr val="FFFFFF"/>
                </a:solidFill>
                <a:latin typeface="Canva Sans Medium"/>
                <a:ea typeface="Canva Sans Medium"/>
                <a:cs typeface="Canva Sans Medium"/>
                <a:sym typeface="Canva Sans Medium"/>
              </a:rPr>
              <a:t> </a:t>
            </a:r>
            <a:r>
              <a:rPr lang="en-US" sz="2580" spc="121">
                <a:solidFill>
                  <a:srgbClr val="FFFFFF"/>
                </a:solidFill>
                <a:latin typeface="Canva Sans"/>
                <a:ea typeface="Canva Sans"/>
                <a:cs typeface="Canva Sans"/>
                <a:sym typeface="Canva Sans"/>
              </a:rPr>
              <a:t>Enables a general conversation with the chatbot.</a:t>
            </a:r>
          </a:p>
          <a:p>
            <a:pPr marL="557224" lvl="1" indent="-278612" algn="just">
              <a:lnSpc>
                <a:spcPts val="3613"/>
              </a:lnSpc>
              <a:spcBef>
                <a:spcPct val="0"/>
              </a:spcBef>
              <a:buFont typeface="Arial"/>
              <a:buChar char="•"/>
            </a:pPr>
            <a:r>
              <a:rPr lang="en-US" sz="2580" b="1" i="1" spc="121">
                <a:solidFill>
                  <a:srgbClr val="FFFFFF"/>
                </a:solidFill>
                <a:latin typeface="Canva Sans Medium Italics"/>
                <a:ea typeface="Canva Sans Medium Italics"/>
                <a:cs typeface="Canva Sans Medium Italics"/>
                <a:sym typeface="Canva Sans Medium Italics"/>
              </a:rPr>
              <a:t>Joke Generator:</a:t>
            </a:r>
            <a:r>
              <a:rPr lang="en-US" sz="2580" b="1" spc="121">
                <a:solidFill>
                  <a:srgbClr val="FFFFFF"/>
                </a:solidFill>
                <a:latin typeface="Canva Sans Medium"/>
                <a:ea typeface="Canva Sans Medium"/>
                <a:cs typeface="Canva Sans Medium"/>
                <a:sym typeface="Canva Sans Medium"/>
              </a:rPr>
              <a:t> </a:t>
            </a:r>
            <a:r>
              <a:rPr lang="en-US" sz="2580" spc="121">
                <a:solidFill>
                  <a:srgbClr val="FFFFFF"/>
                </a:solidFill>
                <a:latin typeface="Canva Sans"/>
                <a:ea typeface="Canva Sans"/>
                <a:cs typeface="Canva Sans"/>
                <a:sym typeface="Canva Sans"/>
              </a:rPr>
              <a:t>Generates and tells jokes.</a:t>
            </a:r>
          </a:p>
          <a:p>
            <a:pPr algn="just">
              <a:lnSpc>
                <a:spcPts val="3039"/>
              </a:lnSpc>
              <a:spcBef>
                <a:spcPct val="0"/>
              </a:spcBef>
            </a:pPr>
            <a:endParaRPr lang="en-US" sz="2580" spc="121">
              <a:solidFill>
                <a:srgbClr val="FFFFFF"/>
              </a:solidFill>
              <a:latin typeface="Canva Sans"/>
              <a:ea typeface="Canva Sans"/>
              <a:cs typeface="Canva Sans"/>
              <a:sym typeface="Canv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6250" r="-6250"/>
            </a:stretch>
          </a:blipFill>
        </p:spPr>
      </p:sp>
      <p:sp>
        <p:nvSpPr>
          <p:cNvPr id="3" name="Freeform 3"/>
          <p:cNvSpPr/>
          <p:nvPr/>
        </p:nvSpPr>
        <p:spPr>
          <a:xfrm rot="-5400000">
            <a:off x="17331309" y="-727226"/>
            <a:ext cx="1913382" cy="4114800"/>
          </a:xfrm>
          <a:custGeom>
            <a:avLst/>
            <a:gdLst/>
            <a:ahLst/>
            <a:cxnLst/>
            <a:rect l="l" t="t" r="r" b="b"/>
            <a:pathLst>
              <a:path w="1913382" h="4114800">
                <a:moveTo>
                  <a:pt x="0" y="0"/>
                </a:moveTo>
                <a:lnTo>
                  <a:pt x="1913382" y="0"/>
                </a:lnTo>
                <a:lnTo>
                  <a:pt x="191338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a:off x="-296043" y="7258638"/>
            <a:ext cx="3449410" cy="3412042"/>
          </a:xfrm>
          <a:custGeom>
            <a:avLst/>
            <a:gdLst/>
            <a:ahLst/>
            <a:cxnLst/>
            <a:rect l="l" t="t" r="r" b="b"/>
            <a:pathLst>
              <a:path w="3449410" h="3412042">
                <a:moveTo>
                  <a:pt x="3449411" y="0"/>
                </a:moveTo>
                <a:lnTo>
                  <a:pt x="0" y="0"/>
                </a:lnTo>
                <a:lnTo>
                  <a:pt x="0" y="3412042"/>
                </a:lnTo>
                <a:lnTo>
                  <a:pt x="3449411" y="3412042"/>
                </a:lnTo>
                <a:lnTo>
                  <a:pt x="3449411"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322366" y="4829460"/>
            <a:ext cx="3965634" cy="4858357"/>
          </a:xfrm>
          <a:custGeom>
            <a:avLst/>
            <a:gdLst/>
            <a:ahLst/>
            <a:cxnLst/>
            <a:rect l="l" t="t" r="r" b="b"/>
            <a:pathLst>
              <a:path w="3965634" h="4858357">
                <a:moveTo>
                  <a:pt x="0" y="0"/>
                </a:moveTo>
                <a:lnTo>
                  <a:pt x="3965634" y="0"/>
                </a:lnTo>
                <a:lnTo>
                  <a:pt x="3965634" y="4858356"/>
                </a:lnTo>
                <a:lnTo>
                  <a:pt x="0" y="485835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TextBox 6"/>
          <p:cNvSpPr txBox="1"/>
          <p:nvPr/>
        </p:nvSpPr>
        <p:spPr>
          <a:xfrm>
            <a:off x="1028700" y="613992"/>
            <a:ext cx="13088726" cy="910506"/>
          </a:xfrm>
          <a:prstGeom prst="rect">
            <a:avLst/>
          </a:prstGeom>
        </p:spPr>
        <p:txBody>
          <a:bodyPr lIns="0" tIns="0" rIns="0" bIns="0" rtlCol="0" anchor="t">
            <a:spAutoFit/>
          </a:bodyPr>
          <a:lstStyle/>
          <a:p>
            <a:pPr marL="0" lvl="0" indent="0" algn="ctr">
              <a:lnSpc>
                <a:spcPts val="7087"/>
              </a:lnSpc>
              <a:spcBef>
                <a:spcPct val="0"/>
              </a:spcBef>
            </a:pPr>
            <a:r>
              <a:rPr lang="en-US" sz="8643" dirty="0">
                <a:solidFill>
                  <a:srgbClr val="FFFFFF"/>
                </a:solidFill>
                <a:latin typeface="RQND Pro"/>
                <a:ea typeface="RQND Pro"/>
                <a:cs typeface="RQND Pro"/>
                <a:sym typeface="RQND Pro"/>
              </a:rPr>
              <a:t>TRANSFORMERS</a:t>
            </a:r>
          </a:p>
        </p:txBody>
      </p:sp>
      <p:sp>
        <p:nvSpPr>
          <p:cNvPr id="7" name="TextBox 7"/>
          <p:cNvSpPr txBox="1"/>
          <p:nvPr/>
        </p:nvSpPr>
        <p:spPr>
          <a:xfrm>
            <a:off x="787231" y="1460976"/>
            <a:ext cx="13535135" cy="8564396"/>
          </a:xfrm>
          <a:prstGeom prst="rect">
            <a:avLst/>
          </a:prstGeom>
        </p:spPr>
        <p:txBody>
          <a:bodyPr lIns="0" tIns="0" rIns="0" bIns="0" rtlCol="0" anchor="t">
            <a:spAutoFit/>
          </a:bodyPr>
          <a:lstStyle/>
          <a:p>
            <a:pPr algn="just">
              <a:lnSpc>
                <a:spcPts val="4282"/>
              </a:lnSpc>
            </a:pPr>
            <a:endParaRPr lang="en-US" sz="2358" b="1" spc="110" dirty="0">
              <a:solidFill>
                <a:srgbClr val="FFFFFF"/>
              </a:solidFill>
              <a:latin typeface="Canva Sans Bold"/>
              <a:ea typeface="Canva Sans Bold"/>
              <a:cs typeface="Canva Sans Bold"/>
              <a:sym typeface="Canva Sans Bold"/>
            </a:endParaRPr>
          </a:p>
          <a:p>
            <a:pPr algn="l">
              <a:lnSpc>
                <a:spcPts val="3302"/>
              </a:lnSpc>
            </a:pPr>
            <a:r>
              <a:rPr lang="en-US" sz="2358" b="1" spc="110" dirty="0">
                <a:solidFill>
                  <a:srgbClr val="FFFFFF"/>
                </a:solidFill>
                <a:latin typeface="Canva Sans Bold"/>
                <a:ea typeface="Canva Sans Bold"/>
                <a:cs typeface="Canva Sans Bold"/>
                <a:sym typeface="Canva Sans Bold"/>
              </a:rPr>
              <a:t>TRANSFORMERS: Transformers revolutionize NLP by processing all words simultaneously instead of one at a time (like LSTMs), enabling them to focus more effectively on key parts of a sentence, similar to human reading.</a:t>
            </a:r>
          </a:p>
          <a:p>
            <a:pPr algn="l">
              <a:lnSpc>
                <a:spcPts val="3302"/>
              </a:lnSpc>
            </a:pPr>
            <a:endParaRPr lang="en-US" sz="2358" b="1" spc="110" dirty="0">
              <a:solidFill>
                <a:srgbClr val="FFFFFF"/>
              </a:solidFill>
              <a:latin typeface="Canva Sans Bold"/>
              <a:ea typeface="Canva Sans Bold"/>
              <a:cs typeface="Canva Sans Bold"/>
              <a:sym typeface="Canva Sans Bold"/>
            </a:endParaRPr>
          </a:p>
          <a:p>
            <a:pPr algn="l">
              <a:lnSpc>
                <a:spcPts val="3302"/>
              </a:lnSpc>
            </a:pPr>
            <a:r>
              <a:rPr lang="en-US" sz="2358" b="1" spc="110" dirty="0">
                <a:solidFill>
                  <a:srgbClr val="FFFFFF"/>
                </a:solidFill>
                <a:latin typeface="Canva Sans Bold"/>
                <a:ea typeface="Canva Sans Bold"/>
                <a:cs typeface="Canva Sans Bold"/>
                <a:sym typeface="Canva Sans Bold"/>
              </a:rPr>
              <a:t>Why are Transformers better?</a:t>
            </a:r>
          </a:p>
          <a:p>
            <a:pPr algn="l">
              <a:lnSpc>
                <a:spcPts val="3302"/>
              </a:lnSpc>
            </a:pPr>
            <a:endParaRPr lang="en-US" sz="2358" b="1" spc="110" dirty="0">
              <a:solidFill>
                <a:srgbClr val="FFFFFF"/>
              </a:solidFill>
              <a:latin typeface="Canva Sans Bold"/>
              <a:ea typeface="Canva Sans Bold"/>
              <a:cs typeface="Canva Sans Bold"/>
              <a:sym typeface="Canva Sans Bold"/>
            </a:endParaRPr>
          </a:p>
          <a:p>
            <a:pPr algn="l">
              <a:lnSpc>
                <a:spcPts val="3302"/>
              </a:lnSpc>
            </a:pPr>
            <a:r>
              <a:rPr lang="en-US" sz="2358" b="1" spc="110" dirty="0">
                <a:solidFill>
                  <a:srgbClr val="FFFFFF"/>
                </a:solidFill>
                <a:latin typeface="Canva Sans Bold"/>
                <a:ea typeface="Canva Sans Bold"/>
                <a:cs typeface="Canva Sans Bold"/>
                <a:sym typeface="Canva Sans Bold"/>
              </a:rPr>
              <a:t>Transformers use an "attention" mechanism to compare words in a sentence and identify the most important ones. This enables superior performance in tasks like classification, translation, and sentiment analysis by focusing on relevant context (e.g., identifying keywords like "great" or mapping "Hello" ↔ "Hola").</a:t>
            </a:r>
          </a:p>
          <a:p>
            <a:pPr algn="l">
              <a:lnSpc>
                <a:spcPts val="3302"/>
              </a:lnSpc>
            </a:pPr>
            <a:endParaRPr lang="en-US" sz="2358" b="1" spc="110" dirty="0">
              <a:solidFill>
                <a:srgbClr val="FFFFFF"/>
              </a:solidFill>
              <a:latin typeface="Canva Sans Bold"/>
              <a:ea typeface="Canva Sans Bold"/>
              <a:cs typeface="Canva Sans Bold"/>
              <a:sym typeface="Canva Sans Bold"/>
            </a:endParaRPr>
          </a:p>
          <a:p>
            <a:pPr algn="l">
              <a:lnSpc>
                <a:spcPts val="3302"/>
              </a:lnSpc>
            </a:pPr>
            <a:endParaRPr lang="en-US" sz="2358" b="1" spc="110" dirty="0">
              <a:solidFill>
                <a:srgbClr val="FFFFFF"/>
              </a:solidFill>
              <a:latin typeface="Canva Sans Bold"/>
              <a:ea typeface="Canva Sans Bold"/>
              <a:cs typeface="Canva Sans Bold"/>
              <a:sym typeface="Canva Sans Bold"/>
            </a:endParaRPr>
          </a:p>
          <a:p>
            <a:pPr algn="l">
              <a:lnSpc>
                <a:spcPts val="3302"/>
              </a:lnSpc>
            </a:pPr>
            <a:endParaRPr lang="en-US" sz="2358" b="1" spc="110" dirty="0">
              <a:solidFill>
                <a:srgbClr val="FFFFFF"/>
              </a:solidFill>
              <a:latin typeface="Canva Sans Bold"/>
              <a:ea typeface="Canva Sans Bold"/>
              <a:cs typeface="Canva Sans Bold"/>
              <a:sym typeface="Canva Sans Bold"/>
            </a:endParaRPr>
          </a:p>
          <a:p>
            <a:pPr algn="l">
              <a:lnSpc>
                <a:spcPts val="3302"/>
              </a:lnSpc>
            </a:pPr>
            <a:endParaRPr lang="en-US" sz="2358" b="1" spc="110" dirty="0">
              <a:solidFill>
                <a:srgbClr val="FFFFFF"/>
              </a:solidFill>
              <a:latin typeface="Canva Sans Bold"/>
              <a:ea typeface="Canva Sans Bold"/>
              <a:cs typeface="Canva Sans Bold"/>
              <a:sym typeface="Canva Sans Bold"/>
            </a:endParaRPr>
          </a:p>
          <a:p>
            <a:pPr algn="l">
              <a:lnSpc>
                <a:spcPts val="3302"/>
              </a:lnSpc>
            </a:pPr>
            <a:endParaRPr lang="en-US" sz="2358" b="1" spc="110" dirty="0">
              <a:solidFill>
                <a:srgbClr val="FFFFFF"/>
              </a:solidFill>
              <a:latin typeface="Canva Sans Bold"/>
              <a:ea typeface="Canva Sans Bold"/>
              <a:cs typeface="Canva Sans Bold"/>
              <a:sym typeface="Canva Sans Bold"/>
            </a:endParaRPr>
          </a:p>
          <a:p>
            <a:pPr algn="l">
              <a:lnSpc>
                <a:spcPts val="3302"/>
              </a:lnSpc>
            </a:pPr>
            <a:endParaRPr lang="en-US" sz="2358" b="1" spc="110" dirty="0">
              <a:solidFill>
                <a:srgbClr val="FFFFFF"/>
              </a:solidFill>
              <a:latin typeface="Canva Sans Bold"/>
              <a:ea typeface="Canva Sans Bold"/>
              <a:cs typeface="Canva Sans Bold"/>
              <a:sym typeface="Canva Sans Bold"/>
            </a:endParaRPr>
          </a:p>
          <a:p>
            <a:pPr algn="l">
              <a:lnSpc>
                <a:spcPts val="3302"/>
              </a:lnSpc>
            </a:pPr>
            <a:endParaRPr lang="en-US" sz="2358" b="1" spc="110" dirty="0">
              <a:solidFill>
                <a:srgbClr val="FFFFFF"/>
              </a:solidFill>
              <a:latin typeface="Canva Sans Bold"/>
              <a:ea typeface="Canva Sans Bold"/>
              <a:cs typeface="Canva Sans Bold"/>
              <a:sym typeface="Canva Sans Bold"/>
            </a:endParaRPr>
          </a:p>
          <a:p>
            <a:pPr algn="l">
              <a:lnSpc>
                <a:spcPts val="3302"/>
              </a:lnSpc>
            </a:pPr>
            <a:endParaRPr lang="en-US" sz="2358" b="1" spc="110" dirty="0">
              <a:solidFill>
                <a:srgbClr val="FFFFFF"/>
              </a:solidFill>
              <a:latin typeface="Canva Sans Bold"/>
              <a:ea typeface="Canva Sans Bold"/>
              <a:cs typeface="Canva Sans Bold"/>
              <a:sym typeface="Canva Sans Bold"/>
            </a:endParaRPr>
          </a:p>
          <a:p>
            <a:pPr algn="l">
              <a:lnSpc>
                <a:spcPts val="3302"/>
              </a:lnSpc>
              <a:spcBef>
                <a:spcPct val="0"/>
              </a:spcBef>
            </a:pPr>
            <a:endParaRPr lang="en-US" sz="2358" b="1" spc="110" dirty="0">
              <a:solidFill>
                <a:srgbClr val="FFFFFF"/>
              </a:solidFill>
              <a:latin typeface="Canva Sans Bold"/>
              <a:ea typeface="Canva Sans Bold"/>
              <a:cs typeface="Canva Sans Bold"/>
              <a:sym typeface="Canva Sans 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6250" r="-6250"/>
            </a:stretch>
          </a:blipFill>
        </p:spPr>
      </p:sp>
      <p:sp>
        <p:nvSpPr>
          <p:cNvPr id="3" name="Freeform 3"/>
          <p:cNvSpPr/>
          <p:nvPr/>
        </p:nvSpPr>
        <p:spPr>
          <a:xfrm rot="-5400000">
            <a:off x="15329347" y="7272909"/>
            <a:ext cx="1913382" cy="4114800"/>
          </a:xfrm>
          <a:custGeom>
            <a:avLst/>
            <a:gdLst/>
            <a:ahLst/>
            <a:cxnLst/>
            <a:rect l="l" t="t" r="r" b="b"/>
            <a:pathLst>
              <a:path w="1913382" h="4114800">
                <a:moveTo>
                  <a:pt x="0" y="0"/>
                </a:moveTo>
                <a:lnTo>
                  <a:pt x="1913382" y="0"/>
                </a:lnTo>
                <a:lnTo>
                  <a:pt x="191338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a:off x="0" y="-677321"/>
            <a:ext cx="3449410" cy="3412042"/>
          </a:xfrm>
          <a:custGeom>
            <a:avLst/>
            <a:gdLst/>
            <a:ahLst/>
            <a:cxnLst/>
            <a:rect l="l" t="t" r="r" b="b"/>
            <a:pathLst>
              <a:path w="3449410" h="3412042">
                <a:moveTo>
                  <a:pt x="3449410" y="0"/>
                </a:moveTo>
                <a:lnTo>
                  <a:pt x="0" y="0"/>
                </a:lnTo>
                <a:lnTo>
                  <a:pt x="0" y="3412042"/>
                </a:lnTo>
                <a:lnTo>
                  <a:pt x="3449410" y="3412042"/>
                </a:lnTo>
                <a:lnTo>
                  <a:pt x="344941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724705" y="1028700"/>
            <a:ext cx="14488301" cy="8471503"/>
          </a:xfrm>
          <a:custGeom>
            <a:avLst/>
            <a:gdLst/>
            <a:ahLst/>
            <a:cxnLst/>
            <a:rect l="l" t="t" r="r" b="b"/>
            <a:pathLst>
              <a:path w="14488301" h="8471503">
                <a:moveTo>
                  <a:pt x="0" y="0"/>
                </a:moveTo>
                <a:lnTo>
                  <a:pt x="14488301" y="0"/>
                </a:lnTo>
                <a:lnTo>
                  <a:pt x="14488301" y="8471503"/>
                </a:lnTo>
                <a:lnTo>
                  <a:pt x="0" y="8471503"/>
                </a:lnTo>
                <a:lnTo>
                  <a:pt x="0" y="0"/>
                </a:lnTo>
                <a:close/>
              </a:path>
            </a:pathLst>
          </a:custGeom>
          <a:blipFill>
            <a:blip r:embed="rId7"/>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TotalTime>
  <Words>1032</Words>
  <Application>Microsoft Office PowerPoint</Application>
  <PresentationFormat>Custom</PresentationFormat>
  <Paragraphs>101</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Canva Sans</vt:lpstr>
      <vt:lpstr>RQND Pro</vt:lpstr>
      <vt:lpstr>Canva Sans Medium Italics</vt:lpstr>
      <vt:lpstr>RQND Pro Medium</vt:lpstr>
      <vt:lpstr>Arial</vt:lpstr>
      <vt:lpstr>Calibri</vt:lpstr>
      <vt:lpstr>Canva Sans Bold</vt:lpstr>
      <vt:lpstr>Canva Sans Medium</vt:lpstr>
      <vt:lpstr>March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Modern Technology Keynote Presentation</dc:title>
  <cp:lastModifiedBy>Anusha Salimath</cp:lastModifiedBy>
  <cp:revision>9</cp:revision>
  <dcterms:created xsi:type="dcterms:W3CDTF">2006-08-16T00:00:00Z</dcterms:created>
  <dcterms:modified xsi:type="dcterms:W3CDTF">2025-01-10T08:09:32Z</dcterms:modified>
  <dc:identifier>DAGaagOZbhs</dc:identifier>
</cp:coreProperties>
</file>