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53"/>
  </p:notesMasterIdLst>
  <p:sldIdLst>
    <p:sldId id="256" r:id="rId2"/>
    <p:sldId id="291" r:id="rId3"/>
    <p:sldId id="290" r:id="rId4"/>
    <p:sldId id="285" r:id="rId5"/>
    <p:sldId id="286" r:id="rId6"/>
    <p:sldId id="257" r:id="rId7"/>
    <p:sldId id="259" r:id="rId8"/>
    <p:sldId id="262" r:id="rId9"/>
    <p:sldId id="268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9" r:id="rId20"/>
    <p:sldId id="287" r:id="rId21"/>
    <p:sldId id="288" r:id="rId22"/>
    <p:sldId id="278" r:id="rId23"/>
    <p:sldId id="313" r:id="rId24"/>
    <p:sldId id="314" r:id="rId25"/>
    <p:sldId id="315" r:id="rId26"/>
    <p:sldId id="316" r:id="rId27"/>
    <p:sldId id="317" r:id="rId28"/>
    <p:sldId id="31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9" r:id="rId45"/>
    <p:sldId id="319" r:id="rId46"/>
    <p:sldId id="320" r:id="rId47"/>
    <p:sldId id="321" r:id="rId48"/>
    <p:sldId id="322" r:id="rId49"/>
    <p:sldId id="307" r:id="rId50"/>
    <p:sldId id="308" r:id="rId51"/>
    <p:sldId id="32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66E20-BBA0-4C28-9980-2C8D43A49756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CE97-D054-46B5-B76B-C5D9E8A3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18" y="4343236"/>
            <a:ext cx="5485765" cy="411447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49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80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6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3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32B4-E667-4115-9ADE-35601A0BE3D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966450-7DAA-4602-BDBB-B10F0F8C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65341" y="3366149"/>
            <a:ext cx="8915400" cy="1127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Priyanka </a:t>
            </a:r>
            <a:r>
              <a:rPr lang="en-US" dirty="0" err="1" smtClean="0"/>
              <a:t>Tayade</a:t>
            </a:r>
            <a:r>
              <a:rPr lang="en-US" dirty="0" smtClean="0"/>
              <a:t>			Srinivas	</a:t>
            </a:r>
            <a:r>
              <a:rPr lang="en-US" dirty="0" err="1" smtClean="0"/>
              <a:t>Maram</a:t>
            </a:r>
            <a:r>
              <a:rPr lang="en-US" dirty="0" smtClean="0"/>
              <a:t>				</a:t>
            </a:r>
            <a:r>
              <a:rPr lang="en-US" dirty="0" err="1" smtClean="0"/>
              <a:t>Vijaykumar</a:t>
            </a:r>
            <a:r>
              <a:rPr lang="en-US" dirty="0" smtClean="0"/>
              <a:t> Jatti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76600" y="2652131"/>
            <a:ext cx="8915400" cy="226218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SUFFIX TREE ALGORITHMS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91" y="4087740"/>
            <a:ext cx="3365678" cy="2501236"/>
          </a:xfrm>
          <a:prstGeom prst="rect">
            <a:avLst/>
          </a:prstGeom>
        </p:spPr>
      </p:pic>
      <p:pic>
        <p:nvPicPr>
          <p:cNvPr id="11266" name="Picture 2" descr="http://www.8bitavenue.com/wp-content/uploads/2011/11/l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41" y="4183354"/>
            <a:ext cx="33909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upload.wikimedia.org/wikipedia/commons/thumb/d/d2/Suffix_tree_BANANA.svg/250px-Suffix_tree_BANANA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19" y="481228"/>
            <a:ext cx="2381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0502" y="32989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mtClean="0">
                <a:solidFill>
                  <a:schemeClr val="accent2"/>
                </a:solidFill>
              </a:rPr>
              <a:t>Compact Representation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81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50502" y="1286610"/>
            <a:ext cx="8229600" cy="15240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Compact representation of a compressed </a:t>
            </a:r>
            <a:r>
              <a:rPr lang="en-US" altLang="en-US" dirty="0" err="1" smtClean="0"/>
              <a:t>trie</a:t>
            </a:r>
            <a:r>
              <a:rPr lang="en-US" altLang="en-US" dirty="0" smtClean="0"/>
              <a:t> for an array of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/>
              <a:t>strings:</a:t>
            </a:r>
          </a:p>
          <a:p>
            <a:pPr lvl="1"/>
            <a:r>
              <a:rPr lang="en-US" altLang="en-US" sz="1800" dirty="0" smtClean="0"/>
              <a:t>Stores at the nodes ranges of indices instead of substrings</a:t>
            </a:r>
          </a:p>
          <a:p>
            <a:pPr lvl="1"/>
            <a:r>
              <a:rPr lang="en-US" altLang="en-US" sz="1800" dirty="0" smtClean="0"/>
              <a:t>Uses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O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) </a:t>
            </a:r>
            <a:r>
              <a:rPr lang="en-US" altLang="en-US" sz="1800" dirty="0" smtClean="0"/>
              <a:t>space, where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s </a:t>
            </a:r>
            <a:r>
              <a:rPr lang="en-US" altLang="en-US" sz="1800" dirty="0" smtClean="0"/>
              <a:t>is the number of strings in the array</a:t>
            </a:r>
          </a:p>
          <a:p>
            <a:pPr lvl="1"/>
            <a:r>
              <a:rPr lang="en-US" altLang="en-US" sz="1800" dirty="0" smtClean="0"/>
              <a:t>Serves as an auxiliary index structure</a:t>
            </a:r>
            <a:endParaRPr lang="en-US" altLang="en-US" sz="1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Tries</a:t>
            </a:r>
            <a:endParaRPr lang="en-US" altLang="en-US"/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3200401" y="3048001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3" imgW="6144840" imgH="1545840" progId="Visio.Drawing.6">
                  <p:embed/>
                </p:oleObj>
              </mc:Choice>
              <mc:Fallback>
                <p:oleObj name="VISIO" r:id="rId3" imgW="6144840" imgH="1545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048001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057400" y="4343401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5" imgW="6810840" imgH="1704960" progId="Visio.Drawing.6">
                  <p:embed/>
                </p:oleObj>
              </mc:Choice>
              <mc:Fallback>
                <p:oleObj name="VISIO" r:id="rId5" imgW="6810840" imgH="170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1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287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39792" y="32989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mtClean="0">
                <a:solidFill>
                  <a:schemeClr val="accent2"/>
                </a:solidFill>
              </a:rPr>
              <a:t>Suffix tree  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2330004" y="1196036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string s a suffix tree of s is a compressed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all suffixes of s</a:t>
            </a: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2330004" y="2599386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these suffixes prefix-free we add a special character, say $, at the end of s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25304" y="1801777"/>
            <a:ext cx="7772400" cy="838200"/>
          </a:xfrm>
        </p:spPr>
        <p:txBody>
          <a:bodyPr/>
          <a:lstStyle/>
          <a:p>
            <a:r>
              <a:rPr lang="en-US" altLang="en-US" sz="2000" dirty="0" smtClean="0"/>
              <a:t>The suffix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of a string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2000" dirty="0" smtClean="0"/>
              <a:t> is the compressed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of all the suffixes of </a:t>
            </a:r>
            <a:r>
              <a:rPr lang="en-US" altLang="en-US" sz="2000" b="1" i="1" dirty="0" smtClean="0">
                <a:latin typeface="Times New Roman" panose="02020603050405020304" pitchFamily="18" charset="0"/>
              </a:rPr>
              <a:t>X</a:t>
            </a:r>
            <a:endParaRPr lang="en-US" altLang="en-US" sz="20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96889"/>
              </p:ext>
            </p:extLst>
          </p:nvPr>
        </p:nvGraphicFramePr>
        <p:xfrm>
          <a:off x="2839792" y="4173319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VISIO" r:id="rId3" imgW="5000400" imgH="1447560" progId="Visio.Drawing.6">
                  <p:embed/>
                </p:oleObj>
              </mc:Choice>
              <mc:Fallback>
                <p:oleObj name="VISIO" r:id="rId3" imgW="5000400" imgH="1447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792" y="4173319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52218"/>
              </p:ext>
            </p:extLst>
          </p:nvPr>
        </p:nvGraphicFramePr>
        <p:xfrm>
          <a:off x="7999412" y="3567579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VISIO" r:id="rId5" imgW="1955520" imgH="504360" progId="Visio.Drawing.6">
                  <p:embed/>
                </p:oleObj>
              </mc:Choice>
              <mc:Fallback>
                <p:oleObj name="VISIO" r:id="rId5" imgW="195552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2" y="3567579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289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5942" y="327579"/>
            <a:ext cx="8911687" cy="128089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Suffix tree (Example)</a:t>
            </a:r>
            <a:r>
              <a:rPr lang="en-US" altLang="en-US" smtClean="0"/>
              <a:t>  </a:t>
            </a:r>
            <a:endParaRPr lang="en-US" alt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49868" y="1231423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s=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abab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suffix tree of s is a compressed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all suffixes of s=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abab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13489" y="2479526"/>
            <a:ext cx="1406995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$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b$      ab$  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bab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abab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 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7173486" y="2851594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AutoShape 43"/>
          <p:cNvSpPr>
            <a:spLocks noChangeArrowheads="1"/>
          </p:cNvSpPr>
          <p:nvPr/>
        </p:nvSpPr>
        <p:spPr bwMode="auto">
          <a:xfrm>
            <a:off x="6368625" y="5005832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AutoShape 44"/>
          <p:cNvSpPr>
            <a:spLocks noChangeArrowheads="1"/>
          </p:cNvSpPr>
          <p:nvPr/>
        </p:nvSpPr>
        <p:spPr bwMode="auto">
          <a:xfrm>
            <a:off x="8081536" y="4853432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6838524" y="29706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6749624" y="32119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6470224" y="40199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6381324" y="42866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424" y="45279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7968824" y="37659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8045024" y="40707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8197424" y="42993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7587824" y="29833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6749625" y="380885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3" name="AutoShape 55"/>
          <p:cNvCxnSpPr>
            <a:cxnSpLocks noChangeShapeType="1"/>
            <a:stCxn id="7210" idx="3"/>
            <a:endCxn id="7222" idx="0"/>
          </p:cNvCxnSpPr>
          <p:nvPr/>
        </p:nvCxnSpPr>
        <p:spPr bwMode="auto">
          <a:xfrm flipH="1">
            <a:off x="6919487" y="3140519"/>
            <a:ext cx="303213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/>
          <p:cNvCxnSpPr>
            <a:cxnSpLocks noChangeShapeType="1"/>
            <a:stCxn id="7222" idx="3"/>
            <a:endCxn id="7211" idx="0"/>
          </p:cNvCxnSpPr>
          <p:nvPr/>
        </p:nvCxnSpPr>
        <p:spPr bwMode="auto">
          <a:xfrm flipH="1">
            <a:off x="6579762" y="4097782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5" name="AutoShape 57"/>
          <p:cNvSpPr>
            <a:spLocks noChangeArrowheads="1"/>
          </p:cNvSpPr>
          <p:nvPr/>
        </p:nvSpPr>
        <p:spPr bwMode="auto">
          <a:xfrm>
            <a:off x="7014736" y="4624832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6" name="AutoShape 58"/>
          <p:cNvCxnSpPr>
            <a:cxnSpLocks noChangeShapeType="1"/>
            <a:stCxn id="7222" idx="5"/>
            <a:endCxn id="7225" idx="0"/>
          </p:cNvCxnSpPr>
          <p:nvPr/>
        </p:nvCxnSpPr>
        <p:spPr bwMode="auto">
          <a:xfrm>
            <a:off x="7038550" y="4097782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7130624" y="40707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7587825" y="353739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9" name="AutoShape 61"/>
          <p:cNvCxnSpPr>
            <a:cxnSpLocks noChangeShapeType="1"/>
            <a:stCxn id="7210" idx="5"/>
            <a:endCxn id="7228" idx="0"/>
          </p:cNvCxnSpPr>
          <p:nvPr/>
        </p:nvCxnSpPr>
        <p:spPr bwMode="auto">
          <a:xfrm>
            <a:off x="7462412" y="3140520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30" name="AutoShape 62"/>
          <p:cNvCxnSpPr>
            <a:cxnSpLocks noChangeShapeType="1"/>
            <a:stCxn id="7228" idx="5"/>
            <a:endCxn id="7212" idx="0"/>
          </p:cNvCxnSpPr>
          <p:nvPr/>
        </p:nvCxnSpPr>
        <p:spPr bwMode="auto">
          <a:xfrm>
            <a:off x="7876750" y="382632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1" name="AutoShape 63"/>
          <p:cNvSpPr>
            <a:spLocks noChangeArrowheads="1"/>
          </p:cNvSpPr>
          <p:nvPr/>
        </p:nvSpPr>
        <p:spPr bwMode="auto">
          <a:xfrm>
            <a:off x="8654625" y="4167632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32" name="AutoShape 64"/>
          <p:cNvCxnSpPr>
            <a:cxnSpLocks noChangeShapeType="1"/>
            <a:stCxn id="7228" idx="6"/>
            <a:endCxn id="7231" idx="0"/>
          </p:cNvCxnSpPr>
          <p:nvPr/>
        </p:nvCxnSpPr>
        <p:spPr bwMode="auto">
          <a:xfrm>
            <a:off x="7925961" y="3707258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8273624" y="35373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7234" name="AutoShape 66"/>
          <p:cNvSpPr>
            <a:spLocks noChangeArrowheads="1"/>
          </p:cNvSpPr>
          <p:nvPr/>
        </p:nvSpPr>
        <p:spPr bwMode="auto">
          <a:xfrm>
            <a:off x="8426025" y="3150045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35" name="AutoShape 67"/>
          <p:cNvCxnSpPr>
            <a:cxnSpLocks noChangeShapeType="1"/>
            <a:stCxn id="7210" idx="6"/>
            <a:endCxn id="7234" idx="0"/>
          </p:cNvCxnSpPr>
          <p:nvPr/>
        </p:nvCxnSpPr>
        <p:spPr bwMode="auto">
          <a:xfrm>
            <a:off x="7511625" y="3021458"/>
            <a:ext cx="1125537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6" name="Text Box 68"/>
          <p:cNvSpPr txBox="1">
            <a:spLocks noChangeArrowheads="1"/>
          </p:cNvSpPr>
          <p:nvPr/>
        </p:nvSpPr>
        <p:spPr bwMode="auto">
          <a:xfrm>
            <a:off x="7740224" y="26229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005522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1062" y="329899"/>
            <a:ext cx="8911687" cy="1280890"/>
          </a:xfrm>
        </p:spPr>
        <p:txBody>
          <a:bodyPr/>
          <a:lstStyle/>
          <a:p>
            <a:r>
              <a:rPr lang="en-US" altLang="en-US" sz="3600" smtClean="0">
                <a:solidFill>
                  <a:schemeClr val="accent2"/>
                </a:solidFill>
              </a:rPr>
              <a:t>Trivial algorithm to build a Suffix tree</a:t>
            </a:r>
            <a:r>
              <a:rPr lang="en-US" altLang="en-US" sz="4000" smtClean="0"/>
              <a:t>    </a:t>
            </a:r>
            <a:endParaRPr lang="en-US" altLang="en-US" sz="4000" dirty="0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586664" y="1773239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7543801" y="2090738"/>
            <a:ext cx="195263" cy="12620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2" name="AutoShape 40"/>
          <p:cNvSpPr>
            <a:spLocks noChangeArrowheads="1"/>
          </p:cNvSpPr>
          <p:nvPr/>
        </p:nvSpPr>
        <p:spPr bwMode="auto">
          <a:xfrm>
            <a:off x="7315200" y="3352801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2811062" y="1470596"/>
            <a:ext cx="37649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largest suffix in </a:t>
            </a:r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7586664" y="4059239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AutoShape 45"/>
          <p:cNvSpPr>
            <a:spLocks noChangeArrowheads="1"/>
          </p:cNvSpPr>
          <p:nvPr/>
        </p:nvSpPr>
        <p:spPr bwMode="auto">
          <a:xfrm>
            <a:off x="7010400" y="55070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3365501" y="3948054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suffix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bab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in </a:t>
            </a:r>
          </a:p>
        </p:txBody>
      </p:sp>
      <p:cxnSp>
        <p:nvCxnSpPr>
          <p:cNvPr id="8242" name="AutoShape 50"/>
          <p:cNvCxnSpPr>
            <a:cxnSpLocks noChangeShapeType="1"/>
            <a:stCxn id="8235" idx="3"/>
            <a:endCxn id="8237" idx="0"/>
          </p:cNvCxnSpPr>
          <p:nvPr/>
        </p:nvCxnSpPr>
        <p:spPr bwMode="auto">
          <a:xfrm flipH="1">
            <a:off x="7221539" y="4348164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8189914" y="5486401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4" name="AutoShape 52"/>
          <p:cNvCxnSpPr>
            <a:cxnSpLocks noChangeShapeType="1"/>
            <a:stCxn id="8235" idx="5"/>
            <a:endCxn id="8243" idx="0"/>
          </p:cNvCxnSpPr>
          <p:nvPr/>
        </p:nvCxnSpPr>
        <p:spPr bwMode="auto">
          <a:xfrm>
            <a:off x="7875588" y="4348164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7416800" y="1968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7353300" y="2209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7315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7251700" y="264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7213600" y="2882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7251700" y="4178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71628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7086600" y="4648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7023100" y="4851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6934200" y="5092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80264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8128000" y="4686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82296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7924800" y="419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5253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486025" y="1211264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suffix ab$ in 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977064" y="858839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6400800" y="2306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9"/>
          <p:cNvCxnSpPr>
            <a:cxnSpLocks noChangeShapeType="1"/>
            <a:stCxn id="9233" idx="3"/>
            <a:endCxn id="9234" idx="0"/>
          </p:cNvCxnSpPr>
          <p:nvPr/>
        </p:nvCxnSpPr>
        <p:spPr bwMode="auto">
          <a:xfrm flipH="1">
            <a:off x="6611939" y="1147764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7580314" y="2286001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7" name="AutoShape 21"/>
          <p:cNvCxnSpPr>
            <a:cxnSpLocks noChangeShapeType="1"/>
            <a:stCxn id="9233" idx="5"/>
            <a:endCxn id="9236" idx="0"/>
          </p:cNvCxnSpPr>
          <p:nvPr/>
        </p:nvCxnSpPr>
        <p:spPr bwMode="auto">
          <a:xfrm>
            <a:off x="7265988" y="1147764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6642100" y="977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5532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477000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6413500" y="165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6324600" y="1892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74168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518400" y="1485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620000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7315200" y="99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6977064" y="34290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6172200" y="5583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AutoShape 34"/>
          <p:cNvSpPr>
            <a:spLocks noChangeArrowheads="1"/>
          </p:cNvSpPr>
          <p:nvPr/>
        </p:nvSpPr>
        <p:spPr bwMode="auto">
          <a:xfrm>
            <a:off x="7580314" y="4856163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51" name="AutoShape 35"/>
          <p:cNvCxnSpPr>
            <a:cxnSpLocks noChangeShapeType="1"/>
            <a:stCxn id="9247" idx="5"/>
            <a:endCxn id="9250" idx="0"/>
          </p:cNvCxnSpPr>
          <p:nvPr/>
        </p:nvCxnSpPr>
        <p:spPr bwMode="auto">
          <a:xfrm>
            <a:off x="7265988" y="3717925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642100" y="3548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6553200" y="3789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273800" y="459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6184900" y="48641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60960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7416800" y="3789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7518400" y="4056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7620000" y="432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7315200" y="3560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6553200" y="43862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2" name="AutoShape 46"/>
          <p:cNvCxnSpPr>
            <a:cxnSpLocks noChangeShapeType="1"/>
            <a:stCxn id="9247" idx="3"/>
            <a:endCxn id="9261" idx="0"/>
          </p:cNvCxnSpPr>
          <p:nvPr/>
        </p:nvCxnSpPr>
        <p:spPr bwMode="auto">
          <a:xfrm flipH="1">
            <a:off x="6723063" y="37179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63" name="AutoShape 47"/>
          <p:cNvCxnSpPr>
            <a:cxnSpLocks noChangeShapeType="1"/>
            <a:stCxn id="9261" idx="3"/>
            <a:endCxn id="9248" idx="0"/>
          </p:cNvCxnSpPr>
          <p:nvPr/>
        </p:nvCxnSpPr>
        <p:spPr bwMode="auto">
          <a:xfrm flipH="1">
            <a:off x="6383339" y="46751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6818314" y="5202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5" name="AutoShape 49"/>
          <p:cNvCxnSpPr>
            <a:cxnSpLocks noChangeShapeType="1"/>
            <a:stCxn id="9261" idx="5"/>
            <a:endCxn id="9264" idx="0"/>
          </p:cNvCxnSpPr>
          <p:nvPr/>
        </p:nvCxnSpPr>
        <p:spPr bwMode="auto">
          <a:xfrm>
            <a:off x="6842126" y="46751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6934200" y="4648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827383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446337" y="1245536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suffix b$ in 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7205664" y="3810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6400800" y="2535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7808914" y="1808163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0" name="AutoShape 20"/>
          <p:cNvCxnSpPr>
            <a:cxnSpLocks noChangeShapeType="1"/>
            <a:stCxn id="10257" idx="5"/>
            <a:endCxn id="10259" idx="0"/>
          </p:cNvCxnSpPr>
          <p:nvPr/>
        </p:nvCxnSpPr>
        <p:spPr bwMode="auto">
          <a:xfrm>
            <a:off x="7494588" y="669925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870700" y="500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781800" y="741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6502400" y="154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413500" y="18161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324600" y="205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7645400" y="741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747000" y="1008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7848600" y="1274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543800" y="51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6781800" y="13382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1" name="AutoShape 31"/>
          <p:cNvCxnSpPr>
            <a:cxnSpLocks noChangeShapeType="1"/>
            <a:stCxn id="10257" idx="3"/>
            <a:endCxn id="10270" idx="0"/>
          </p:cNvCxnSpPr>
          <p:nvPr/>
        </p:nvCxnSpPr>
        <p:spPr bwMode="auto">
          <a:xfrm flipH="1">
            <a:off x="6951663" y="6699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AutoShape 32"/>
          <p:cNvCxnSpPr>
            <a:cxnSpLocks noChangeShapeType="1"/>
            <a:stCxn id="10270" idx="3"/>
            <a:endCxn id="10258" idx="0"/>
          </p:cNvCxnSpPr>
          <p:nvPr/>
        </p:nvCxnSpPr>
        <p:spPr bwMode="auto">
          <a:xfrm flipH="1">
            <a:off x="6611939" y="16271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3" name="AutoShape 33"/>
          <p:cNvSpPr>
            <a:spLocks noChangeArrowheads="1"/>
          </p:cNvSpPr>
          <p:nvPr/>
        </p:nvSpPr>
        <p:spPr bwMode="auto">
          <a:xfrm>
            <a:off x="7046914" y="2154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4" name="AutoShape 34"/>
          <p:cNvCxnSpPr>
            <a:cxnSpLocks noChangeShapeType="1"/>
            <a:stCxn id="10270" idx="5"/>
            <a:endCxn id="10273" idx="0"/>
          </p:cNvCxnSpPr>
          <p:nvPr/>
        </p:nvCxnSpPr>
        <p:spPr bwMode="auto">
          <a:xfrm>
            <a:off x="7070726" y="16271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1628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7129464" y="3581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AutoShape 37"/>
          <p:cNvSpPr>
            <a:spLocks noChangeArrowheads="1"/>
          </p:cNvSpPr>
          <p:nvPr/>
        </p:nvSpPr>
        <p:spPr bwMode="auto">
          <a:xfrm>
            <a:off x="6324600" y="5735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8037514" y="5583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6794500" y="3700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6705600" y="3941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6426200" y="4749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6337300" y="5016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6248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7924800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80010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8153400" y="502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7543800" y="37131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6705600" y="45386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0" name="AutoShape 50"/>
          <p:cNvCxnSpPr>
            <a:cxnSpLocks noChangeShapeType="1"/>
            <a:stCxn id="10276" idx="3"/>
            <a:endCxn id="10289" idx="0"/>
          </p:cNvCxnSpPr>
          <p:nvPr/>
        </p:nvCxnSpPr>
        <p:spPr bwMode="auto">
          <a:xfrm flipH="1">
            <a:off x="6875463" y="38703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" name="AutoShape 51"/>
          <p:cNvCxnSpPr>
            <a:cxnSpLocks noChangeShapeType="1"/>
            <a:stCxn id="10289" idx="3"/>
            <a:endCxn id="10277" idx="0"/>
          </p:cNvCxnSpPr>
          <p:nvPr/>
        </p:nvCxnSpPr>
        <p:spPr bwMode="auto">
          <a:xfrm flipH="1">
            <a:off x="6535739" y="4827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2" name="AutoShape 52"/>
          <p:cNvSpPr>
            <a:spLocks noChangeArrowheads="1"/>
          </p:cNvSpPr>
          <p:nvPr/>
        </p:nvSpPr>
        <p:spPr bwMode="auto">
          <a:xfrm>
            <a:off x="6970714" y="53546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3" name="AutoShape 53"/>
          <p:cNvCxnSpPr>
            <a:cxnSpLocks noChangeShapeType="1"/>
            <a:stCxn id="10289" idx="5"/>
            <a:endCxn id="10292" idx="0"/>
          </p:cNvCxnSpPr>
          <p:nvPr/>
        </p:nvCxnSpPr>
        <p:spPr bwMode="auto">
          <a:xfrm>
            <a:off x="6994526" y="4827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7086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543800" y="4267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6" name="AutoShape 56"/>
          <p:cNvCxnSpPr>
            <a:cxnSpLocks noChangeShapeType="1"/>
            <a:stCxn id="10276" idx="5"/>
            <a:endCxn id="10295" idx="0"/>
          </p:cNvCxnSpPr>
          <p:nvPr/>
        </p:nvCxnSpPr>
        <p:spPr bwMode="auto">
          <a:xfrm>
            <a:off x="7418389" y="38703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7" name="AutoShape 57"/>
          <p:cNvCxnSpPr>
            <a:cxnSpLocks noChangeShapeType="1"/>
            <a:stCxn id="10295" idx="5"/>
            <a:endCxn id="10278" idx="0"/>
          </p:cNvCxnSpPr>
          <p:nvPr/>
        </p:nvCxnSpPr>
        <p:spPr bwMode="auto">
          <a:xfrm>
            <a:off x="7832726" y="45561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8" name="AutoShape 58"/>
          <p:cNvSpPr>
            <a:spLocks noChangeArrowheads="1"/>
          </p:cNvSpPr>
          <p:nvPr/>
        </p:nvSpPr>
        <p:spPr bwMode="auto">
          <a:xfrm>
            <a:off x="8610600" y="48974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9" name="AutoShape 59"/>
          <p:cNvCxnSpPr>
            <a:cxnSpLocks noChangeShapeType="1"/>
            <a:stCxn id="10295" idx="6"/>
            <a:endCxn id="10298" idx="0"/>
          </p:cNvCxnSpPr>
          <p:nvPr/>
        </p:nvCxnSpPr>
        <p:spPr bwMode="auto">
          <a:xfrm>
            <a:off x="7881938" y="44370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82296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920639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89201" y="1349081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suffix $ in 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6937375" y="533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6132514" y="26876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845425" y="2535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602413" y="652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6513513" y="893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234113" y="1701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6145213" y="1968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056313" y="2209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732713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7808913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7961313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7351713" y="6651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6513514" y="1490664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99" name="AutoShape 35"/>
          <p:cNvCxnSpPr>
            <a:cxnSpLocks noChangeShapeType="1"/>
            <a:stCxn id="11286" idx="3"/>
            <a:endCxn id="11298" idx="0"/>
          </p:cNvCxnSpPr>
          <p:nvPr/>
        </p:nvCxnSpPr>
        <p:spPr bwMode="auto">
          <a:xfrm flipH="1">
            <a:off x="6683376" y="822325"/>
            <a:ext cx="303213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0" name="AutoShape 36"/>
          <p:cNvCxnSpPr>
            <a:cxnSpLocks noChangeShapeType="1"/>
            <a:stCxn id="11298" idx="3"/>
            <a:endCxn id="11287" idx="0"/>
          </p:cNvCxnSpPr>
          <p:nvPr/>
        </p:nvCxnSpPr>
        <p:spPr bwMode="auto">
          <a:xfrm flipH="1">
            <a:off x="6343651" y="1779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6778625" y="2306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2" name="AutoShape 38"/>
          <p:cNvCxnSpPr>
            <a:cxnSpLocks noChangeShapeType="1"/>
            <a:stCxn id="11298" idx="5"/>
            <a:endCxn id="11301" idx="0"/>
          </p:cNvCxnSpPr>
          <p:nvPr/>
        </p:nvCxnSpPr>
        <p:spPr bwMode="auto">
          <a:xfrm>
            <a:off x="6802439" y="1779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6894513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7351714" y="12192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5" name="AutoShape 41"/>
          <p:cNvCxnSpPr>
            <a:cxnSpLocks noChangeShapeType="1"/>
            <a:stCxn id="11286" idx="5"/>
            <a:endCxn id="11304" idx="0"/>
          </p:cNvCxnSpPr>
          <p:nvPr/>
        </p:nvCxnSpPr>
        <p:spPr bwMode="auto">
          <a:xfrm>
            <a:off x="7226301" y="8223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6" name="AutoShape 42"/>
          <p:cNvCxnSpPr>
            <a:cxnSpLocks noChangeShapeType="1"/>
            <a:stCxn id="11304" idx="5"/>
            <a:endCxn id="11288" idx="0"/>
          </p:cNvCxnSpPr>
          <p:nvPr/>
        </p:nvCxnSpPr>
        <p:spPr bwMode="auto">
          <a:xfrm>
            <a:off x="7640639" y="15081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7" name="AutoShape 43"/>
          <p:cNvSpPr>
            <a:spLocks noChangeArrowheads="1"/>
          </p:cNvSpPr>
          <p:nvPr/>
        </p:nvSpPr>
        <p:spPr bwMode="auto">
          <a:xfrm>
            <a:off x="8418514" y="18494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8" name="AutoShape 44"/>
          <p:cNvCxnSpPr>
            <a:cxnSpLocks noChangeShapeType="1"/>
            <a:stCxn id="11304" idx="6"/>
            <a:endCxn id="11307" idx="0"/>
          </p:cNvCxnSpPr>
          <p:nvPr/>
        </p:nvCxnSpPr>
        <p:spPr bwMode="auto">
          <a:xfrm>
            <a:off x="7689850" y="13890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8037513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6900864" y="3657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AutoShape 47"/>
          <p:cNvSpPr>
            <a:spLocks noChangeArrowheads="1"/>
          </p:cNvSpPr>
          <p:nvPr/>
        </p:nvSpPr>
        <p:spPr bwMode="auto">
          <a:xfrm>
            <a:off x="6096000" y="58118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12" name="AutoShape 48"/>
          <p:cNvSpPr>
            <a:spLocks noChangeArrowheads="1"/>
          </p:cNvSpPr>
          <p:nvPr/>
        </p:nvSpPr>
        <p:spPr bwMode="auto">
          <a:xfrm>
            <a:off x="7808914" y="56594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6565900" y="37766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6477000" y="4017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6197600" y="482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108700" y="5092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6019800" y="533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76962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77724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79248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7315200" y="3789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6477000" y="46148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3" name="AutoShape 59"/>
          <p:cNvCxnSpPr>
            <a:cxnSpLocks noChangeShapeType="1"/>
            <a:stCxn id="11310" idx="3"/>
            <a:endCxn id="11322" idx="0"/>
          </p:cNvCxnSpPr>
          <p:nvPr/>
        </p:nvCxnSpPr>
        <p:spPr bwMode="auto">
          <a:xfrm flipH="1">
            <a:off x="6646863" y="3946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24" name="AutoShape 60"/>
          <p:cNvCxnSpPr>
            <a:cxnSpLocks noChangeShapeType="1"/>
            <a:stCxn id="11322" idx="3"/>
            <a:endCxn id="11311" idx="0"/>
          </p:cNvCxnSpPr>
          <p:nvPr/>
        </p:nvCxnSpPr>
        <p:spPr bwMode="auto">
          <a:xfrm flipH="1">
            <a:off x="6307139" y="4903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5" name="AutoShape 61"/>
          <p:cNvSpPr>
            <a:spLocks noChangeArrowheads="1"/>
          </p:cNvSpPr>
          <p:nvPr/>
        </p:nvSpPr>
        <p:spPr bwMode="auto">
          <a:xfrm>
            <a:off x="6742114" y="5430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6" name="AutoShape 62"/>
          <p:cNvCxnSpPr>
            <a:cxnSpLocks noChangeShapeType="1"/>
            <a:stCxn id="11322" idx="5"/>
            <a:endCxn id="11325" idx="0"/>
          </p:cNvCxnSpPr>
          <p:nvPr/>
        </p:nvCxnSpPr>
        <p:spPr bwMode="auto">
          <a:xfrm>
            <a:off x="6765926" y="4903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8580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28" name="Oval 64"/>
          <p:cNvSpPr>
            <a:spLocks noChangeArrowheads="1"/>
          </p:cNvSpPr>
          <p:nvPr/>
        </p:nvSpPr>
        <p:spPr bwMode="auto">
          <a:xfrm>
            <a:off x="7315200" y="4343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9" name="AutoShape 65"/>
          <p:cNvCxnSpPr>
            <a:cxnSpLocks noChangeShapeType="1"/>
            <a:stCxn id="11310" idx="5"/>
            <a:endCxn id="11328" idx="0"/>
          </p:cNvCxnSpPr>
          <p:nvPr/>
        </p:nvCxnSpPr>
        <p:spPr bwMode="auto">
          <a:xfrm>
            <a:off x="7189789" y="39465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30" name="AutoShape 66"/>
          <p:cNvCxnSpPr>
            <a:cxnSpLocks noChangeShapeType="1"/>
            <a:stCxn id="11328" idx="5"/>
            <a:endCxn id="11312" idx="0"/>
          </p:cNvCxnSpPr>
          <p:nvPr/>
        </p:nvCxnSpPr>
        <p:spPr bwMode="auto">
          <a:xfrm>
            <a:off x="7604126" y="46323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1" name="AutoShape 67"/>
          <p:cNvSpPr>
            <a:spLocks noChangeArrowheads="1"/>
          </p:cNvSpPr>
          <p:nvPr/>
        </p:nvSpPr>
        <p:spPr bwMode="auto">
          <a:xfrm>
            <a:off x="8382000" y="4973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32" name="AutoShape 68"/>
          <p:cNvCxnSpPr>
            <a:cxnSpLocks noChangeShapeType="1"/>
            <a:stCxn id="11328" idx="6"/>
            <a:endCxn id="11331" idx="0"/>
          </p:cNvCxnSpPr>
          <p:nvPr/>
        </p:nvCxnSpPr>
        <p:spPr bwMode="auto">
          <a:xfrm>
            <a:off x="7653338" y="45132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80010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34" name="AutoShape 70"/>
          <p:cNvSpPr>
            <a:spLocks noChangeArrowheads="1"/>
          </p:cNvSpPr>
          <p:nvPr/>
        </p:nvSpPr>
        <p:spPr bwMode="auto">
          <a:xfrm>
            <a:off x="8153400" y="3956051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35" name="AutoShape 71"/>
          <p:cNvCxnSpPr>
            <a:cxnSpLocks noChangeShapeType="1"/>
            <a:stCxn id="11310" idx="6"/>
            <a:endCxn id="11334" idx="0"/>
          </p:cNvCxnSpPr>
          <p:nvPr/>
        </p:nvCxnSpPr>
        <p:spPr bwMode="auto">
          <a:xfrm>
            <a:off x="7239000" y="3827464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74676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83548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6900864" y="4572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6096000" y="26114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7808914" y="24590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565900" y="5762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6477000" y="8175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197600" y="1625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108700" y="1892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6019800" y="213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76962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7772400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79248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7315200" y="588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9" name="Oval 39"/>
          <p:cNvSpPr>
            <a:spLocks noChangeArrowheads="1"/>
          </p:cNvSpPr>
          <p:nvPr/>
        </p:nvSpPr>
        <p:spPr bwMode="auto">
          <a:xfrm>
            <a:off x="6477000" y="14144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0" name="AutoShape 40"/>
          <p:cNvCxnSpPr>
            <a:cxnSpLocks noChangeShapeType="1"/>
            <a:stCxn id="15387" idx="3"/>
            <a:endCxn id="15399" idx="0"/>
          </p:cNvCxnSpPr>
          <p:nvPr/>
        </p:nvCxnSpPr>
        <p:spPr bwMode="auto">
          <a:xfrm flipH="1">
            <a:off x="6646863" y="7461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1" name="AutoShape 41"/>
          <p:cNvCxnSpPr>
            <a:cxnSpLocks noChangeShapeType="1"/>
            <a:stCxn id="15399" idx="3"/>
            <a:endCxn id="15388" idx="0"/>
          </p:cNvCxnSpPr>
          <p:nvPr/>
        </p:nvCxnSpPr>
        <p:spPr bwMode="auto">
          <a:xfrm flipH="1">
            <a:off x="6307139" y="17033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2" name="AutoShape 42"/>
          <p:cNvSpPr>
            <a:spLocks noChangeArrowheads="1"/>
          </p:cNvSpPr>
          <p:nvPr/>
        </p:nvSpPr>
        <p:spPr bwMode="auto">
          <a:xfrm>
            <a:off x="6742114" y="22304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3" name="AutoShape 43"/>
          <p:cNvCxnSpPr>
            <a:cxnSpLocks noChangeShapeType="1"/>
            <a:stCxn id="15399" idx="5"/>
            <a:endCxn id="15402" idx="0"/>
          </p:cNvCxnSpPr>
          <p:nvPr/>
        </p:nvCxnSpPr>
        <p:spPr bwMode="auto">
          <a:xfrm>
            <a:off x="6765926" y="17033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858000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7315200" y="11430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6" name="AutoShape 46"/>
          <p:cNvCxnSpPr>
            <a:cxnSpLocks noChangeShapeType="1"/>
            <a:stCxn id="15387" idx="5"/>
            <a:endCxn id="15405" idx="0"/>
          </p:cNvCxnSpPr>
          <p:nvPr/>
        </p:nvCxnSpPr>
        <p:spPr bwMode="auto">
          <a:xfrm>
            <a:off x="7189789" y="7461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7" name="AutoShape 47"/>
          <p:cNvCxnSpPr>
            <a:cxnSpLocks noChangeShapeType="1"/>
            <a:stCxn id="15405" idx="5"/>
            <a:endCxn id="15389" idx="0"/>
          </p:cNvCxnSpPr>
          <p:nvPr/>
        </p:nvCxnSpPr>
        <p:spPr bwMode="auto">
          <a:xfrm>
            <a:off x="7604126" y="14319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8382000" y="1773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9" name="AutoShape 49"/>
          <p:cNvCxnSpPr>
            <a:cxnSpLocks noChangeShapeType="1"/>
            <a:stCxn id="15405" idx="6"/>
            <a:endCxn id="15408" idx="0"/>
          </p:cNvCxnSpPr>
          <p:nvPr/>
        </p:nvCxnSpPr>
        <p:spPr bwMode="auto">
          <a:xfrm>
            <a:off x="7653338" y="13128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8001000" y="114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8153400" y="755651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12" name="AutoShape 52"/>
          <p:cNvCxnSpPr>
            <a:cxnSpLocks noChangeShapeType="1"/>
            <a:stCxn id="15387" idx="6"/>
            <a:endCxn id="15411" idx="0"/>
          </p:cNvCxnSpPr>
          <p:nvPr/>
        </p:nvCxnSpPr>
        <p:spPr bwMode="auto">
          <a:xfrm>
            <a:off x="7239000" y="627064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7467600" y="22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6977064" y="41148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utoShape 55"/>
          <p:cNvSpPr>
            <a:spLocks noChangeArrowheads="1"/>
          </p:cNvSpPr>
          <p:nvPr/>
        </p:nvSpPr>
        <p:spPr bwMode="auto">
          <a:xfrm>
            <a:off x="6172200" y="6269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416" name="AutoShape 56"/>
          <p:cNvSpPr>
            <a:spLocks noChangeArrowheads="1"/>
          </p:cNvSpPr>
          <p:nvPr/>
        </p:nvSpPr>
        <p:spPr bwMode="auto">
          <a:xfrm>
            <a:off x="7885114" y="6116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6642100" y="42338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6553200" y="44751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6273800" y="5283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6184900" y="5549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6096000" y="579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7772400" y="502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7848600" y="533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8001000" y="556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7391400" y="42465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6553200" y="50720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27" name="AutoShape 67"/>
          <p:cNvCxnSpPr>
            <a:cxnSpLocks noChangeShapeType="1"/>
            <a:stCxn id="15414" idx="3"/>
            <a:endCxn id="15426" idx="0"/>
          </p:cNvCxnSpPr>
          <p:nvPr/>
        </p:nvCxnSpPr>
        <p:spPr bwMode="auto">
          <a:xfrm flipH="1">
            <a:off x="6723063" y="44037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8" name="AutoShape 68"/>
          <p:cNvCxnSpPr>
            <a:cxnSpLocks noChangeShapeType="1"/>
            <a:stCxn id="15426" idx="3"/>
            <a:endCxn id="15415" idx="0"/>
          </p:cNvCxnSpPr>
          <p:nvPr/>
        </p:nvCxnSpPr>
        <p:spPr bwMode="auto">
          <a:xfrm flipH="1">
            <a:off x="6383339" y="53609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9" name="AutoShape 69"/>
          <p:cNvSpPr>
            <a:spLocks noChangeArrowheads="1"/>
          </p:cNvSpPr>
          <p:nvPr/>
        </p:nvSpPr>
        <p:spPr bwMode="auto">
          <a:xfrm>
            <a:off x="6818314" y="58880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5430" name="AutoShape 70"/>
          <p:cNvCxnSpPr>
            <a:cxnSpLocks noChangeShapeType="1"/>
            <a:stCxn id="15426" idx="5"/>
            <a:endCxn id="15429" idx="0"/>
          </p:cNvCxnSpPr>
          <p:nvPr/>
        </p:nvCxnSpPr>
        <p:spPr bwMode="auto">
          <a:xfrm>
            <a:off x="6842126" y="53609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6934200" y="533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7391400" y="48006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33" name="AutoShape 73"/>
          <p:cNvCxnSpPr>
            <a:cxnSpLocks noChangeShapeType="1"/>
            <a:stCxn id="15414" idx="5"/>
            <a:endCxn id="15432" idx="0"/>
          </p:cNvCxnSpPr>
          <p:nvPr/>
        </p:nvCxnSpPr>
        <p:spPr bwMode="auto">
          <a:xfrm>
            <a:off x="7265989" y="44037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4" name="AutoShape 74"/>
          <p:cNvCxnSpPr>
            <a:cxnSpLocks noChangeShapeType="1"/>
            <a:stCxn id="15432" idx="5"/>
            <a:endCxn id="15416" idx="0"/>
          </p:cNvCxnSpPr>
          <p:nvPr/>
        </p:nvCxnSpPr>
        <p:spPr bwMode="auto">
          <a:xfrm>
            <a:off x="7680326" y="50895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5" name="AutoShape 75"/>
          <p:cNvSpPr>
            <a:spLocks noChangeArrowheads="1"/>
          </p:cNvSpPr>
          <p:nvPr/>
        </p:nvSpPr>
        <p:spPr bwMode="auto">
          <a:xfrm>
            <a:off x="8458200" y="5430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5436" name="AutoShape 76"/>
          <p:cNvCxnSpPr>
            <a:cxnSpLocks noChangeShapeType="1"/>
            <a:stCxn id="15432" idx="6"/>
            <a:endCxn id="15435" idx="0"/>
          </p:cNvCxnSpPr>
          <p:nvPr/>
        </p:nvCxnSpPr>
        <p:spPr bwMode="auto">
          <a:xfrm>
            <a:off x="7729538" y="49704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80772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38" name="AutoShape 78"/>
          <p:cNvSpPr>
            <a:spLocks noChangeArrowheads="1"/>
          </p:cNvSpPr>
          <p:nvPr/>
        </p:nvSpPr>
        <p:spPr bwMode="auto">
          <a:xfrm>
            <a:off x="8229600" y="4413251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5439" name="AutoShape 79"/>
          <p:cNvCxnSpPr>
            <a:cxnSpLocks noChangeShapeType="1"/>
            <a:stCxn id="15414" idx="6"/>
            <a:endCxn id="15438" idx="0"/>
          </p:cNvCxnSpPr>
          <p:nvPr/>
        </p:nvCxnSpPr>
        <p:spPr bwMode="auto">
          <a:xfrm>
            <a:off x="7315200" y="4284664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75438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2308" y="3516868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s=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218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9292" y="329899"/>
            <a:ext cx="8911687" cy="128089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Analysis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146403" y="1385608"/>
            <a:ext cx="4219665" cy="45036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400" dirty="0" smtClean="0"/>
              <a:t>Takes O(n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 time to build.</a:t>
            </a:r>
            <a:endParaRPr lang="en-US" altLang="en-US" sz="2400" baseline="300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79292" y="2891679"/>
            <a:ext cx="80772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see how to do it in O(n) time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97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018" y="329899"/>
            <a:ext cx="8911687" cy="128089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Generalized suffix tree</a:t>
            </a:r>
            <a:r>
              <a:rPr lang="en-US" altLang="en-US" smtClean="0"/>
              <a:t>  </a:t>
            </a:r>
            <a:endParaRPr lang="en-US" alt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870914" y="1311944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set of strings S a generalized suffix tree of S is a compressed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all suffixes of s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 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858035" y="2145405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these suffixes prefix-free we add a special char, say $, at the end of 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870914" y="2978866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associate each suffix with a unique string in S add a different special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each s</a:t>
            </a:r>
          </a:p>
        </p:txBody>
      </p:sp>
    </p:spTree>
    <p:extLst>
      <p:ext uri="{BB962C8B-B14F-4D97-AF65-F5344CB8AC3E}">
        <p14:creationId xmlns:p14="http://schemas.microsoft.com/office/powerpoint/2010/main" val="1780940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1613" y="1826930"/>
            <a:ext cx="8915399" cy="1468800"/>
          </a:xfrm>
        </p:spPr>
        <p:txBody>
          <a:bodyPr/>
          <a:lstStyle/>
          <a:p>
            <a:pPr algn="just"/>
            <a:r>
              <a:rPr lang="en-US" dirty="0" smtClean="0"/>
              <a:t>An Algorithm must be seen to be believed.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64212" y="3403693"/>
            <a:ext cx="2871430" cy="860400"/>
          </a:xfrm>
        </p:spPr>
        <p:txBody>
          <a:bodyPr/>
          <a:lstStyle/>
          <a:p>
            <a:r>
              <a:rPr lang="en-US" dirty="0" smtClean="0"/>
              <a:t>-Donald Ervin Knuth</a:t>
            </a:r>
            <a:endParaRPr lang="en-US" dirty="0"/>
          </a:p>
        </p:txBody>
      </p:sp>
      <p:pic>
        <p:nvPicPr>
          <p:cNvPr id="12290" name="Picture 2" descr="http://3.bp.blogspot.com/_Qx8bLj9a6rA/RmIK81rfWFI/AAAAAAAAAHg/HimvTC4T34M/s200/hunt_clip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67" y="1288767"/>
            <a:ext cx="13716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71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3367" y="329899"/>
            <a:ext cx="8911687" cy="1280890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accent2"/>
                </a:solidFill>
              </a:rPr>
              <a:t>Generalized suffix tree (Example)</a:t>
            </a:r>
            <a:r>
              <a:rPr lang="en-US" altLang="en-US" sz="4000" smtClean="0"/>
              <a:t>  </a:t>
            </a:r>
            <a:endParaRPr lang="en-US" altLang="en-US" sz="4000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48187" y="136346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s1=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abab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s2=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aab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here is a generalized suffix tree for s1 and s2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90800" y="3143250"/>
            <a:ext cx="23256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          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b$         b#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ab$       ab#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bab$     aab#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abab$  </a:t>
            </a:r>
          </a:p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546974" y="255001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943599" y="5923453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8189913" y="508525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162799" y="30834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553199" y="40740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045199" y="49376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956299" y="52043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867399" y="54456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8000999" y="39978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077199" y="43026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8077199" y="46074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696199" y="321517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6324599" y="4726479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19"/>
          <p:cNvCxnSpPr>
            <a:cxnSpLocks noChangeShapeType="1"/>
            <a:stCxn id="18449" idx="3"/>
            <a:endCxn id="18438" idx="0"/>
          </p:cNvCxnSpPr>
          <p:nvPr/>
        </p:nvCxnSpPr>
        <p:spPr bwMode="auto">
          <a:xfrm flipH="1">
            <a:off x="6154738" y="5015403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6589713" y="554245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8453" name="AutoShape 21"/>
          <p:cNvCxnSpPr>
            <a:cxnSpLocks noChangeShapeType="1"/>
            <a:stCxn id="18449" idx="5"/>
            <a:endCxn id="18452" idx="0"/>
          </p:cNvCxnSpPr>
          <p:nvPr/>
        </p:nvCxnSpPr>
        <p:spPr bwMode="auto">
          <a:xfrm>
            <a:off x="6613525" y="5015403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629399" y="49884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7961313" y="3769215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6" name="AutoShape 24"/>
          <p:cNvCxnSpPr>
            <a:cxnSpLocks noChangeShapeType="1"/>
            <a:stCxn id="18437" idx="5"/>
            <a:endCxn id="18455" idx="0"/>
          </p:cNvCxnSpPr>
          <p:nvPr/>
        </p:nvCxnSpPr>
        <p:spPr bwMode="auto">
          <a:xfrm>
            <a:off x="7835900" y="2838941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7" name="AutoShape 25"/>
          <p:cNvCxnSpPr>
            <a:cxnSpLocks noChangeShapeType="1"/>
            <a:stCxn id="18455" idx="5"/>
            <a:endCxn id="18439" idx="0"/>
          </p:cNvCxnSpPr>
          <p:nvPr/>
        </p:nvCxnSpPr>
        <p:spPr bwMode="auto">
          <a:xfrm>
            <a:off x="8250237" y="4058141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8623299" y="4551853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8459" name="AutoShape 27"/>
          <p:cNvCxnSpPr>
            <a:cxnSpLocks noChangeShapeType="1"/>
            <a:stCxn id="18455" idx="6"/>
            <a:endCxn id="18458" idx="0"/>
          </p:cNvCxnSpPr>
          <p:nvPr/>
        </p:nvCxnSpPr>
        <p:spPr bwMode="auto">
          <a:xfrm>
            <a:off x="8299449" y="3939079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8507412" y="39216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8839199" y="3388216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8462" name="AutoShape 30"/>
          <p:cNvCxnSpPr>
            <a:cxnSpLocks noChangeShapeType="1"/>
            <a:stCxn id="18437" idx="6"/>
            <a:endCxn id="18461" idx="0"/>
          </p:cNvCxnSpPr>
          <p:nvPr/>
        </p:nvCxnSpPr>
        <p:spPr bwMode="auto">
          <a:xfrm>
            <a:off x="7885113" y="2719879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8229599" y="29310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7111999" y="3850179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5" name="AutoShape 33"/>
          <p:cNvCxnSpPr>
            <a:cxnSpLocks noChangeShapeType="1"/>
            <a:stCxn id="18437" idx="3"/>
            <a:endCxn id="18464" idx="0"/>
          </p:cNvCxnSpPr>
          <p:nvPr/>
        </p:nvCxnSpPr>
        <p:spPr bwMode="auto">
          <a:xfrm flipH="1">
            <a:off x="7281863" y="2838940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6" name="AutoShape 34"/>
          <p:cNvCxnSpPr>
            <a:cxnSpLocks noChangeShapeType="1"/>
            <a:stCxn id="18464" idx="3"/>
            <a:endCxn id="18449" idx="0"/>
          </p:cNvCxnSpPr>
          <p:nvPr/>
        </p:nvCxnSpPr>
        <p:spPr bwMode="auto">
          <a:xfrm flipH="1">
            <a:off x="6494462" y="4139104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7" name="AutoShape 35"/>
          <p:cNvSpPr>
            <a:spLocks noChangeArrowheads="1"/>
          </p:cNvSpPr>
          <p:nvPr/>
        </p:nvSpPr>
        <p:spPr bwMode="auto">
          <a:xfrm>
            <a:off x="7596188" y="517732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7559674" y="43946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7712074" y="46232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cxnSp>
        <p:nvCxnSpPr>
          <p:cNvPr id="18470" name="AutoShape 38"/>
          <p:cNvCxnSpPr>
            <a:cxnSpLocks noChangeShapeType="1"/>
            <a:endCxn id="18467" idx="0"/>
          </p:cNvCxnSpPr>
          <p:nvPr/>
        </p:nvCxnSpPr>
        <p:spPr bwMode="auto">
          <a:xfrm>
            <a:off x="7391400" y="415021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7467599" y="40740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72" name="AutoShape 40"/>
          <p:cNvSpPr>
            <a:spLocks noChangeArrowheads="1"/>
          </p:cNvSpPr>
          <p:nvPr/>
        </p:nvSpPr>
        <p:spPr bwMode="auto">
          <a:xfrm>
            <a:off x="7123113" y="554245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18473" name="AutoShape 41"/>
          <p:cNvCxnSpPr>
            <a:cxnSpLocks noChangeShapeType="1"/>
            <a:stCxn id="18449" idx="6"/>
            <a:endCxn id="18472" idx="0"/>
          </p:cNvCxnSpPr>
          <p:nvPr/>
        </p:nvCxnSpPr>
        <p:spPr bwMode="auto">
          <a:xfrm>
            <a:off x="6662737" y="4896341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7010399" y="49122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9259888" y="424705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8476" name="AutoShape 44"/>
          <p:cNvCxnSpPr>
            <a:cxnSpLocks noChangeShapeType="1"/>
            <a:stCxn id="18455" idx="6"/>
            <a:endCxn id="18475" idx="0"/>
          </p:cNvCxnSpPr>
          <p:nvPr/>
        </p:nvCxnSpPr>
        <p:spPr bwMode="auto">
          <a:xfrm>
            <a:off x="8299450" y="3939079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8762999" y="36930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8478" name="AutoShape 46"/>
          <p:cNvSpPr>
            <a:spLocks noChangeArrowheads="1"/>
          </p:cNvSpPr>
          <p:nvPr/>
        </p:nvSpPr>
        <p:spPr bwMode="auto">
          <a:xfrm>
            <a:off x="9653588" y="3359641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8479" name="AutoShape 47"/>
          <p:cNvCxnSpPr>
            <a:cxnSpLocks noChangeShapeType="1"/>
            <a:stCxn id="18437" idx="7"/>
            <a:endCxn id="18478" idx="0"/>
          </p:cNvCxnSpPr>
          <p:nvPr/>
        </p:nvCxnSpPr>
        <p:spPr bwMode="auto">
          <a:xfrm>
            <a:off x="7835900" y="2599228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8928099" y="262621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19773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So what can we do with it ?</a:t>
            </a:r>
            <a:r>
              <a:rPr lang="en-US" altLang="en-US" smtClean="0"/>
              <a:t>  </a:t>
            </a:r>
            <a:endParaRPr lang="en-US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81200" y="16764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Matching a pattern against a database of strings</a:t>
            </a:r>
            <a:endParaRPr lang="en-US" altLang="en-US" sz="320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76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What can we do with it ?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mtClean="0"/>
              <a:t>Exact string matching:</a:t>
            </a:r>
          </a:p>
          <a:p>
            <a:pPr>
              <a:buNone/>
            </a:pPr>
            <a:r>
              <a:rPr lang="en-US" altLang="en-US" smtClean="0"/>
              <a:t>Given a Text T, |T| = n, preprocess it such that when a pattern P, |P|=m, arrives you can quickly decide when it occurs in T.</a:t>
            </a:r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r>
              <a:rPr lang="en-US" altLang="en-US" smtClean="0"/>
              <a:t>W e may also want to find all occurrences of P in 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51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561" y="274332"/>
            <a:ext cx="10972120" cy="648512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Drawbacks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9561" y="1600269"/>
            <a:ext cx="10972120" cy="434183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Even though Suffix Trees are O(n) space, the constant hidden by the big-Oh notation is somewhat “big”:≈20 bytes / character in good implementations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If you have a 10Gb genome, 20 bytes / character = 200Gb to store your suffix tree. “Linear” but large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Suffix arrays are a more efficient way to store the suffixes that can do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most of what suffix trees can do, but just a bit slower</a:t>
            </a:r>
          </a:p>
        </p:txBody>
      </p:sp>
    </p:spTree>
    <p:extLst>
      <p:ext uri="{BB962C8B-B14F-4D97-AF65-F5344CB8AC3E}">
        <p14:creationId xmlns:p14="http://schemas.microsoft.com/office/powerpoint/2010/main" val="10620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561" y="274332"/>
            <a:ext cx="10972120" cy="648512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333399"/>
                </a:solidFill>
              </a:rPr>
              <a:t>Suffix array</a:t>
            </a:r>
          </a:p>
        </p:txBody>
      </p:sp>
      <p:sp>
        <p:nvSpPr>
          <p:cNvPr id="3" name="Freeform 2"/>
          <p:cNvSpPr/>
          <p:nvPr/>
        </p:nvSpPr>
        <p:spPr>
          <a:xfrm>
            <a:off x="812459" y="2925553"/>
            <a:ext cx="4064038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Let  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WenQuanYi Micro Hei" pitchFamily="2"/>
                <a:cs typeface="Lohit Hindi" pitchFamily="2"/>
              </a:rPr>
              <a:t>s = abab</a:t>
            </a:r>
          </a:p>
        </p:txBody>
      </p:sp>
      <p:sp>
        <p:nvSpPr>
          <p:cNvPr id="4" name="Freeform 3"/>
          <p:cNvSpPr/>
          <p:nvPr/>
        </p:nvSpPr>
        <p:spPr>
          <a:xfrm>
            <a:off x="812459" y="3505241"/>
            <a:ext cx="10565890" cy="10689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Sort the suffixes lexicographically: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WenQuanYi Micro Hei" pitchFamily="2"/>
                <a:cs typeface="Lohit Hindi" pitchFamily="2"/>
              </a:rPr>
              <a:t>ab, abab, b, bab</a:t>
            </a:r>
          </a:p>
        </p:txBody>
      </p:sp>
      <p:sp>
        <p:nvSpPr>
          <p:cNvPr id="5" name="Freeform 4"/>
          <p:cNvSpPr/>
          <p:nvPr/>
        </p:nvSpPr>
        <p:spPr>
          <a:xfrm>
            <a:off x="812459" y="4648291"/>
            <a:ext cx="10870671" cy="566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The suffix array gives the indices of the suffixes in sorted order</a:t>
            </a:r>
          </a:p>
        </p:txBody>
      </p:sp>
      <p:sp>
        <p:nvSpPr>
          <p:cNvPr id="6" name="Freeform 5"/>
          <p:cNvSpPr/>
          <p:nvPr/>
        </p:nvSpPr>
        <p:spPr>
          <a:xfrm>
            <a:off x="1218689" y="5867107"/>
            <a:ext cx="812895" cy="53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99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3</a:t>
            </a:r>
          </a:p>
        </p:txBody>
      </p:sp>
      <p:sp>
        <p:nvSpPr>
          <p:cNvPr id="7" name="Freeform 6"/>
          <p:cNvSpPr/>
          <p:nvPr/>
        </p:nvSpPr>
        <p:spPr>
          <a:xfrm>
            <a:off x="2031147" y="5867107"/>
            <a:ext cx="813330" cy="53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99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1</a:t>
            </a:r>
          </a:p>
        </p:txBody>
      </p:sp>
      <p:sp>
        <p:nvSpPr>
          <p:cNvPr id="8" name="Freeform 7"/>
          <p:cNvSpPr/>
          <p:nvPr/>
        </p:nvSpPr>
        <p:spPr>
          <a:xfrm>
            <a:off x="2844478" y="5867107"/>
            <a:ext cx="812895" cy="53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99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4</a:t>
            </a:r>
          </a:p>
        </p:txBody>
      </p:sp>
      <p:sp>
        <p:nvSpPr>
          <p:cNvPr id="9" name="Freeform 8"/>
          <p:cNvSpPr/>
          <p:nvPr/>
        </p:nvSpPr>
        <p:spPr>
          <a:xfrm>
            <a:off x="3656938" y="5867107"/>
            <a:ext cx="812895" cy="5336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99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082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How do we it?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/>
              <a:t>The time complexity of above method to build suffix array is O(n^2Logn) if we consider a O(nLogn) algorithm used for sorting.</a:t>
            </a:r>
          </a:p>
          <a:p>
            <a:pPr lvl="0"/>
            <a:r>
              <a:rPr lang="en-US"/>
              <a:t>The sorting step itself takes O(n^2Logn) time as every comparison is a comparison of two strings and the comparison takes O(n) time.</a:t>
            </a:r>
          </a:p>
        </p:txBody>
      </p:sp>
    </p:spTree>
    <p:extLst>
      <p:ext uri="{BB962C8B-B14F-4D97-AF65-F5344CB8AC3E}">
        <p14:creationId xmlns:p14="http://schemas.microsoft.com/office/powerpoint/2010/main" val="296635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561" y="274332"/>
            <a:ext cx="10972120" cy="648512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333399"/>
                </a:solidFill>
              </a:rPr>
              <a:t>How do we build it 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9561" y="1600269"/>
            <a:ext cx="10972120" cy="2864503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Build a suffix tree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Traverse the tree in DFS, lexicographically picking edges outgoing from each node and fill the suffix array.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endParaRPr lang="en-US"/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O(n) time</a:t>
            </a:r>
          </a:p>
        </p:txBody>
      </p:sp>
    </p:spTree>
    <p:extLst>
      <p:ext uri="{BB962C8B-B14F-4D97-AF65-F5344CB8AC3E}">
        <p14:creationId xmlns:p14="http://schemas.microsoft.com/office/powerpoint/2010/main" val="34502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561" y="274332"/>
            <a:ext cx="10972120" cy="710067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>
                <a:solidFill>
                  <a:srgbClr val="333399"/>
                </a:solidFill>
              </a:rPr>
              <a:t>How do we search for a pattern 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9561" y="1600269"/>
            <a:ext cx="10972120" cy="3459538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If P occurs in T then all its occurrences are consecutive in the suffix array.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endParaRPr lang="en-US"/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Do a binary search on the suffix array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endParaRPr lang="en-US"/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Takes O(mlogn) time</a:t>
            </a:r>
          </a:p>
        </p:txBody>
      </p:sp>
    </p:spTree>
    <p:extLst>
      <p:ext uri="{BB962C8B-B14F-4D97-AF65-F5344CB8AC3E}">
        <p14:creationId xmlns:p14="http://schemas.microsoft.com/office/powerpoint/2010/main" val="301949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561" y="151862"/>
            <a:ext cx="10972120" cy="648512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333399"/>
                </a:solidFill>
              </a:rPr>
              <a:t>Example</a:t>
            </a:r>
          </a:p>
        </p:txBody>
      </p:sp>
      <p:sp>
        <p:nvSpPr>
          <p:cNvPr id="3" name="Freeform 2"/>
          <p:cNvSpPr/>
          <p:nvPr/>
        </p:nvSpPr>
        <p:spPr>
          <a:xfrm>
            <a:off x="711011" y="1143049"/>
            <a:ext cx="568895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Let  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WenQuanYi Micro Hei" pitchFamily="2"/>
                <a:cs typeface="Lohit Hindi" pitchFamily="2"/>
              </a:rPr>
              <a:t>S = mississippi</a:t>
            </a:r>
          </a:p>
        </p:txBody>
      </p:sp>
      <p:sp>
        <p:nvSpPr>
          <p:cNvPr id="4" name="Freeform 3"/>
          <p:cNvSpPr/>
          <p:nvPr/>
        </p:nvSpPr>
        <p:spPr>
          <a:xfrm>
            <a:off x="7212862" y="1600269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</a:t>
            </a:r>
          </a:p>
        </p:txBody>
      </p:sp>
      <p:sp>
        <p:nvSpPr>
          <p:cNvPr id="5" name="Freeform 4"/>
          <p:cNvSpPr/>
          <p:nvPr/>
        </p:nvSpPr>
        <p:spPr>
          <a:xfrm>
            <a:off x="7212862" y="2057489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ippi</a:t>
            </a:r>
          </a:p>
        </p:txBody>
      </p:sp>
      <p:sp>
        <p:nvSpPr>
          <p:cNvPr id="6" name="Freeform 5"/>
          <p:cNvSpPr/>
          <p:nvPr/>
        </p:nvSpPr>
        <p:spPr>
          <a:xfrm>
            <a:off x="7212862" y="2514708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issippi</a:t>
            </a:r>
          </a:p>
        </p:txBody>
      </p:sp>
      <p:sp>
        <p:nvSpPr>
          <p:cNvPr id="7" name="Freeform 6"/>
          <p:cNvSpPr/>
          <p:nvPr/>
        </p:nvSpPr>
        <p:spPr>
          <a:xfrm>
            <a:off x="7212862" y="2971928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ississippi</a:t>
            </a:r>
          </a:p>
        </p:txBody>
      </p:sp>
      <p:sp>
        <p:nvSpPr>
          <p:cNvPr id="8" name="Freeform 7"/>
          <p:cNvSpPr/>
          <p:nvPr/>
        </p:nvSpPr>
        <p:spPr>
          <a:xfrm>
            <a:off x="7212862" y="3429147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mississippi</a:t>
            </a:r>
          </a:p>
        </p:txBody>
      </p:sp>
      <p:sp>
        <p:nvSpPr>
          <p:cNvPr id="9" name="Freeform 8"/>
          <p:cNvSpPr/>
          <p:nvPr/>
        </p:nvSpPr>
        <p:spPr>
          <a:xfrm>
            <a:off x="7212862" y="3852729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9968" y="1752130"/>
            <a:ext cx="609561" cy="4877227"/>
            <a:chOff x="5291640" y="1931399"/>
            <a:chExt cx="503999" cy="5376240"/>
          </a:xfrm>
        </p:grpSpPr>
        <p:sp>
          <p:nvSpPr>
            <p:cNvPr id="11" name="Freeform 10"/>
            <p:cNvSpPr/>
            <p:nvPr/>
          </p:nvSpPr>
          <p:spPr>
            <a:xfrm>
              <a:off x="5291640" y="241992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8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91640" y="290916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5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291640" y="3397679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2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91640" y="388656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1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91640" y="437544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10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291640" y="486396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9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91640" y="535284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7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91640" y="584172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4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291640" y="1931399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11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91640" y="6330240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6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91640" y="6819119"/>
              <a:ext cx="503999" cy="48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BE0E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3</a:t>
              </a:r>
            </a:p>
          </p:txBody>
        </p:sp>
      </p:grpSp>
      <p:sp>
        <p:nvSpPr>
          <p:cNvPr id="22" name="Freeform 21"/>
          <p:cNvSpPr/>
          <p:nvPr/>
        </p:nvSpPr>
        <p:spPr>
          <a:xfrm>
            <a:off x="7212862" y="4297212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ppi</a:t>
            </a:r>
          </a:p>
        </p:txBody>
      </p:sp>
      <p:sp>
        <p:nvSpPr>
          <p:cNvPr id="23" name="Freeform 22"/>
          <p:cNvSpPr/>
          <p:nvPr/>
        </p:nvSpPr>
        <p:spPr>
          <a:xfrm>
            <a:off x="7212862" y="4726018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sippi</a:t>
            </a:r>
          </a:p>
        </p:txBody>
      </p:sp>
      <p:sp>
        <p:nvSpPr>
          <p:cNvPr id="24" name="Freeform 23"/>
          <p:cNvSpPr/>
          <p:nvPr/>
        </p:nvSpPr>
        <p:spPr>
          <a:xfrm>
            <a:off x="7232020" y="5153192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sisippi</a:t>
            </a:r>
          </a:p>
        </p:txBody>
      </p:sp>
      <p:sp>
        <p:nvSpPr>
          <p:cNvPr id="25" name="Freeform 24"/>
          <p:cNvSpPr/>
          <p:nvPr/>
        </p:nvSpPr>
        <p:spPr>
          <a:xfrm>
            <a:off x="7257273" y="5591143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ssippi</a:t>
            </a:r>
          </a:p>
        </p:txBody>
      </p:sp>
      <p:sp>
        <p:nvSpPr>
          <p:cNvPr id="26" name="Freeform 25"/>
          <p:cNvSpPr/>
          <p:nvPr/>
        </p:nvSpPr>
        <p:spPr>
          <a:xfrm>
            <a:off x="7269900" y="6049995"/>
            <a:ext cx="457171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ssissippi</a:t>
            </a:r>
          </a:p>
        </p:txBody>
      </p:sp>
      <p:sp>
        <p:nvSpPr>
          <p:cNvPr id="27" name="Straight Connector 26"/>
          <p:cNvSpPr/>
          <p:nvPr/>
        </p:nvSpPr>
        <p:spPr>
          <a:xfrm>
            <a:off x="4876497" y="1981067"/>
            <a:ext cx="1117242" cy="0"/>
          </a:xfrm>
          <a:prstGeom prst="line">
            <a:avLst/>
          </a:prstGeom>
          <a:noFill/>
          <a:ln w="38160">
            <a:solidFill>
              <a:srgbClr val="99CC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4977946" y="6400749"/>
            <a:ext cx="1117240" cy="0"/>
          </a:xfrm>
          <a:prstGeom prst="line">
            <a:avLst/>
          </a:prstGeom>
          <a:noFill/>
          <a:ln w="38160">
            <a:solidFill>
              <a:srgbClr val="99CC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266936" y="1690407"/>
            <a:ext cx="711446" cy="5205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L</a:t>
            </a:r>
          </a:p>
        </p:txBody>
      </p:sp>
      <p:sp>
        <p:nvSpPr>
          <p:cNvPr id="30" name="Freeform 29"/>
          <p:cNvSpPr/>
          <p:nvPr/>
        </p:nvSpPr>
        <p:spPr>
          <a:xfrm>
            <a:off x="4266936" y="6110414"/>
            <a:ext cx="711446" cy="5205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</a:t>
            </a:r>
          </a:p>
        </p:txBody>
      </p:sp>
      <p:sp>
        <p:nvSpPr>
          <p:cNvPr id="31" name="Freeform 30"/>
          <p:cNvSpPr/>
          <p:nvPr/>
        </p:nvSpPr>
        <p:spPr>
          <a:xfrm>
            <a:off x="711011" y="2696942"/>
            <a:ext cx="5688957" cy="581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Let  </a:t>
            </a:r>
            <a:r>
              <a:rPr lang="en-US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WenQuanYi Micro Hei" pitchFamily="2"/>
                <a:cs typeface="Lohit Hindi" pitchFamily="2"/>
              </a:rPr>
              <a:t>P = iss</a:t>
            </a:r>
          </a:p>
        </p:txBody>
      </p:sp>
      <p:sp>
        <p:nvSpPr>
          <p:cNvPr id="32" name="Straight Connector 31"/>
          <p:cNvSpPr/>
          <p:nvPr/>
        </p:nvSpPr>
        <p:spPr>
          <a:xfrm>
            <a:off x="4876497" y="4191071"/>
            <a:ext cx="1117242" cy="0"/>
          </a:xfrm>
          <a:prstGeom prst="line">
            <a:avLst/>
          </a:prstGeom>
          <a:noFill/>
          <a:ln w="38160">
            <a:solidFill>
              <a:srgbClr val="99CC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4349226" y="3929150"/>
            <a:ext cx="711446" cy="5205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749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9288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Construction of suffix tree in linear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624" y="335408"/>
            <a:ext cx="8911687" cy="128089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Why to study Suffix tree?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34" y="1180566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Suffix trees can be built in linear time and space. </a:t>
            </a:r>
          </a:p>
          <a:p>
            <a:r>
              <a:rPr lang="en-US" sz="2000" dirty="0" smtClean="0"/>
              <a:t>Provides fundamental data structure with a huge number of applications.</a:t>
            </a:r>
          </a:p>
          <a:p>
            <a:pPr lvl="1"/>
            <a:r>
              <a:rPr lang="en-US" sz="2000" dirty="0" smtClean="0"/>
              <a:t>String Matching</a:t>
            </a:r>
          </a:p>
          <a:p>
            <a:pPr lvl="1"/>
            <a:r>
              <a:rPr lang="en-US" sz="2000" dirty="0" smtClean="0"/>
              <a:t>Longest Common Subsequence</a:t>
            </a:r>
          </a:p>
          <a:p>
            <a:pPr lvl="1"/>
            <a:r>
              <a:rPr lang="en-US" sz="2000" dirty="0" smtClean="0"/>
              <a:t>Longest common subsequence</a:t>
            </a:r>
          </a:p>
          <a:p>
            <a:pPr lvl="1"/>
            <a:r>
              <a:rPr lang="en-US" sz="2000" dirty="0" smtClean="0"/>
              <a:t>DNA contamination</a:t>
            </a:r>
          </a:p>
          <a:p>
            <a:pPr lvl="1"/>
            <a:r>
              <a:rPr lang="en-US" sz="2000" dirty="0" smtClean="0"/>
              <a:t>Genome scale projects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569" y="2491884"/>
            <a:ext cx="2466304" cy="24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6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lgorithms:</a:t>
            </a:r>
          </a:p>
          <a:p>
            <a:r>
              <a:rPr lang="en-US" dirty="0" err="1" smtClean="0"/>
              <a:t>McCreight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Ukkonen's algorithm</a:t>
            </a:r>
          </a:p>
          <a:p>
            <a:r>
              <a:rPr lang="en-US" dirty="0" err="1" smtClean="0"/>
              <a:t>Farach’s</a:t>
            </a:r>
            <a:r>
              <a:rPr lang="en-US" dirty="0" smtClean="0"/>
              <a:t> algorithm</a:t>
            </a:r>
          </a:p>
          <a:p>
            <a:r>
              <a:rPr lang="en-US" dirty="0"/>
              <a:t> </a:t>
            </a:r>
            <a:r>
              <a:rPr lang="en-US" dirty="0" err="1" smtClean="0"/>
              <a:t>Kärkkäinen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Sanders Suffix Array and LCP array construction.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8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suffix array from the string in O(n) time.</a:t>
            </a:r>
          </a:p>
          <a:p>
            <a:r>
              <a:rPr lang="en-US" dirty="0" smtClean="0"/>
              <a:t>Using suffix array create a LCP array in O(n).</a:t>
            </a:r>
          </a:p>
          <a:p>
            <a:endParaRPr lang="en-US" dirty="0"/>
          </a:p>
          <a:p>
            <a:r>
              <a:rPr lang="en-US" dirty="0" smtClean="0"/>
              <a:t>Using Suffix Array and LCP Array , Create a suffix tree in O(n).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5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Array(SA)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S0 , S1 , S2 , …, Sn-1 be all the n suffixes. Si starts at </a:t>
            </a:r>
            <a:r>
              <a:rPr lang="en-US" dirty="0" err="1"/>
              <a:t>i-th</a:t>
            </a:r>
            <a:r>
              <a:rPr lang="en-US" dirty="0"/>
              <a:t> position.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Uses </a:t>
            </a:r>
            <a:r>
              <a:rPr lang="en-US" dirty="0"/>
              <a:t>divide and conquer.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Two sets SA0= {Si : </a:t>
            </a:r>
            <a:r>
              <a:rPr lang="en-US" dirty="0" err="1"/>
              <a:t>i</a:t>
            </a:r>
            <a:r>
              <a:rPr lang="en-US" dirty="0"/>
              <a:t> = 0 mod 3} and SA12={Si : </a:t>
            </a:r>
            <a:r>
              <a:rPr lang="en-US" dirty="0" err="1"/>
              <a:t>i</a:t>
            </a:r>
            <a:r>
              <a:rPr lang="en-US" dirty="0"/>
              <a:t>=1 or 2 mod 3}.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1. Sort SA12 recursively.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2. Sort SA0 in linear time.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3. Merge sort SA0 and SA12 in linear time.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time complexity T(n) = O(n) + T(2n/3). So it is linear.</a:t>
            </a:r>
          </a:p>
        </p:txBody>
      </p:sp>
    </p:spTree>
    <p:extLst>
      <p:ext uri="{BB962C8B-B14F-4D97-AF65-F5344CB8AC3E}">
        <p14:creationId xmlns:p14="http://schemas.microsoft.com/office/powerpoint/2010/main" val="19291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triplets of for all the positions which have (</a:t>
            </a:r>
            <a:r>
              <a:rPr lang="en-US" dirty="0" err="1" smtClean="0"/>
              <a:t>i</a:t>
            </a:r>
            <a:r>
              <a:rPr lang="en-US" dirty="0" smtClean="0"/>
              <a:t> mod 3 not equal to 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i.e</a:t>
            </a:r>
            <a:r>
              <a:rPr lang="en-US" dirty="0" smtClean="0"/>
              <a:t> (S[</a:t>
            </a:r>
            <a:r>
              <a:rPr lang="en-US" dirty="0" err="1" smtClean="0"/>
              <a:t>i</a:t>
            </a:r>
            <a:r>
              <a:rPr lang="en-US" dirty="0" smtClean="0"/>
              <a:t>],S[i+1],S[i+2])</a:t>
            </a:r>
          </a:p>
          <a:p>
            <a:r>
              <a:rPr lang="en-US" dirty="0" smtClean="0"/>
              <a:t>Sort the triplets by radix sort</a:t>
            </a:r>
          </a:p>
          <a:p>
            <a:r>
              <a:rPr lang="en-US" dirty="0" smtClean="0"/>
              <a:t>Give a rank { 1,2,3,… (2/3)n) to the each distinct triplet.</a:t>
            </a:r>
          </a:p>
          <a:p>
            <a:r>
              <a:rPr lang="en-US" dirty="0" smtClean="0"/>
              <a:t>If all triplets are distinct =&gt; all suffices are sorted</a:t>
            </a:r>
          </a:p>
          <a:p>
            <a:r>
              <a:rPr lang="en-US" dirty="0" smtClean="0"/>
              <a:t>Else give the ranks to the original triplet sets and make a string S’ from S which only consists of ranks and recursively from step1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85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radix sort on tuples (s[</a:t>
            </a:r>
            <a:r>
              <a:rPr lang="en-US" dirty="0" err="1" smtClean="0"/>
              <a:t>i</a:t>
            </a:r>
            <a:r>
              <a:rPr lang="en-US" dirty="0" smtClean="0"/>
              <a:t>],rank of s[i+1] from step1 )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68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the sorted array using the information we got from the step1</a:t>
            </a:r>
          </a:p>
          <a:p>
            <a:endParaRPr lang="en-US" dirty="0"/>
          </a:p>
          <a:p>
            <a:r>
              <a:rPr lang="en-US" dirty="0" smtClean="0"/>
              <a:t>Lets see this with an example.</a:t>
            </a:r>
          </a:p>
        </p:txBody>
      </p:sp>
    </p:spTree>
    <p:extLst>
      <p:ext uri="{BB962C8B-B14F-4D97-AF65-F5344CB8AC3E}">
        <p14:creationId xmlns:p14="http://schemas.microsoft.com/office/powerpoint/2010/main" val="194580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 be “</a:t>
            </a:r>
            <a:r>
              <a:rPr lang="en-US" dirty="0" err="1" smtClean="0"/>
              <a:t>dadbcddadbcd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0" y="2819400"/>
          <a:ext cx="77724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71"/>
                <a:gridCol w="275129"/>
                <a:gridCol w="275129"/>
                <a:gridCol w="275162"/>
                <a:gridCol w="429898"/>
                <a:gridCol w="429898"/>
                <a:gridCol w="429898"/>
                <a:gridCol w="429898"/>
                <a:gridCol w="429898"/>
                <a:gridCol w="394514"/>
                <a:gridCol w="465282"/>
                <a:gridCol w="608705"/>
                <a:gridCol w="608705"/>
                <a:gridCol w="608705"/>
                <a:gridCol w="608705"/>
                <a:gridCol w="608705"/>
              </a:tblGrid>
              <a:tr h="26416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mod3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7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triplets starting at (</a:t>
            </a:r>
            <a:r>
              <a:rPr lang="en-US" dirty="0" err="1" smtClean="0"/>
              <a:t>i</a:t>
            </a:r>
            <a:r>
              <a:rPr lang="en-US" dirty="0" smtClean="0"/>
              <a:t> mod 3)</a:t>
            </a:r>
          </a:p>
          <a:p>
            <a:endParaRPr lang="en-US" dirty="0"/>
          </a:p>
          <a:p>
            <a:r>
              <a:rPr lang="en-US" dirty="0" smtClean="0"/>
              <a:t>Let S0 denote the triplets of string starting at positions I mod 3 = 0</a:t>
            </a:r>
          </a:p>
          <a:p>
            <a:r>
              <a:rPr lang="en-US" dirty="0" smtClean="0"/>
              <a:t>S0=(</a:t>
            </a:r>
            <a:r>
              <a:rPr lang="en-US" dirty="0" err="1" smtClean="0"/>
              <a:t>dbc,dda,dbc,d</a:t>
            </a:r>
            <a:r>
              <a:rPr lang="en-US" dirty="0" smtClean="0"/>
              <a:t>$$)</a:t>
            </a:r>
          </a:p>
          <a:p>
            <a:r>
              <a:rPr lang="en-US" dirty="0" smtClean="0"/>
              <a:t>S1=(</a:t>
            </a:r>
            <a:r>
              <a:rPr lang="en-US" dirty="0" err="1" smtClean="0"/>
              <a:t>dad,bcd,dad,bcd</a:t>
            </a:r>
            <a:r>
              <a:rPr lang="en-US" dirty="0" smtClean="0"/>
              <a:t>,$$$)</a:t>
            </a:r>
          </a:p>
          <a:p>
            <a:r>
              <a:rPr lang="en-US" dirty="0" smtClean="0"/>
              <a:t>S2=(</a:t>
            </a:r>
            <a:r>
              <a:rPr lang="en-US" dirty="0" err="1" smtClean="0"/>
              <a:t>adb,cdd,adb,cd</a:t>
            </a:r>
            <a:r>
              <a:rPr lang="en-US" dirty="0" smtClean="0"/>
              <a:t>$)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700" dirty="0"/>
              <a:t>1 2 3 4 5 6 7 8 9 10 11 12 13 14 15</a:t>
            </a:r>
          </a:p>
          <a:p>
            <a:pPr marL="0" indent="0">
              <a:buNone/>
            </a:pPr>
            <a:r>
              <a:rPr lang="en-US" sz="1700" dirty="0"/>
              <a:t> d a d b c d </a:t>
            </a:r>
            <a:r>
              <a:rPr lang="en-US" sz="1700" dirty="0" err="1"/>
              <a:t>d</a:t>
            </a:r>
            <a:r>
              <a:rPr lang="en-US" sz="1700" dirty="0"/>
              <a:t> a d   b   c    d    $    $   $</a:t>
            </a:r>
          </a:p>
        </p:txBody>
      </p:sp>
    </p:spTree>
    <p:extLst>
      <p:ext uri="{BB962C8B-B14F-4D97-AF65-F5344CB8AC3E}">
        <p14:creationId xmlns:p14="http://schemas.microsoft.com/office/powerpoint/2010/main" val="606131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concatenate S1 and S2 , then perform radix sort on them. </a:t>
            </a:r>
          </a:p>
          <a:p>
            <a:r>
              <a:rPr lang="en-US" sz="2400" dirty="0"/>
              <a:t>Give them a rank.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65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the ranks given are unique then we can directly create a suffix tree based on the ranks.</a:t>
            </a:r>
          </a:p>
          <a:p>
            <a:endParaRPr lang="en-US" dirty="0"/>
          </a:p>
          <a:p>
            <a:r>
              <a:rPr lang="en-US" dirty="0" smtClean="0"/>
              <a:t>If not </a:t>
            </a:r>
          </a:p>
          <a:p>
            <a:pPr marL="0" indent="0">
              <a:buNone/>
            </a:pPr>
            <a:r>
              <a:rPr lang="en-US" dirty="0" smtClean="0"/>
              <a:t>   Create S’ by using ranks and original index.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Then recursively call the suffix function for S`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4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019" y="32989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mtClean="0">
                <a:solidFill>
                  <a:schemeClr val="accent2"/>
                </a:solidFill>
              </a:rPr>
              <a:t>Preprocessing Strings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776466" y="1196663"/>
            <a:ext cx="7848600" cy="4505325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Preprocessing the pattern speeds up pattern matching queries</a:t>
            </a:r>
          </a:p>
          <a:p>
            <a:pPr lvl="1"/>
            <a:r>
              <a:rPr lang="en-US" altLang="en-US" sz="2000" dirty="0" smtClean="0"/>
              <a:t>After preprocessing the pattern, KMP’s algorithm performs pattern matching in time proportional to the text size</a:t>
            </a:r>
          </a:p>
          <a:p>
            <a:r>
              <a:rPr lang="en-US" altLang="en-US" sz="2000" dirty="0" smtClean="0"/>
              <a:t>If the text is large, immutable and searched for often (e.g., works by Shakespeare), we may want to preprocess the text instead of the pattern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is a compact data structure for representing a set of strings, such as all the words in a text</a:t>
            </a:r>
          </a:p>
          <a:p>
            <a:pPr lvl="1"/>
            <a:r>
              <a:rPr lang="en-US" altLang="en-US" sz="2000" dirty="0" smtClean="0"/>
              <a:t>A tries supports pattern matching queries in time proportional to the pattern size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5224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S0 by using the result of the step1</a:t>
            </a:r>
          </a:p>
          <a:p>
            <a:endParaRPr lang="en-US" dirty="0"/>
          </a:p>
          <a:p>
            <a:r>
              <a:rPr lang="en-US" dirty="0"/>
              <a:t>Merge SA(suffix array) of S0 and SA of </a:t>
            </a:r>
            <a:r>
              <a:rPr lang="en-US" dirty="0" smtClean="0"/>
              <a:t>S1.S2</a:t>
            </a:r>
          </a:p>
          <a:p>
            <a:endParaRPr lang="en-US" dirty="0"/>
          </a:p>
          <a:p>
            <a:r>
              <a:rPr lang="en-US" dirty="0"/>
              <a:t>Construct LCP array from Suffix </a:t>
            </a:r>
            <a:r>
              <a:rPr lang="en-US" dirty="0" smtClean="0"/>
              <a:t>Array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1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LCP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2133599"/>
            <a:ext cx="9585660" cy="43058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/>
              <a:t>Resulting Suffix Array: 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[ 0] = 8 = </a:t>
            </a:r>
            <a:r>
              <a:rPr lang="en-US" sz="5500" dirty="0" err="1"/>
              <a:t>adbcd</a:t>
            </a:r>
            <a:r>
              <a:rPr lang="en-US" sz="5500" dirty="0"/>
              <a:t>$                                       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[ 1] = 2 = </a:t>
            </a:r>
            <a:r>
              <a:rPr lang="en-US" sz="5500" dirty="0" err="1"/>
              <a:t>adbcddadbcd</a:t>
            </a:r>
            <a:r>
              <a:rPr lang="en-US" sz="5500" dirty="0"/>
              <a:t>$                           LCP[1] = 5;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[ 2] = 10 = </a:t>
            </a:r>
            <a:r>
              <a:rPr lang="en-US" sz="5500" dirty="0" err="1"/>
              <a:t>bcd</a:t>
            </a:r>
            <a:r>
              <a:rPr lang="en-US" sz="5500" dirty="0"/>
              <a:t>$                                          LCP[2] = 0;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[ 3] = 4 = </a:t>
            </a:r>
            <a:r>
              <a:rPr lang="en-US" sz="5500" dirty="0" err="1"/>
              <a:t>bcddadbcd</a:t>
            </a:r>
            <a:r>
              <a:rPr lang="en-US" sz="5500" dirty="0"/>
              <a:t>$                               LCP[3] = 3;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[ 4] = 11 = cd$  		    LCP[4] = 0;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[ 5] = 5 = </a:t>
            </a:r>
            <a:r>
              <a:rPr lang="en-US" sz="5500" dirty="0" err="1"/>
              <a:t>cddadbcd</a:t>
            </a:r>
            <a:r>
              <a:rPr lang="en-US" sz="5500" dirty="0"/>
              <a:t>$                                 LCP[5] = 2;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[ 6] = 12 = d$  		    LCP[6] = 3;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[ 7] = 7 = </a:t>
            </a:r>
            <a:r>
              <a:rPr lang="en-US" sz="5500" dirty="0" err="1"/>
              <a:t>dadbcd</a:t>
            </a:r>
            <a:r>
              <a:rPr lang="en-US" sz="5500" dirty="0"/>
              <a:t>$		    LCP[7] = 1; 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[ 8] = 1 = </a:t>
            </a:r>
            <a:r>
              <a:rPr lang="en-US" sz="5500" dirty="0" err="1"/>
              <a:t>dadbcddadbcd</a:t>
            </a:r>
            <a:r>
              <a:rPr lang="en-US" sz="5500" dirty="0"/>
              <a:t>$                        LCP[8] = 6;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[ 9] = 9 = </a:t>
            </a:r>
            <a:r>
              <a:rPr lang="en-US" sz="5500" dirty="0" err="1"/>
              <a:t>dbcd</a:t>
            </a:r>
            <a:r>
              <a:rPr lang="en-US" sz="5500" dirty="0"/>
              <a:t>$                                         LCP[9]  = 1;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[10] = 3 = </a:t>
            </a:r>
            <a:r>
              <a:rPr lang="en-US" sz="5500" dirty="0" err="1"/>
              <a:t>dbcddadbcd</a:t>
            </a:r>
            <a:r>
              <a:rPr lang="en-US" sz="5500" dirty="0"/>
              <a:t>$                           LCP[10] = 4;</a:t>
            </a:r>
          </a:p>
          <a:p>
            <a:r>
              <a:rPr lang="en-US" sz="5500" dirty="0" err="1"/>
              <a:t>sa</a:t>
            </a:r>
            <a:r>
              <a:rPr lang="en-US" sz="5500" dirty="0"/>
              <a:t>[11] = 6 = </a:t>
            </a:r>
            <a:r>
              <a:rPr lang="en-US" sz="5500" dirty="0" err="1"/>
              <a:t>ddadbcd</a:t>
            </a:r>
            <a:r>
              <a:rPr lang="en-US" sz="5500" dirty="0"/>
              <a:t>$                                 LCP[11] = 1;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6400" dirty="0"/>
              <a:t>We have a linear time algorithm for constructing LCP array.</a:t>
            </a:r>
          </a:p>
        </p:txBody>
      </p:sp>
    </p:spTree>
    <p:extLst>
      <p:ext uri="{BB962C8B-B14F-4D97-AF65-F5344CB8AC3E}">
        <p14:creationId xmlns:p14="http://schemas.microsoft.com/office/powerpoint/2010/main" val="2051816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suffix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we will look at construction of suffix tree form suffix array and LCP array.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String S=“banana”</a:t>
            </a:r>
          </a:p>
          <a:p>
            <a:pPr marL="0" indent="0">
              <a:buNone/>
            </a:pPr>
            <a:r>
              <a:rPr lang="en-US" sz="1600" dirty="0"/>
              <a:t>Sa[0] = 7 =$</a:t>
            </a:r>
          </a:p>
          <a:p>
            <a:pPr marL="0" indent="0">
              <a:buNone/>
            </a:pPr>
            <a:r>
              <a:rPr lang="en-US" sz="1600" dirty="0" err="1"/>
              <a:t>sa</a:t>
            </a:r>
            <a:r>
              <a:rPr lang="en-US" sz="1600" dirty="0"/>
              <a:t>[ 1] = 6 = a$                       LCP[0]=0;  </a:t>
            </a:r>
          </a:p>
          <a:p>
            <a:pPr marL="0" indent="0">
              <a:buNone/>
            </a:pPr>
            <a:r>
              <a:rPr lang="en-US" sz="1600" dirty="0" err="1"/>
              <a:t>sa</a:t>
            </a:r>
            <a:r>
              <a:rPr lang="en-US" sz="1600" dirty="0"/>
              <a:t>[ 2] = 4 = </a:t>
            </a:r>
            <a:r>
              <a:rPr lang="en-US" sz="1600" dirty="0" err="1"/>
              <a:t>ana</a:t>
            </a:r>
            <a:r>
              <a:rPr lang="en-US" sz="1600" dirty="0"/>
              <a:t>$                   LCP[1]=1;</a:t>
            </a:r>
          </a:p>
          <a:p>
            <a:pPr marL="0" indent="0">
              <a:buNone/>
            </a:pPr>
            <a:r>
              <a:rPr lang="en-US" sz="1600" dirty="0" err="1"/>
              <a:t>sa</a:t>
            </a:r>
            <a:r>
              <a:rPr lang="en-US" sz="1600" dirty="0"/>
              <a:t>[ 3] = 2 = </a:t>
            </a:r>
            <a:r>
              <a:rPr lang="en-US" sz="1600" dirty="0" err="1"/>
              <a:t>anana</a:t>
            </a:r>
            <a:r>
              <a:rPr lang="en-US" sz="1600" dirty="0"/>
              <a:t>$               LCP[2]=3;</a:t>
            </a:r>
          </a:p>
          <a:p>
            <a:pPr marL="0" indent="0">
              <a:buNone/>
            </a:pPr>
            <a:r>
              <a:rPr lang="en-US" sz="1600" dirty="0" err="1"/>
              <a:t>sa</a:t>
            </a:r>
            <a:r>
              <a:rPr lang="en-US" sz="1600" dirty="0"/>
              <a:t>[ 4] = 1 = banana$            LCP[3]=0</a:t>
            </a:r>
          </a:p>
          <a:p>
            <a:pPr marL="0" indent="0">
              <a:buNone/>
            </a:pPr>
            <a:r>
              <a:rPr lang="en-US" sz="1600" dirty="0" err="1"/>
              <a:t>sa</a:t>
            </a:r>
            <a:r>
              <a:rPr lang="en-US" sz="1600" dirty="0"/>
              <a:t>[ 5] = 5 = </a:t>
            </a:r>
            <a:r>
              <a:rPr lang="en-US" sz="1600" dirty="0" err="1"/>
              <a:t>na</a:t>
            </a:r>
            <a:r>
              <a:rPr lang="en-US" sz="1600" dirty="0"/>
              <a:t>$                     LCP[4]=0</a:t>
            </a:r>
          </a:p>
          <a:p>
            <a:pPr marL="0" indent="0">
              <a:buNone/>
            </a:pPr>
            <a:r>
              <a:rPr lang="en-US" sz="1600" dirty="0" err="1"/>
              <a:t>sa</a:t>
            </a:r>
            <a:r>
              <a:rPr lang="en-US" sz="1600" dirty="0"/>
              <a:t>[ 6] = 3 = nana$                 LCP[5]=2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148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suffix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196073"/>
            <a:ext cx="6630326" cy="3334216"/>
          </a:xfrm>
        </p:spPr>
      </p:pic>
    </p:spTree>
    <p:extLst>
      <p:ext uri="{BB962C8B-B14F-4D97-AF65-F5344CB8AC3E}">
        <p14:creationId xmlns:p14="http://schemas.microsoft.com/office/powerpoint/2010/main" val="3949623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Application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 smtClean="0"/>
              <a:t>Exact </a:t>
            </a:r>
            <a:r>
              <a:rPr lang="en-US" dirty="0"/>
              <a:t>String Matching</a:t>
            </a:r>
          </a:p>
          <a:p>
            <a:pPr lvl="0"/>
            <a:r>
              <a:rPr lang="en-US" dirty="0"/>
              <a:t>Longest </a:t>
            </a:r>
            <a:r>
              <a:rPr lang="en-US" dirty="0" smtClean="0"/>
              <a:t>common subsequence</a:t>
            </a:r>
          </a:p>
          <a:p>
            <a:r>
              <a:rPr lang="en-US" dirty="0"/>
              <a:t>Search all </a:t>
            </a:r>
            <a:r>
              <a:rPr lang="en-US" dirty="0" smtClean="0"/>
              <a:t>Patterns</a:t>
            </a:r>
            <a:endParaRPr lang="en-US" dirty="0"/>
          </a:p>
          <a:p>
            <a:pPr lvl="0"/>
            <a:r>
              <a:rPr lang="en-US" dirty="0"/>
              <a:t>Longest palindromic number</a:t>
            </a:r>
          </a:p>
          <a:p>
            <a:pPr lvl="0"/>
            <a:r>
              <a:rPr lang="en-US" dirty="0"/>
              <a:t>Genome Project</a:t>
            </a:r>
          </a:p>
        </p:txBody>
      </p:sp>
    </p:spTree>
    <p:extLst>
      <p:ext uri="{BB962C8B-B14F-4D97-AF65-F5344CB8AC3E}">
        <p14:creationId xmlns:p14="http://schemas.microsoft.com/office/powerpoint/2010/main" val="293061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Exact string matching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133600" y="14478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preprocessing we just build a suffix tree in O(n)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text T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681664" y="2133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4876800" y="4287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589714" y="4135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46700" y="22526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257800" y="2493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978400" y="330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889500" y="3568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3810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477000" y="3048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553200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705600" y="3581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096000" y="2265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5257800" y="30908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5" name="AutoShape 19"/>
          <p:cNvCxnSpPr>
            <a:cxnSpLocks noChangeShapeType="1"/>
            <a:stCxn id="14342" idx="3"/>
            <a:endCxn id="14354" idx="0"/>
          </p:cNvCxnSpPr>
          <p:nvPr/>
        </p:nvCxnSpPr>
        <p:spPr bwMode="auto">
          <a:xfrm flipH="1">
            <a:off x="5427663" y="2422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0"/>
          <p:cNvCxnSpPr>
            <a:cxnSpLocks noChangeShapeType="1"/>
            <a:stCxn id="14354" idx="3"/>
            <a:endCxn id="14343" idx="0"/>
          </p:cNvCxnSpPr>
          <p:nvPr/>
        </p:nvCxnSpPr>
        <p:spPr bwMode="auto">
          <a:xfrm flipH="1">
            <a:off x="5087939" y="3379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5522914" y="3906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4358" name="AutoShape 22"/>
          <p:cNvCxnSpPr>
            <a:cxnSpLocks noChangeShapeType="1"/>
            <a:stCxn id="14354" idx="5"/>
            <a:endCxn id="14357" idx="0"/>
          </p:cNvCxnSpPr>
          <p:nvPr/>
        </p:nvCxnSpPr>
        <p:spPr bwMode="auto">
          <a:xfrm>
            <a:off x="5546726" y="3379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638800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6096000" y="2819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1" name="AutoShape 25"/>
          <p:cNvCxnSpPr>
            <a:cxnSpLocks noChangeShapeType="1"/>
            <a:stCxn id="14342" idx="5"/>
            <a:endCxn id="14360" idx="0"/>
          </p:cNvCxnSpPr>
          <p:nvPr/>
        </p:nvCxnSpPr>
        <p:spPr bwMode="auto">
          <a:xfrm>
            <a:off x="5970589" y="24225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AutoShape 26"/>
          <p:cNvCxnSpPr>
            <a:cxnSpLocks noChangeShapeType="1"/>
            <a:stCxn id="14360" idx="5"/>
            <a:endCxn id="14344" idx="0"/>
          </p:cNvCxnSpPr>
          <p:nvPr/>
        </p:nvCxnSpPr>
        <p:spPr bwMode="auto">
          <a:xfrm>
            <a:off x="6384926" y="31083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7162800" y="3449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4364" name="AutoShape 28"/>
          <p:cNvCxnSpPr>
            <a:cxnSpLocks noChangeShapeType="1"/>
            <a:stCxn id="14360" idx="6"/>
            <a:endCxn id="14363" idx="0"/>
          </p:cNvCxnSpPr>
          <p:nvPr/>
        </p:nvCxnSpPr>
        <p:spPr bwMode="auto">
          <a:xfrm>
            <a:off x="6434138" y="29892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7818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6934200" y="2432051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4367" name="AutoShape 31"/>
          <p:cNvCxnSpPr>
            <a:cxnSpLocks noChangeShapeType="1"/>
            <a:stCxn id="14342" idx="6"/>
            <a:endCxn id="14366" idx="0"/>
          </p:cNvCxnSpPr>
          <p:nvPr/>
        </p:nvCxnSpPr>
        <p:spPr bwMode="auto">
          <a:xfrm>
            <a:off x="6019800" y="2303464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6248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133600" y="5029201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pattern P =  ab we traverse the tree according to the pattern. </a:t>
            </a:r>
          </a:p>
        </p:txBody>
      </p:sp>
      <p:cxnSp>
        <p:nvCxnSpPr>
          <p:cNvPr id="14371" name="AutoShape 35"/>
          <p:cNvCxnSpPr>
            <a:cxnSpLocks noChangeShapeType="1"/>
          </p:cNvCxnSpPr>
          <p:nvPr/>
        </p:nvCxnSpPr>
        <p:spPr bwMode="auto">
          <a:xfrm flipH="1">
            <a:off x="5430838" y="2419350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8471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681664" y="609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876800" y="2763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589714" y="2611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46700" y="7286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257800" y="969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978400" y="1778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889500" y="2044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800600" y="228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477000" y="152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553200" y="182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705600" y="205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096000" y="741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257800" y="15668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01" name="AutoShape 17"/>
          <p:cNvCxnSpPr>
            <a:cxnSpLocks noChangeShapeType="1"/>
            <a:stCxn id="16388" idx="3"/>
            <a:endCxn id="16400" idx="0"/>
          </p:cNvCxnSpPr>
          <p:nvPr/>
        </p:nvCxnSpPr>
        <p:spPr bwMode="auto">
          <a:xfrm flipH="1">
            <a:off x="5427663" y="898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18"/>
          <p:cNvCxnSpPr>
            <a:cxnSpLocks noChangeShapeType="1"/>
            <a:stCxn id="16400" idx="3"/>
            <a:endCxn id="16389" idx="0"/>
          </p:cNvCxnSpPr>
          <p:nvPr/>
        </p:nvCxnSpPr>
        <p:spPr bwMode="auto">
          <a:xfrm flipH="1">
            <a:off x="5087939" y="1855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5522914" y="2382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6404" name="AutoShape 20"/>
          <p:cNvCxnSpPr>
            <a:cxnSpLocks noChangeShapeType="1"/>
            <a:stCxn id="16400" idx="5"/>
            <a:endCxn id="16403" idx="0"/>
          </p:cNvCxnSpPr>
          <p:nvPr/>
        </p:nvCxnSpPr>
        <p:spPr bwMode="auto">
          <a:xfrm>
            <a:off x="5546726" y="1855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5638800" y="182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096000" y="1295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07" name="AutoShape 23"/>
          <p:cNvCxnSpPr>
            <a:cxnSpLocks noChangeShapeType="1"/>
            <a:stCxn id="16388" idx="5"/>
            <a:endCxn id="16406" idx="0"/>
          </p:cNvCxnSpPr>
          <p:nvPr/>
        </p:nvCxnSpPr>
        <p:spPr bwMode="auto">
          <a:xfrm>
            <a:off x="5970589" y="898526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406" idx="5"/>
            <a:endCxn id="16390" idx="0"/>
          </p:cNvCxnSpPr>
          <p:nvPr/>
        </p:nvCxnSpPr>
        <p:spPr bwMode="auto">
          <a:xfrm>
            <a:off x="6384926" y="1584326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AutoShape 25"/>
          <p:cNvSpPr>
            <a:spLocks noChangeArrowheads="1"/>
          </p:cNvSpPr>
          <p:nvPr/>
        </p:nvSpPr>
        <p:spPr bwMode="auto">
          <a:xfrm>
            <a:off x="7162800" y="1925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6410" name="AutoShape 26"/>
          <p:cNvCxnSpPr>
            <a:cxnSpLocks noChangeShapeType="1"/>
            <a:stCxn id="16406" idx="6"/>
            <a:endCxn id="16409" idx="0"/>
          </p:cNvCxnSpPr>
          <p:nvPr/>
        </p:nvCxnSpPr>
        <p:spPr bwMode="auto">
          <a:xfrm>
            <a:off x="6434138" y="1465264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781800" y="129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6934200" y="908051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6413" name="AutoShape 29"/>
          <p:cNvCxnSpPr>
            <a:cxnSpLocks noChangeShapeType="1"/>
            <a:stCxn id="16388" idx="6"/>
            <a:endCxn id="16412" idx="0"/>
          </p:cNvCxnSpPr>
          <p:nvPr/>
        </p:nvCxnSpPr>
        <p:spPr bwMode="auto">
          <a:xfrm>
            <a:off x="6019800" y="779464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248400" y="38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943100" y="3304442"/>
            <a:ext cx="7772400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with the root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 all the edges in pattern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Fall of the tree the P is not in T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we exhaust all s without falling out then P is in T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416" name="AutoShape 32"/>
          <p:cNvCxnSpPr>
            <a:cxnSpLocks noChangeShapeType="1"/>
          </p:cNvCxnSpPr>
          <p:nvPr/>
        </p:nvCxnSpPr>
        <p:spPr bwMode="auto">
          <a:xfrm flipH="1">
            <a:off x="5430838" y="895350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9425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3953" y="-327"/>
            <a:ext cx="10637731" cy="648512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Longest common substring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600" y="1196936"/>
            <a:ext cx="11713173" cy="3849388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Build a generalized suffix tree for S</a:t>
            </a:r>
            <a:r>
              <a:rPr lang="en-US" baseline="-25000"/>
              <a:t>1</a:t>
            </a:r>
            <a:r>
              <a:rPr lang="en-US"/>
              <a:t>$</a:t>
            </a:r>
            <a:r>
              <a:rPr lang="en-US" baseline="-25000"/>
              <a:t>1</a:t>
            </a:r>
            <a:r>
              <a:rPr lang="en-US"/>
              <a:t>S</a:t>
            </a:r>
            <a:r>
              <a:rPr lang="en-US" baseline="-25000"/>
              <a:t>2</a:t>
            </a:r>
            <a:r>
              <a:rPr lang="en-US"/>
              <a:t>$</a:t>
            </a:r>
            <a:r>
              <a:rPr lang="en-US" baseline="-25000"/>
              <a:t>2</a:t>
            </a:r>
            <a:r>
              <a:rPr lang="en-US"/>
              <a:t>. Here $</a:t>
            </a:r>
            <a:r>
              <a:rPr lang="en-US" baseline="-25000"/>
              <a:t>1</a:t>
            </a:r>
            <a:r>
              <a:rPr lang="en-US"/>
              <a:t> and $</a:t>
            </a:r>
            <a:r>
              <a:rPr lang="en-US" baseline="-25000"/>
              <a:t>2</a:t>
            </a:r>
            <a:r>
              <a:rPr lang="en-US"/>
              <a:t> are different new symbols not occurring in S</a:t>
            </a:r>
            <a:r>
              <a:rPr lang="en-US" baseline="-25000"/>
              <a:t>1 </a:t>
            </a:r>
            <a:r>
              <a:rPr lang="en-US"/>
              <a:t>and S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Mark every internal node of the tree with {1}, {2}, or {1,2} depending on whether its path label is a substring of S</a:t>
            </a:r>
            <a:r>
              <a:rPr lang="en-US" baseline="-25000"/>
              <a:t>1</a:t>
            </a:r>
            <a:r>
              <a:rPr lang="en-US"/>
              <a:t> and/or S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/>
              <a:t>Find the </a:t>
            </a:r>
            <a:r>
              <a:rPr lang="en-US" i="1"/>
              <a:t>internal</a:t>
            </a:r>
            <a:r>
              <a:rPr lang="en-US"/>
              <a:t> node which is labeled by {1,2} and has the largest “</a:t>
            </a:r>
            <a:r>
              <a:rPr lang="en-US" i="1"/>
              <a:t>string depth</a:t>
            </a:r>
            <a:r>
              <a:rPr lang="en-US"/>
              <a:t>”.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05000" y="65405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Longest common substring (of two strings)</a:t>
            </a:r>
            <a:endParaRPr lang="en-US" altLang="en-US" sz="320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1200" y="1524000"/>
            <a:ext cx="4267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with a leaf descendant from string </a:t>
            </a:r>
            <a:r>
              <a:rPr lang="en-US" altLang="en-US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1=</a:t>
            </a:r>
            <a:r>
              <a:rPr lang="en-US" altLang="en-US" sz="3200" baseline="-25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abab</a:t>
            </a:r>
            <a:r>
              <a:rPr lang="en-US" altLang="en-US" sz="3200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leaf descendant from string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lang="en-US" altLang="en-US" sz="3200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3200" baseline="-25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aab</a:t>
            </a:r>
            <a:endParaRPr lang="en-US" altLang="en-US" sz="320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maximal common substring and vice versa.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7302500" y="1981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5699125" y="5354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7945439" y="4516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918325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308725" y="3505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800725" y="436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711825" y="4635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622925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756525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832725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832725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7451725" y="2646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6080125" y="41576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8" name="AutoShape 18"/>
          <p:cNvCxnSpPr>
            <a:cxnSpLocks noChangeShapeType="1"/>
            <a:stCxn id="20497" idx="3"/>
            <a:endCxn id="20486" idx="0"/>
          </p:cNvCxnSpPr>
          <p:nvPr/>
        </p:nvCxnSpPr>
        <p:spPr bwMode="auto">
          <a:xfrm flipH="1">
            <a:off x="5910264" y="4446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345239" y="4973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500" name="AutoShape 20"/>
          <p:cNvCxnSpPr>
            <a:cxnSpLocks noChangeShapeType="1"/>
            <a:stCxn id="20497" idx="5"/>
            <a:endCxn id="20499" idx="0"/>
          </p:cNvCxnSpPr>
          <p:nvPr/>
        </p:nvCxnSpPr>
        <p:spPr bwMode="auto">
          <a:xfrm>
            <a:off x="6369051" y="4446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384925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7716839" y="3200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3" name="AutoShape 23"/>
          <p:cNvCxnSpPr>
            <a:cxnSpLocks noChangeShapeType="1"/>
            <a:stCxn id="20485" idx="5"/>
            <a:endCxn id="20502" idx="0"/>
          </p:cNvCxnSpPr>
          <p:nvPr/>
        </p:nvCxnSpPr>
        <p:spPr bwMode="auto">
          <a:xfrm>
            <a:off x="7591426" y="2270126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502" idx="5"/>
            <a:endCxn id="20487" idx="0"/>
          </p:cNvCxnSpPr>
          <p:nvPr/>
        </p:nvCxnSpPr>
        <p:spPr bwMode="auto">
          <a:xfrm>
            <a:off x="8005763" y="3489326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5" name="AutoShape 25"/>
          <p:cNvSpPr>
            <a:spLocks noChangeArrowheads="1"/>
          </p:cNvSpPr>
          <p:nvPr/>
        </p:nvSpPr>
        <p:spPr bwMode="auto">
          <a:xfrm>
            <a:off x="8378825" y="3983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0506" name="AutoShape 26"/>
          <p:cNvCxnSpPr>
            <a:cxnSpLocks noChangeShapeType="1"/>
            <a:stCxn id="20502" idx="6"/>
            <a:endCxn id="20505" idx="0"/>
          </p:cNvCxnSpPr>
          <p:nvPr/>
        </p:nvCxnSpPr>
        <p:spPr bwMode="auto">
          <a:xfrm>
            <a:off x="8054975" y="3370264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8262938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8594725" y="2819401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0509" name="AutoShape 29"/>
          <p:cNvCxnSpPr>
            <a:cxnSpLocks noChangeShapeType="1"/>
            <a:stCxn id="20485" idx="6"/>
            <a:endCxn id="20508" idx="0"/>
          </p:cNvCxnSpPr>
          <p:nvPr/>
        </p:nvCxnSpPr>
        <p:spPr bwMode="auto">
          <a:xfrm>
            <a:off x="7640639" y="2151064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985125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6867525" y="3281364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2" name="AutoShape 32"/>
          <p:cNvCxnSpPr>
            <a:cxnSpLocks noChangeShapeType="1"/>
            <a:stCxn id="20485" idx="3"/>
            <a:endCxn id="20511" idx="0"/>
          </p:cNvCxnSpPr>
          <p:nvPr/>
        </p:nvCxnSpPr>
        <p:spPr bwMode="auto">
          <a:xfrm flipH="1">
            <a:off x="7037389" y="2270125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33"/>
          <p:cNvCxnSpPr>
            <a:cxnSpLocks noChangeShapeType="1"/>
            <a:stCxn id="20511" idx="3"/>
            <a:endCxn id="20497" idx="0"/>
          </p:cNvCxnSpPr>
          <p:nvPr/>
        </p:nvCxnSpPr>
        <p:spPr bwMode="auto">
          <a:xfrm flipH="1">
            <a:off x="6249988" y="3570289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7351714" y="460851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7315200" y="38258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7467600" y="40544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cxnSp>
        <p:nvCxnSpPr>
          <p:cNvPr id="20517" name="AutoShape 37"/>
          <p:cNvCxnSpPr>
            <a:cxnSpLocks noChangeShapeType="1"/>
            <a:endCxn id="20514" idx="0"/>
          </p:cNvCxnSpPr>
          <p:nvPr/>
        </p:nvCxnSpPr>
        <p:spPr bwMode="auto">
          <a:xfrm>
            <a:off x="7146926" y="3581401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223125" y="3505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519" name="AutoShape 39"/>
          <p:cNvSpPr>
            <a:spLocks noChangeArrowheads="1"/>
          </p:cNvSpPr>
          <p:nvPr/>
        </p:nvSpPr>
        <p:spPr bwMode="auto">
          <a:xfrm>
            <a:off x="6878639" y="4973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0520" name="AutoShape 40"/>
          <p:cNvCxnSpPr>
            <a:cxnSpLocks noChangeShapeType="1"/>
            <a:stCxn id="20497" idx="6"/>
            <a:endCxn id="20519" idx="0"/>
          </p:cNvCxnSpPr>
          <p:nvPr/>
        </p:nvCxnSpPr>
        <p:spPr bwMode="auto">
          <a:xfrm>
            <a:off x="6418263" y="4327526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6765925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522" name="AutoShape 42"/>
          <p:cNvSpPr>
            <a:spLocks noChangeArrowheads="1"/>
          </p:cNvSpPr>
          <p:nvPr/>
        </p:nvSpPr>
        <p:spPr bwMode="auto">
          <a:xfrm>
            <a:off x="9015414" y="36782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523" name="AutoShape 43"/>
          <p:cNvCxnSpPr>
            <a:cxnSpLocks noChangeShapeType="1"/>
            <a:stCxn id="20502" idx="6"/>
            <a:endCxn id="20522" idx="0"/>
          </p:cNvCxnSpPr>
          <p:nvPr/>
        </p:nvCxnSpPr>
        <p:spPr bwMode="auto">
          <a:xfrm>
            <a:off x="8054976" y="3370264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8518525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525" name="AutoShape 45"/>
          <p:cNvSpPr>
            <a:spLocks noChangeArrowheads="1"/>
          </p:cNvSpPr>
          <p:nvPr/>
        </p:nvSpPr>
        <p:spPr bwMode="auto">
          <a:xfrm>
            <a:off x="9409114" y="2790826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0526" name="AutoShape 46"/>
          <p:cNvCxnSpPr>
            <a:cxnSpLocks noChangeShapeType="1"/>
            <a:stCxn id="20485" idx="7"/>
            <a:endCxn id="20525" idx="0"/>
          </p:cNvCxnSpPr>
          <p:nvPr/>
        </p:nvCxnSpPr>
        <p:spPr bwMode="auto">
          <a:xfrm>
            <a:off x="7591426" y="2030413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8683625" y="205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1981200" y="4054476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such node with largest “string depth”</a:t>
            </a:r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6080125" y="4152900"/>
            <a:ext cx="338138" cy="3381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133601"/>
            <a:ext cx="5129893" cy="3590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1600201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 all Patterns</a:t>
            </a:r>
          </a:p>
        </p:txBody>
      </p:sp>
    </p:spTree>
    <p:extLst>
      <p:ext uri="{BB962C8B-B14F-4D97-AF65-F5344CB8AC3E}">
        <p14:creationId xmlns:p14="http://schemas.microsoft.com/office/powerpoint/2010/main" val="383651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259" y="329899"/>
            <a:ext cx="8911687" cy="128089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Preprocessing of Strings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6259" y="1152907"/>
            <a:ext cx="78776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we consider the algorithms like KMP, Rabin Karp and Finite automation, even though preprocessing time of each algorithm sums up to O(m). What really bothers us is the matching time!!! Why???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350" y="2879187"/>
            <a:ext cx="5053763" cy="15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04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38401"/>
            <a:ext cx="3810000" cy="2806700"/>
          </a:xfrm>
        </p:spPr>
      </p:pic>
      <p:sp>
        <p:nvSpPr>
          <p:cNvPr id="5" name="TextBox 4"/>
          <p:cNvSpPr txBox="1"/>
          <p:nvPr/>
        </p:nvSpPr>
        <p:spPr>
          <a:xfrm>
            <a:off x="2667000" y="1752601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 all Patterns</a:t>
            </a:r>
          </a:p>
        </p:txBody>
      </p:sp>
    </p:spTree>
    <p:extLst>
      <p:ext uri="{BB962C8B-B14F-4D97-AF65-F5344CB8AC3E}">
        <p14:creationId xmlns:p14="http://schemas.microsoft.com/office/powerpoint/2010/main" val="412229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668" y="329899"/>
            <a:ext cx="8911687" cy="128089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Trie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955" y="127071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name '</a:t>
            </a:r>
            <a:r>
              <a:rPr lang="en-US" sz="2000" dirty="0" err="1" smtClean="0"/>
              <a:t>trie</a:t>
            </a:r>
            <a:r>
              <a:rPr lang="en-US" sz="2000" dirty="0" smtClean="0"/>
              <a:t>' comes from its use for "Retrieval". A </a:t>
            </a:r>
            <a:r>
              <a:rPr lang="en-US" sz="2000" dirty="0" err="1" smtClean="0"/>
              <a:t>trie</a:t>
            </a:r>
            <a:r>
              <a:rPr lang="en-US" sz="2000" dirty="0" smtClean="0"/>
              <a:t> is an ordered tree data structure representing a collection of strings with one node per common prefix.</a:t>
            </a:r>
          </a:p>
          <a:p>
            <a:r>
              <a:rPr lang="en-US" sz="2000" dirty="0" smtClean="0"/>
              <a:t>To implement the kind of storage which stores strings as the search keys , there is a need to have special data structures which can store the strings efficiently and the searching of data is based on the string keys, is easier efficient and faster. </a:t>
            </a:r>
          </a:p>
          <a:p>
            <a:r>
              <a:rPr lang="en-US" sz="2000" dirty="0" smtClean="0"/>
              <a:t>One such data structure is a tree based implementation called </a:t>
            </a:r>
            <a:r>
              <a:rPr lang="en-US" sz="2000" dirty="0" err="1" smtClean="0"/>
              <a:t>Trie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564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799" y="307562"/>
            <a:ext cx="7671516" cy="1325563"/>
          </a:xfrm>
        </p:spPr>
        <p:txBody>
          <a:bodyPr>
            <a:normAutofit/>
          </a:bodyPr>
          <a:lstStyle/>
          <a:p>
            <a:r>
              <a:rPr lang="en-US" altLang="en-US" smtClean="0">
                <a:solidFill>
                  <a:schemeClr val="accent2"/>
                </a:solidFill>
              </a:rPr>
              <a:t>Standard Tries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70915" y="1223989"/>
            <a:ext cx="8229600" cy="2286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The standard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for a set of strings S is an ordered tree such that: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Each node but the root is labeled with a character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The children of a node are alphabetically ordered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The paths from the external nodes to the root yield the strings of 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Example: standard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for the set of strings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S = { bear, bell, bid, bull, buy, sell, stock, stop }</a:t>
            </a:r>
            <a:endParaRPr lang="en-US" alt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Tries</a:t>
            </a:r>
            <a:endParaRPr lang="en-US" altLang="en-US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229579"/>
              </p:ext>
            </p:extLst>
          </p:nvPr>
        </p:nvGraphicFramePr>
        <p:xfrm>
          <a:off x="3328115" y="3346357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5820120" imgH="2561760" progId="Visio.Drawing.6">
                  <p:embed/>
                </p:oleObj>
              </mc:Choice>
              <mc:Fallback>
                <p:oleObj name="VISIO" r:id="rId3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115" y="3346357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876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715" y="216282"/>
            <a:ext cx="5181600" cy="1143000"/>
          </a:xfrm>
        </p:spPr>
        <p:txBody>
          <a:bodyPr>
            <a:normAutofit/>
          </a:bodyPr>
          <a:lstStyle/>
          <a:p>
            <a:r>
              <a:rPr lang="en-US" altLang="en-US" smtClean="0">
                <a:solidFill>
                  <a:schemeClr val="accent2"/>
                </a:solidFill>
              </a:rPr>
              <a:t>Compressed Tries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905714" y="1359282"/>
            <a:ext cx="7590567" cy="35771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A compressed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has internal nodes of degree at least two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It is obtained from standard </a:t>
            </a:r>
            <a:r>
              <a:rPr lang="en-US" altLang="en-US" sz="2000" dirty="0" err="1" smtClean="0"/>
              <a:t>trie</a:t>
            </a:r>
            <a:r>
              <a:rPr lang="en-US" altLang="en-US" sz="2000" dirty="0" smtClean="0"/>
              <a:t> by compressing chains of “redundant” nodes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9908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09992"/>
              </p:ext>
            </p:extLst>
          </p:nvPr>
        </p:nvGraphicFramePr>
        <p:xfrm>
          <a:off x="7134896" y="422856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VISIO" r:id="rId3" imgW="3877200" imgH="1647360" progId="Visio.Drawing.6">
                  <p:embed/>
                </p:oleObj>
              </mc:Choice>
              <mc:Fallback>
                <p:oleObj name="VISIO" r:id="rId3" imgW="3877200" imgH="164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896" y="422856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0975"/>
              </p:ext>
            </p:extLst>
          </p:nvPr>
        </p:nvGraphicFramePr>
        <p:xfrm>
          <a:off x="1649124" y="3043706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VISIO" r:id="rId5" imgW="5820120" imgH="2561760" progId="Visio.Drawing.6">
                  <p:embed/>
                </p:oleObj>
              </mc:Choice>
              <mc:Fallback>
                <p:oleObj name="VISIO" r:id="rId5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24" y="3043706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 rot="-2713369">
            <a:off x="9214520" y="3125272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9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463</TotalTime>
  <Words>2045</Words>
  <Application>Microsoft Office PowerPoint</Application>
  <PresentationFormat>Custom</PresentationFormat>
  <Paragraphs>506</Paragraphs>
  <Slides>51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Wisp</vt:lpstr>
      <vt:lpstr>VISIO</vt:lpstr>
      <vt:lpstr>SUFFIX TREE ALGORITHMS</vt:lpstr>
      <vt:lpstr>An Algorithm must be seen to be believed.</vt:lpstr>
      <vt:lpstr>Why to study Suffix tree?</vt:lpstr>
      <vt:lpstr>Preprocessing Strings</vt:lpstr>
      <vt:lpstr>Preprocessing of Strings</vt:lpstr>
      <vt:lpstr>Trie</vt:lpstr>
      <vt:lpstr>Standard Tries</vt:lpstr>
      <vt:lpstr>Compressed Tries</vt:lpstr>
      <vt:lpstr>PowerPoint Presentation</vt:lpstr>
      <vt:lpstr>Compact Representation</vt:lpstr>
      <vt:lpstr>Suffix tree  </vt:lpstr>
      <vt:lpstr>Suffix tree (Example)  </vt:lpstr>
      <vt:lpstr>Trivial algorithm to build a Suffix tree    </vt:lpstr>
      <vt:lpstr>PowerPoint Presentation</vt:lpstr>
      <vt:lpstr>PowerPoint Presentation</vt:lpstr>
      <vt:lpstr>PowerPoint Presentation</vt:lpstr>
      <vt:lpstr>PowerPoint Presentation</vt:lpstr>
      <vt:lpstr>Analysis</vt:lpstr>
      <vt:lpstr>Generalized suffix tree  </vt:lpstr>
      <vt:lpstr>Generalized suffix tree (Example)  </vt:lpstr>
      <vt:lpstr>So what can we do with it ?  </vt:lpstr>
      <vt:lpstr>What can we do with it ?</vt:lpstr>
      <vt:lpstr>Drawbacks</vt:lpstr>
      <vt:lpstr>Suffix array</vt:lpstr>
      <vt:lpstr>How do we it?</vt:lpstr>
      <vt:lpstr>How do we build it ?</vt:lpstr>
      <vt:lpstr>How do we search for a pattern ?</vt:lpstr>
      <vt:lpstr>Example</vt:lpstr>
      <vt:lpstr>Construction of suffix tree in linear time</vt:lpstr>
      <vt:lpstr>PowerPoint Presentation</vt:lpstr>
      <vt:lpstr>Steps </vt:lpstr>
      <vt:lpstr>Suffix Array(SA) Construction</vt:lpstr>
      <vt:lpstr>step1</vt:lpstr>
      <vt:lpstr>step2</vt:lpstr>
      <vt:lpstr>Step3</vt:lpstr>
      <vt:lpstr>Example</vt:lpstr>
      <vt:lpstr>PowerPoint Presentation</vt:lpstr>
      <vt:lpstr>PowerPoint Presentation</vt:lpstr>
      <vt:lpstr>PowerPoint Presentation</vt:lpstr>
      <vt:lpstr>PowerPoint Presentation</vt:lpstr>
      <vt:lpstr>Constructing LCP array</vt:lpstr>
      <vt:lpstr>Construction of suffix tree</vt:lpstr>
      <vt:lpstr>Construction of suffix tree</vt:lpstr>
      <vt:lpstr>Application</vt:lpstr>
      <vt:lpstr>Exact string matching</vt:lpstr>
      <vt:lpstr>PowerPoint Presentation</vt:lpstr>
      <vt:lpstr>Longest common substring problem</vt:lpstr>
      <vt:lpstr>PowerPoint Presentation</vt:lpstr>
      <vt:lpstr>Applications</vt:lpstr>
      <vt:lpstr>Applications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jatti</dc:creator>
  <cp:lastModifiedBy>Temp</cp:lastModifiedBy>
  <cp:revision>31</cp:revision>
  <dcterms:created xsi:type="dcterms:W3CDTF">2015-03-13T05:23:39Z</dcterms:created>
  <dcterms:modified xsi:type="dcterms:W3CDTF">2015-03-13T22:33:10Z</dcterms:modified>
</cp:coreProperties>
</file>