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69" name="Shape 1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74" name="Shape 1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Shape 57"/>
          <p:cNvSpPr/>
          <p:nvPr/>
        </p:nvSpPr>
        <p:spPr>
          <a:xfrm>
            <a:off x="0" y="2514600"/>
            <a:ext cx="8686800" cy="20574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Shape 58"/>
          <p:cNvSpPr/>
          <p:nvPr/>
        </p:nvSpPr>
        <p:spPr>
          <a:xfrm>
            <a:off x="2895600" y="4572000"/>
            <a:ext cx="2895600" cy="570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Shape 59"/>
          <p:cNvSpPr/>
          <p:nvPr/>
        </p:nvSpPr>
        <p:spPr>
          <a:xfrm>
            <a:off x="0" y="4572000"/>
            <a:ext cx="2895600" cy="570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 name="Shape 60"/>
          <p:cNvSpPr/>
          <p:nvPr/>
        </p:nvSpPr>
        <p:spPr>
          <a:xfrm>
            <a:off x="5791200" y="4572000"/>
            <a:ext cx="2895600" cy="570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BITS_university_logo_whitevert.png" id="61" name="Shape 61"/>
          <p:cNvPicPr preferRelativeResize="0"/>
          <p:nvPr/>
        </p:nvPicPr>
        <p:blipFill rotWithShape="1">
          <a:blip r:embed="rId3">
            <a:alphaModFix/>
          </a:blip>
          <a:srcRect b="28591" l="0" r="0" t="0"/>
          <a:stretch/>
        </p:blipFill>
        <p:spPr>
          <a:xfrm>
            <a:off x="76200" y="2514600"/>
            <a:ext cx="2057400" cy="1485000"/>
          </a:xfrm>
          <a:prstGeom prst="rect">
            <a:avLst/>
          </a:prstGeom>
          <a:noFill/>
          <a:ln>
            <a:noFill/>
          </a:ln>
        </p:spPr>
      </p:pic>
      <p:grpSp>
        <p:nvGrpSpPr>
          <p:cNvPr id="62" name="Shape 62"/>
          <p:cNvGrpSpPr/>
          <p:nvPr/>
        </p:nvGrpSpPr>
        <p:grpSpPr>
          <a:xfrm>
            <a:off x="-76200" y="3943350"/>
            <a:ext cx="2209800" cy="514251"/>
            <a:chOff x="76200" y="2209800"/>
            <a:chExt cx="2209800" cy="685668"/>
          </a:xfrm>
        </p:grpSpPr>
        <p:sp>
          <p:nvSpPr>
            <p:cNvPr id="63" name="Shape 63"/>
            <p:cNvSpPr txBox="1"/>
            <p:nvPr/>
          </p:nvSpPr>
          <p:spPr>
            <a:xfrm>
              <a:off x="76200" y="2209800"/>
              <a:ext cx="2209800" cy="55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900"/>
                <a:buFont typeface="Arial"/>
                <a:buNone/>
              </a:pPr>
              <a:r>
                <a:rPr b="1" i="0" lang="en" sz="2900" u="none" cap="none" strike="noStrike">
                  <a:solidFill>
                    <a:schemeClr val="lt1"/>
                  </a:solidFill>
                  <a:latin typeface="Arial"/>
                  <a:ea typeface="Arial"/>
                  <a:cs typeface="Arial"/>
                  <a:sym typeface="Arial"/>
                </a:rPr>
                <a:t>BITS</a:t>
              </a:r>
              <a:r>
                <a:rPr b="0" i="0" lang="en" sz="2900" u="none" cap="none" strike="noStrike">
                  <a:solidFill>
                    <a:schemeClr val="lt1"/>
                  </a:solidFill>
                  <a:latin typeface="Arial"/>
                  <a:ea typeface="Arial"/>
                  <a:cs typeface="Arial"/>
                  <a:sym typeface="Arial"/>
                </a:rPr>
                <a:t> Pilani</a:t>
              </a:r>
              <a:endParaRPr b="0" i="0" sz="2900" u="none" cap="none" strike="noStrike">
                <a:solidFill>
                  <a:schemeClr val="lt1"/>
                </a:solidFill>
                <a:latin typeface="Arial"/>
                <a:ea typeface="Arial"/>
                <a:cs typeface="Arial"/>
                <a:sym typeface="Arial"/>
              </a:endParaRPr>
            </a:p>
          </p:txBody>
        </p:sp>
        <p:sp>
          <p:nvSpPr>
            <p:cNvPr id="64" name="Shape 64"/>
            <p:cNvSpPr txBox="1"/>
            <p:nvPr/>
          </p:nvSpPr>
          <p:spPr>
            <a:xfrm>
              <a:off x="228600" y="2664768"/>
              <a:ext cx="1905000" cy="23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Pilani | Dubai | Goa | Hyderabad</a:t>
              </a:r>
              <a:endParaRPr b="0" i="0" sz="900" u="none" cap="none" strike="noStrike">
                <a:solidFill>
                  <a:srgbClr val="FFFFFF"/>
                </a:solidFill>
                <a:latin typeface="Arial"/>
                <a:ea typeface="Arial"/>
                <a:cs typeface="Arial"/>
                <a:sym typeface="Arial"/>
              </a:endParaRPr>
            </a:p>
          </p:txBody>
        </p:sp>
      </p:grpSp>
      <p:sp>
        <p:nvSpPr>
          <p:cNvPr id="65" name="Shape 65"/>
          <p:cNvSpPr txBox="1"/>
          <p:nvPr>
            <p:ph idx="1" type="body"/>
          </p:nvPr>
        </p:nvSpPr>
        <p:spPr>
          <a:xfrm>
            <a:off x="2514600" y="4057650"/>
            <a:ext cx="6019800" cy="400200"/>
          </a:xfrm>
          <a:prstGeom prst="rect">
            <a:avLst/>
          </a:prstGeom>
          <a:noFill/>
          <a:ln>
            <a:noFill/>
          </a:ln>
        </p:spPr>
        <p:txBody>
          <a:bodyPr anchorCtr="0" anchor="b" bIns="91425" lIns="91425" spcFirstLastPara="1" rIns="91425" wrap="square" tIns="91425"/>
          <a:lstStyle>
            <a:lvl1pPr indent="-228600" lvl="0" marL="45720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type="title"/>
          </p:nvPr>
        </p:nvSpPr>
        <p:spPr>
          <a:xfrm>
            <a:off x="2514600" y="2857500"/>
            <a:ext cx="6019800" cy="1143000"/>
          </a:xfrm>
          <a:prstGeom prst="rect">
            <a:avLst/>
          </a:prstGeom>
          <a:noFill/>
          <a:ln>
            <a:noFill/>
          </a:ln>
        </p:spPr>
        <p:txBody>
          <a:bodyPr anchorCtr="0" anchor="ctr" bIns="91425" lIns="91425" spcFirstLastPara="1" rIns="91425" wrap="square" tIns="91425"/>
          <a:lstStyle>
            <a:lvl1pPr lvl="0" marR="0" rtl="0" algn="l">
              <a:lnSpc>
                <a:spcPct val="90909"/>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Header">
  <p:cSld name="1_Section Header">
    <p:spTree>
      <p:nvGrpSpPr>
        <p:cNvPr id="67" name="Shape 67"/>
        <p:cNvGrpSpPr/>
        <p:nvPr/>
      </p:nvGrpSpPr>
      <p:grpSpPr>
        <a:xfrm>
          <a:off x="0" y="0"/>
          <a:ext cx="0" cy="0"/>
          <a:chOff x="0" y="0"/>
          <a:chExt cx="0" cy="0"/>
        </a:xfrm>
      </p:grpSpPr>
      <p:pic>
        <p:nvPicPr>
          <p:cNvPr descr="\\Server\D\jyoti\FI023_BITS_v1\styleguide img\IMG_5627_b.jpg" id="68" name="Shape 68"/>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69" name="Shape 69"/>
          <p:cNvSpPr/>
          <p:nvPr/>
        </p:nvSpPr>
        <p:spPr>
          <a:xfrm>
            <a:off x="0" y="3211637"/>
            <a:ext cx="9144000" cy="1932000"/>
          </a:xfrm>
          <a:prstGeom prst="rect">
            <a:avLst/>
          </a:prstGeom>
          <a:solidFill>
            <a:schemeClr val="lt1"/>
          </a:solidFill>
          <a:ln cap="flat" cmpd="sng" w="9525">
            <a:solidFill>
              <a:srgbClr val="4A7DBA"/>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Picture 7.png" id="70" name="Shape 70"/>
          <p:cNvPicPr preferRelativeResize="0"/>
          <p:nvPr/>
        </p:nvPicPr>
        <p:blipFill rotWithShape="1">
          <a:blip r:embed="rId3">
            <a:alphaModFix/>
          </a:blip>
          <a:srcRect b="5338" l="1922" r="0" t="0"/>
          <a:stretch/>
        </p:blipFill>
        <p:spPr>
          <a:xfrm>
            <a:off x="6629400" y="-1"/>
            <a:ext cx="2193193" cy="519523"/>
          </a:xfrm>
          <a:prstGeom prst="rect">
            <a:avLst/>
          </a:prstGeom>
          <a:noFill/>
          <a:ln>
            <a:noFill/>
          </a:ln>
        </p:spPr>
      </p:pic>
      <p:sp>
        <p:nvSpPr>
          <p:cNvPr id="71" name="Shape 71"/>
          <p:cNvSpPr txBox="1"/>
          <p:nvPr>
            <p:ph idx="1" type="body"/>
          </p:nvPr>
        </p:nvSpPr>
        <p:spPr>
          <a:xfrm>
            <a:off x="304800" y="3486150"/>
            <a:ext cx="8458200" cy="1200300"/>
          </a:xfrm>
          <a:prstGeom prst="rect">
            <a:avLst/>
          </a:prstGeom>
          <a:noFill/>
          <a:ln>
            <a:noFill/>
          </a:ln>
        </p:spPr>
        <p:txBody>
          <a:bodyPr anchorCtr="0" anchor="t" bIns="91425" lIns="91425" spcFirstLastPara="1" rIns="91425" wrap="square" tIns="91425"/>
          <a:lstStyle>
            <a:lvl1pPr indent="-228600" lvl="0" marL="457200" marR="0" rtl="0" algn="l">
              <a:lnSpc>
                <a:spcPct val="105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Shape 72"/>
          <p:cNvSpPr/>
          <p:nvPr/>
        </p:nvSpPr>
        <p:spPr>
          <a:xfrm>
            <a:off x="2882900" y="5081588"/>
            <a:ext cx="2895600" cy="570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Shape 73"/>
          <p:cNvSpPr/>
          <p:nvPr/>
        </p:nvSpPr>
        <p:spPr>
          <a:xfrm>
            <a:off x="-12700" y="5081588"/>
            <a:ext cx="2895600" cy="570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 name="Shape 74"/>
          <p:cNvSpPr/>
          <p:nvPr/>
        </p:nvSpPr>
        <p:spPr>
          <a:xfrm>
            <a:off x="5778500" y="5081588"/>
            <a:ext cx="2895600" cy="570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75" name="Shape 75"/>
          <p:cNvGrpSpPr/>
          <p:nvPr/>
        </p:nvGrpSpPr>
        <p:grpSpPr>
          <a:xfrm>
            <a:off x="6858000" y="571500"/>
            <a:ext cx="2209800" cy="514251"/>
            <a:chOff x="76200" y="2209800"/>
            <a:chExt cx="2209800" cy="685668"/>
          </a:xfrm>
        </p:grpSpPr>
        <p:sp>
          <p:nvSpPr>
            <p:cNvPr id="76" name="Shape 76"/>
            <p:cNvSpPr txBox="1"/>
            <p:nvPr/>
          </p:nvSpPr>
          <p:spPr>
            <a:xfrm>
              <a:off x="76200" y="2209800"/>
              <a:ext cx="2209800" cy="55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900"/>
                <a:buFont typeface="Arial"/>
                <a:buNone/>
              </a:pPr>
              <a:r>
                <a:rPr b="1" i="0" lang="en" sz="2900" u="none" cap="none" strike="noStrike">
                  <a:solidFill>
                    <a:schemeClr val="lt1"/>
                  </a:solidFill>
                  <a:latin typeface="Arial"/>
                  <a:ea typeface="Arial"/>
                  <a:cs typeface="Arial"/>
                  <a:sym typeface="Arial"/>
                </a:rPr>
                <a:t>BITS</a:t>
              </a:r>
              <a:r>
                <a:rPr b="0" i="0" lang="en" sz="2900" u="none" cap="none" strike="noStrike">
                  <a:solidFill>
                    <a:schemeClr val="lt1"/>
                  </a:solidFill>
                  <a:latin typeface="Arial"/>
                  <a:ea typeface="Arial"/>
                  <a:cs typeface="Arial"/>
                  <a:sym typeface="Arial"/>
                </a:rPr>
                <a:t> Pilani</a:t>
              </a:r>
              <a:endParaRPr b="0" i="0" sz="2900" u="none" cap="none" strike="noStrike">
                <a:solidFill>
                  <a:schemeClr val="lt1"/>
                </a:solidFill>
                <a:latin typeface="Arial"/>
                <a:ea typeface="Arial"/>
                <a:cs typeface="Arial"/>
                <a:sym typeface="Arial"/>
              </a:endParaRPr>
            </a:p>
          </p:txBody>
        </p:sp>
        <p:sp>
          <p:nvSpPr>
            <p:cNvPr id="77" name="Shape 77"/>
            <p:cNvSpPr txBox="1"/>
            <p:nvPr/>
          </p:nvSpPr>
          <p:spPr>
            <a:xfrm>
              <a:off x="228600" y="2664768"/>
              <a:ext cx="1905000" cy="23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Arial"/>
                  <a:ea typeface="Arial"/>
                  <a:cs typeface="Arial"/>
                  <a:sym typeface="Arial"/>
                </a:rPr>
                <a:t>Pilani | Dubai | Goa | Hyderabad</a:t>
              </a:r>
              <a:endParaRPr b="0" i="0" sz="9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Shape 8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
        <p:nvSpPr>
          <p:cNvPr id="83" name="Shape 83"/>
          <p:cNvSpPr txBox="1"/>
          <p:nvPr/>
        </p:nvSpPr>
        <p:spPr>
          <a:xfrm>
            <a:off x="3276600" y="4947292"/>
            <a:ext cx="5867400" cy="196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r>
              <a:rPr b="1" i="0" lang="en" sz="1100" u="none" cap="none" strike="noStrike">
                <a:solidFill>
                  <a:srgbClr val="101141"/>
                </a:solidFill>
                <a:latin typeface="Arial"/>
                <a:ea typeface="Arial"/>
                <a:cs typeface="Arial"/>
                <a:sym typeface="Arial"/>
              </a:rPr>
              <a:t>BITS </a:t>
            </a:r>
            <a:r>
              <a:rPr b="0" i="0" lang="en" sz="1100" u="none" cap="none" strike="noStrike">
                <a:solidFill>
                  <a:srgbClr val="101141"/>
                </a:solidFill>
                <a:latin typeface="Arial"/>
                <a:ea typeface="Arial"/>
                <a:cs typeface="Arial"/>
                <a:sym typeface="Arial"/>
              </a:rPr>
              <a:t>Pilani, Deemed to be University under Section 3 of UGC Act, 1956</a:t>
            </a:r>
            <a:endParaRPr b="0" i="0" sz="1100" u="none" cap="none" strike="noStrike">
              <a:solidFill>
                <a:srgbClr val="101141"/>
              </a:solidFill>
              <a:latin typeface="Arial"/>
              <a:ea typeface="Arial"/>
              <a:cs typeface="Arial"/>
              <a:sym typeface="Arial"/>
            </a:endParaRPr>
          </a:p>
        </p:txBody>
      </p:sp>
      <p:pic>
        <p:nvPicPr>
          <p:cNvPr descr="Picture 7.png" id="84" name="Shape 84"/>
          <p:cNvPicPr preferRelativeResize="0"/>
          <p:nvPr/>
        </p:nvPicPr>
        <p:blipFill rotWithShape="1">
          <a:blip r:embed="rId2">
            <a:alphaModFix/>
          </a:blip>
          <a:srcRect b="5338" l="1922" r="0" t="0"/>
          <a:stretch/>
        </p:blipFill>
        <p:spPr>
          <a:xfrm>
            <a:off x="6629400" y="-1"/>
            <a:ext cx="2193193" cy="519523"/>
          </a:xfrm>
          <a:prstGeom prst="rect">
            <a:avLst/>
          </a:prstGeom>
          <a:noFill/>
          <a:ln>
            <a:noFill/>
          </a:ln>
        </p:spPr>
      </p:pic>
      <p:grpSp>
        <p:nvGrpSpPr>
          <p:cNvPr id="85" name="Shape 85"/>
          <p:cNvGrpSpPr/>
          <p:nvPr/>
        </p:nvGrpSpPr>
        <p:grpSpPr>
          <a:xfrm>
            <a:off x="2133600" y="4914900"/>
            <a:ext cx="7010409" cy="34200"/>
            <a:chOff x="1905000" y="6553200"/>
            <a:chExt cx="7010409" cy="45600"/>
          </a:xfrm>
        </p:grpSpPr>
        <p:sp>
          <p:nvSpPr>
            <p:cNvPr id="86" name="Shape 86"/>
            <p:cNvSpPr/>
            <p:nvPr/>
          </p:nvSpPr>
          <p:spPr>
            <a:xfrm>
              <a:off x="4267200" y="6553200"/>
              <a:ext cx="2328600" cy="456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Shape 87"/>
            <p:cNvSpPr/>
            <p:nvPr/>
          </p:nvSpPr>
          <p:spPr>
            <a:xfrm>
              <a:off x="1905000" y="6553200"/>
              <a:ext cx="2362200" cy="456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Shape 88"/>
            <p:cNvSpPr/>
            <p:nvPr/>
          </p:nvSpPr>
          <p:spPr>
            <a:xfrm>
              <a:off x="6586809" y="6553200"/>
              <a:ext cx="2328600" cy="4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89" name="Shape 89"/>
          <p:cNvGrpSpPr/>
          <p:nvPr/>
        </p:nvGrpSpPr>
        <p:grpSpPr>
          <a:xfrm>
            <a:off x="0" y="971550"/>
            <a:ext cx="7010409" cy="34200"/>
            <a:chOff x="1905000" y="6553200"/>
            <a:chExt cx="7010409" cy="45600"/>
          </a:xfrm>
        </p:grpSpPr>
        <p:sp>
          <p:nvSpPr>
            <p:cNvPr id="90" name="Shape 90"/>
            <p:cNvSpPr/>
            <p:nvPr/>
          </p:nvSpPr>
          <p:spPr>
            <a:xfrm>
              <a:off x="4267200" y="6553200"/>
              <a:ext cx="2328600" cy="456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Shape 91"/>
            <p:cNvSpPr/>
            <p:nvPr/>
          </p:nvSpPr>
          <p:spPr>
            <a:xfrm>
              <a:off x="1905000" y="6553200"/>
              <a:ext cx="2362200" cy="456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Shape 92"/>
            <p:cNvSpPr/>
            <p:nvPr/>
          </p:nvSpPr>
          <p:spPr>
            <a:xfrm>
              <a:off x="6586809" y="6553200"/>
              <a:ext cx="2328600" cy="4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3" name="Shape 93"/>
        <p:cNvGrpSpPr/>
        <p:nvPr/>
      </p:nvGrpSpPr>
      <p:grpSpPr>
        <a:xfrm>
          <a:off x="0" y="0"/>
          <a:ext cx="0" cy="0"/>
          <a:chOff x="0" y="0"/>
          <a:chExt cx="0" cy="0"/>
        </a:xfrm>
      </p:grpSpPr>
      <p:sp>
        <p:nvSpPr>
          <p:cNvPr id="94" name="Shape 9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Shape 9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6" name="Shape 9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
        <p:nvSpPr>
          <p:cNvPr id="99" name="Shape 99"/>
          <p:cNvSpPr txBox="1"/>
          <p:nvPr/>
        </p:nvSpPr>
        <p:spPr>
          <a:xfrm>
            <a:off x="3276600" y="4947292"/>
            <a:ext cx="5867400" cy="196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r>
              <a:rPr b="1" i="0" lang="en" sz="1100" u="none" cap="none" strike="noStrike">
                <a:solidFill>
                  <a:srgbClr val="101141"/>
                </a:solidFill>
                <a:latin typeface="Arial"/>
                <a:ea typeface="Arial"/>
                <a:cs typeface="Arial"/>
                <a:sym typeface="Arial"/>
              </a:rPr>
              <a:t>BITS </a:t>
            </a:r>
            <a:r>
              <a:rPr b="0" i="0" lang="en" sz="1100" u="none" cap="none" strike="noStrike">
                <a:solidFill>
                  <a:srgbClr val="101141"/>
                </a:solidFill>
                <a:latin typeface="Arial"/>
                <a:ea typeface="Arial"/>
                <a:cs typeface="Arial"/>
                <a:sym typeface="Arial"/>
              </a:rPr>
              <a:t>Pilani, Deemed to be University under Section 3 of UGC Act, 1956</a:t>
            </a:r>
            <a:endParaRPr b="0" i="0" sz="1100" u="none" cap="none" strike="noStrike">
              <a:solidFill>
                <a:srgbClr val="101141"/>
              </a:solidFill>
              <a:latin typeface="Arial"/>
              <a:ea typeface="Arial"/>
              <a:cs typeface="Arial"/>
              <a:sym typeface="Arial"/>
            </a:endParaRPr>
          </a:p>
        </p:txBody>
      </p:sp>
      <p:pic>
        <p:nvPicPr>
          <p:cNvPr descr="Picture 7.png" id="100" name="Shape 100"/>
          <p:cNvPicPr preferRelativeResize="0"/>
          <p:nvPr/>
        </p:nvPicPr>
        <p:blipFill rotWithShape="1">
          <a:blip r:embed="rId2">
            <a:alphaModFix/>
          </a:blip>
          <a:srcRect b="5338" l="1922" r="0" t="0"/>
          <a:stretch/>
        </p:blipFill>
        <p:spPr>
          <a:xfrm>
            <a:off x="6629400" y="-1"/>
            <a:ext cx="2193193" cy="519523"/>
          </a:xfrm>
          <a:prstGeom prst="rect">
            <a:avLst/>
          </a:prstGeom>
          <a:noFill/>
          <a:ln>
            <a:noFill/>
          </a:ln>
        </p:spPr>
      </p:pic>
      <p:grpSp>
        <p:nvGrpSpPr>
          <p:cNvPr id="101" name="Shape 101"/>
          <p:cNvGrpSpPr/>
          <p:nvPr/>
        </p:nvGrpSpPr>
        <p:grpSpPr>
          <a:xfrm>
            <a:off x="2133600" y="4914900"/>
            <a:ext cx="7010409" cy="34200"/>
            <a:chOff x="1905000" y="6553200"/>
            <a:chExt cx="7010409" cy="45600"/>
          </a:xfrm>
        </p:grpSpPr>
        <p:sp>
          <p:nvSpPr>
            <p:cNvPr id="102" name="Shape 102"/>
            <p:cNvSpPr/>
            <p:nvPr/>
          </p:nvSpPr>
          <p:spPr>
            <a:xfrm>
              <a:off x="4267200" y="6553200"/>
              <a:ext cx="2328600" cy="456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Shape 103"/>
            <p:cNvSpPr/>
            <p:nvPr/>
          </p:nvSpPr>
          <p:spPr>
            <a:xfrm>
              <a:off x="1905000" y="6553200"/>
              <a:ext cx="2362200" cy="456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Shape 104"/>
            <p:cNvSpPr/>
            <p:nvPr/>
          </p:nvSpPr>
          <p:spPr>
            <a:xfrm>
              <a:off x="6586809" y="6553200"/>
              <a:ext cx="2328600" cy="4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05" name="Shape 105"/>
          <p:cNvGrpSpPr/>
          <p:nvPr/>
        </p:nvGrpSpPr>
        <p:grpSpPr>
          <a:xfrm>
            <a:off x="0" y="971550"/>
            <a:ext cx="7010409" cy="34200"/>
            <a:chOff x="1905000" y="6553200"/>
            <a:chExt cx="7010409" cy="45600"/>
          </a:xfrm>
        </p:grpSpPr>
        <p:sp>
          <p:nvSpPr>
            <p:cNvPr id="106" name="Shape 106"/>
            <p:cNvSpPr/>
            <p:nvPr/>
          </p:nvSpPr>
          <p:spPr>
            <a:xfrm>
              <a:off x="4267200" y="6553200"/>
              <a:ext cx="2328600" cy="456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Shape 107"/>
            <p:cNvSpPr/>
            <p:nvPr/>
          </p:nvSpPr>
          <p:spPr>
            <a:xfrm>
              <a:off x="1905000" y="6553200"/>
              <a:ext cx="2362200" cy="456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Shape 108"/>
            <p:cNvSpPr/>
            <p:nvPr/>
          </p:nvSpPr>
          <p:spPr>
            <a:xfrm>
              <a:off x="6586809" y="6553200"/>
              <a:ext cx="2328600" cy="4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9" name="Shape 109"/>
        <p:cNvGrpSpPr/>
        <p:nvPr/>
      </p:nvGrpSpPr>
      <p:grpSpPr>
        <a:xfrm>
          <a:off x="0" y="0"/>
          <a:ext cx="0" cy="0"/>
          <a:chOff x="0" y="0"/>
          <a:chExt cx="0" cy="0"/>
        </a:xfrm>
      </p:grpSpPr>
      <p:sp>
        <p:nvSpPr>
          <p:cNvPr id="110" name="Shape 110"/>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1" name="Shape 111"/>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12" name="Shape 11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3" name="Shape 11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4" name="Shape 1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5" name="Shape 115"/>
        <p:cNvGrpSpPr/>
        <p:nvPr/>
      </p:nvGrpSpPr>
      <p:grpSpPr>
        <a:xfrm>
          <a:off x="0" y="0"/>
          <a:ext cx="0" cy="0"/>
          <a:chOff x="0" y="0"/>
          <a:chExt cx="0" cy="0"/>
        </a:xfrm>
      </p:grpSpPr>
      <p:sp>
        <p:nvSpPr>
          <p:cNvPr id="116" name="Shape 116"/>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7" name="Shape 117"/>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18" name="Shape 11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3" name="Shape 123"/>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6" name="Shape 12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7" name="Shape 1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0" name="Shape 130"/>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31" name="Shape 131"/>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32" name="Shape 132"/>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33" name="Shape 133"/>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34" name="Shape 13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6" name="Shape 1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7" name="Shape 137"/>
        <p:cNvGrpSpPr/>
        <p:nvPr/>
      </p:nvGrpSpPr>
      <p:grpSpPr>
        <a:xfrm>
          <a:off x="0" y="0"/>
          <a:ext cx="0" cy="0"/>
          <a:chOff x="0" y="0"/>
          <a:chExt cx="0" cy="0"/>
        </a:xfrm>
      </p:grpSpPr>
      <p:sp>
        <p:nvSpPr>
          <p:cNvPr id="138" name="Shape 13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Shape 13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0" name="Shape 14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1" name="Shape 141"/>
        <p:cNvGrpSpPr/>
        <p:nvPr/>
      </p:nvGrpSpPr>
      <p:grpSpPr>
        <a:xfrm>
          <a:off x="0" y="0"/>
          <a:ext cx="0" cy="0"/>
          <a:chOff x="0" y="0"/>
          <a:chExt cx="0" cy="0"/>
        </a:xfrm>
      </p:grpSpPr>
      <p:sp>
        <p:nvSpPr>
          <p:cNvPr id="142" name="Shape 142"/>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3" name="Shape 143"/>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4" name="Shape 144"/>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45" name="Shape 14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6" name="Shape 14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7" name="Shape 14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8" name="Shape 148"/>
        <p:cNvGrpSpPr/>
        <p:nvPr/>
      </p:nvGrpSpPr>
      <p:grpSpPr>
        <a:xfrm>
          <a:off x="0" y="0"/>
          <a:ext cx="0" cy="0"/>
          <a:chOff x="0" y="0"/>
          <a:chExt cx="0" cy="0"/>
        </a:xfrm>
      </p:grpSpPr>
      <p:sp>
        <p:nvSpPr>
          <p:cNvPr id="149" name="Shape 149"/>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0" name="Shape 15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1" name="Shape 151"/>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52" name="Shape 15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3" name="Shape 15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4" name="Shape 15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7" name="Shape 157"/>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8" name="Shape 15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9" name="Shape 15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0" name="Shape 16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Shape 16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3" name="Shape 163"/>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4" name="Shape 16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5" name="Shape 16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6" name="Shape 16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Shape 5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959775" y="2141806"/>
            <a:ext cx="6781800" cy="2101800"/>
          </a:xfrm>
          <a:prstGeom prst="rect">
            <a:avLst/>
          </a:prstGeom>
          <a:noFill/>
          <a:ln>
            <a:noFill/>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chemeClr val="lt1"/>
              </a:buClr>
              <a:buSzPts val="3200"/>
              <a:buFont typeface="Calibri"/>
              <a:buNone/>
            </a:pPr>
            <a:r>
              <a:rPr b="0" i="0" lang="en" sz="3200" u="none" cap="none" strike="noStrike">
                <a:solidFill>
                  <a:schemeClr val="lt1"/>
                </a:solidFill>
                <a:latin typeface="Calibri"/>
                <a:ea typeface="Calibri"/>
                <a:cs typeface="Calibri"/>
                <a:sym typeface="Calibri"/>
              </a:rPr>
              <a:t>Project Definition-</a:t>
            </a:r>
            <a:r>
              <a:rPr lang="en" sz="3200"/>
              <a:t>”</a:t>
            </a:r>
            <a:r>
              <a:rPr b="0" i="0" lang="en" sz="3200" u="none" cap="none" strike="noStrike">
                <a:solidFill>
                  <a:schemeClr val="lt1"/>
                </a:solidFill>
                <a:latin typeface="Calibri"/>
                <a:ea typeface="Calibri"/>
                <a:cs typeface="Calibri"/>
                <a:sym typeface="Calibri"/>
              </a:rPr>
              <a:t>Video Processing for extracting </a:t>
            </a:r>
            <a:r>
              <a:rPr lang="en" sz="3200"/>
              <a:t>electricity meter readings”</a:t>
            </a:r>
            <a:endParaRPr b="0" i="0" sz="32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77400" y="1361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r>
              <a:rPr lang="en"/>
              <a:t>Feature Matching : Code Snippets</a:t>
            </a:r>
            <a:endParaRPr/>
          </a:p>
          <a:p>
            <a:pPr indent="0" lvl="0" marL="0">
              <a:spcBef>
                <a:spcPts val="0"/>
              </a:spcBef>
              <a:spcAft>
                <a:spcPts val="0"/>
              </a:spcAft>
              <a:buNone/>
            </a:pPr>
            <a:r>
              <a:t/>
            </a:r>
            <a:endParaRPr/>
          </a:p>
        </p:txBody>
      </p:sp>
      <p:sp>
        <p:nvSpPr>
          <p:cNvPr id="239" name="Shape 239"/>
          <p:cNvSpPr txBox="1"/>
          <p:nvPr>
            <p:ph idx="1" type="body"/>
          </p:nvPr>
        </p:nvSpPr>
        <p:spPr>
          <a:xfrm>
            <a:off x="311700" y="802850"/>
            <a:ext cx="5943600" cy="2971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40" name="Shape 240"/>
          <p:cNvPicPr preferRelativeResize="0"/>
          <p:nvPr/>
        </p:nvPicPr>
        <p:blipFill>
          <a:blip r:embed="rId3">
            <a:alphaModFix/>
          </a:blip>
          <a:stretch>
            <a:fillRect/>
          </a:stretch>
        </p:blipFill>
        <p:spPr>
          <a:xfrm>
            <a:off x="311700" y="802850"/>
            <a:ext cx="8351100" cy="3360022"/>
          </a:xfrm>
          <a:prstGeom prst="rect">
            <a:avLst/>
          </a:prstGeom>
          <a:noFill/>
          <a:ln>
            <a:noFill/>
          </a:ln>
        </p:spPr>
      </p:pic>
      <p:sp>
        <p:nvSpPr>
          <p:cNvPr id="241" name="Shape 241"/>
          <p:cNvSpPr txBox="1"/>
          <p:nvPr/>
        </p:nvSpPr>
        <p:spPr>
          <a:xfrm>
            <a:off x="347025" y="4187325"/>
            <a:ext cx="8351100" cy="644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bf.knnMatch :- Matches descriptor of both the features</a:t>
            </a:r>
            <a:endParaRPr/>
          </a:p>
          <a:p>
            <a:pPr indent="-317500" lvl="0" marL="457200">
              <a:spcBef>
                <a:spcPts val="0"/>
              </a:spcBef>
              <a:spcAft>
                <a:spcPts val="0"/>
              </a:spcAft>
              <a:buSzPts val="1400"/>
              <a:buChar char="●"/>
            </a:pPr>
            <a:r>
              <a:rPr lang="en"/>
              <a:t>Ratio Test :- Proposed by David lowe.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244550" y="163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          Feature Matching : Code Snippets</a:t>
            </a:r>
            <a:endParaRPr/>
          </a:p>
        </p:txBody>
      </p:sp>
      <p:pic>
        <p:nvPicPr>
          <p:cNvPr id="247" name="Shape 247"/>
          <p:cNvPicPr preferRelativeResize="0"/>
          <p:nvPr/>
        </p:nvPicPr>
        <p:blipFill>
          <a:blip r:embed="rId3">
            <a:alphaModFix/>
          </a:blip>
          <a:stretch>
            <a:fillRect/>
          </a:stretch>
        </p:blipFill>
        <p:spPr>
          <a:xfrm>
            <a:off x="320750" y="735725"/>
            <a:ext cx="8348396" cy="3532175"/>
          </a:xfrm>
          <a:prstGeom prst="rect">
            <a:avLst/>
          </a:prstGeom>
          <a:noFill/>
          <a:ln>
            <a:noFill/>
          </a:ln>
        </p:spPr>
      </p:pic>
      <p:sp>
        <p:nvSpPr>
          <p:cNvPr id="248" name="Shape 248"/>
          <p:cNvSpPr txBox="1"/>
          <p:nvPr/>
        </p:nvSpPr>
        <p:spPr>
          <a:xfrm>
            <a:off x="266450" y="4267900"/>
            <a:ext cx="8498700" cy="6984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 cv2.drawMatches() :- To draw lines .</a:t>
            </a:r>
            <a:endParaRPr>
              <a:solidFill>
                <a:schemeClr val="dk1"/>
              </a:solidFill>
              <a:latin typeface="Calibri"/>
              <a:ea typeface="Calibri"/>
              <a:cs typeface="Calibri"/>
              <a:sym typeface="Calibri"/>
            </a:endParaRPr>
          </a:p>
          <a:p>
            <a:pPr indent="-317500" lvl="0" marL="457200" rtl="0">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 cv2.putText() :- To display the text on the screen.</a:t>
            </a:r>
            <a:endParaRPr>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149575"/>
            <a:ext cx="8520600" cy="572700"/>
          </a:xfrm>
          <a:prstGeom prst="rect">
            <a:avLst/>
          </a:prstGeom>
        </p:spPr>
        <p:txBody>
          <a:bodyPr anchorCtr="0" anchor="t" bIns="91425" lIns="91425" spcFirstLastPara="1" rIns="91425" wrap="square" tIns="91425">
            <a:noAutofit/>
          </a:bodyPr>
          <a:lstStyle/>
          <a:p>
            <a:pPr indent="457200" lvl="0" marL="1828800" rtl="0">
              <a:spcBef>
                <a:spcPts val="0"/>
              </a:spcBef>
              <a:spcAft>
                <a:spcPts val="0"/>
              </a:spcAft>
              <a:buClr>
                <a:schemeClr val="dk1"/>
              </a:buClr>
              <a:buSzPts val="1100"/>
              <a:buFont typeface="Arial"/>
              <a:buNone/>
            </a:pPr>
            <a:r>
              <a:rPr lang="en"/>
              <a:t>FEATURE MATCHING </a:t>
            </a:r>
            <a:endParaRPr/>
          </a:p>
        </p:txBody>
      </p:sp>
      <p:pic>
        <p:nvPicPr>
          <p:cNvPr id="254" name="Shape 254"/>
          <p:cNvPicPr preferRelativeResize="0"/>
          <p:nvPr/>
        </p:nvPicPr>
        <p:blipFill rotWithShape="1">
          <a:blip r:embed="rId3">
            <a:alphaModFix/>
          </a:blip>
          <a:srcRect b="0" l="0" r="11016" t="0"/>
          <a:stretch/>
        </p:blipFill>
        <p:spPr>
          <a:xfrm>
            <a:off x="175825" y="3368725"/>
            <a:ext cx="4291925" cy="1266825"/>
          </a:xfrm>
          <a:prstGeom prst="rect">
            <a:avLst/>
          </a:prstGeom>
          <a:noFill/>
          <a:ln>
            <a:noFill/>
          </a:ln>
        </p:spPr>
      </p:pic>
      <p:pic>
        <p:nvPicPr>
          <p:cNvPr id="255" name="Shape 255"/>
          <p:cNvPicPr preferRelativeResize="0"/>
          <p:nvPr/>
        </p:nvPicPr>
        <p:blipFill rotWithShape="1">
          <a:blip r:embed="rId4">
            <a:alphaModFix/>
          </a:blip>
          <a:srcRect b="0" l="0" r="4970" t="0"/>
          <a:stretch/>
        </p:blipFill>
        <p:spPr>
          <a:xfrm>
            <a:off x="4467762" y="988213"/>
            <a:ext cx="4173275" cy="1304700"/>
          </a:xfrm>
          <a:prstGeom prst="rect">
            <a:avLst/>
          </a:prstGeom>
          <a:noFill/>
          <a:ln>
            <a:noFill/>
          </a:ln>
        </p:spPr>
      </p:pic>
      <p:pic>
        <p:nvPicPr>
          <p:cNvPr id="256" name="Shape 256"/>
          <p:cNvPicPr preferRelativeResize="0"/>
          <p:nvPr/>
        </p:nvPicPr>
        <p:blipFill rotWithShape="1">
          <a:blip r:embed="rId5">
            <a:alphaModFix/>
          </a:blip>
          <a:srcRect b="0" l="0" r="11378" t="0"/>
          <a:stretch/>
        </p:blipFill>
        <p:spPr>
          <a:xfrm>
            <a:off x="4572012" y="3381650"/>
            <a:ext cx="4173275" cy="1240975"/>
          </a:xfrm>
          <a:prstGeom prst="rect">
            <a:avLst/>
          </a:prstGeom>
          <a:noFill/>
          <a:ln>
            <a:noFill/>
          </a:ln>
        </p:spPr>
      </p:pic>
      <p:pic>
        <p:nvPicPr>
          <p:cNvPr id="257" name="Shape 257"/>
          <p:cNvPicPr preferRelativeResize="0"/>
          <p:nvPr/>
        </p:nvPicPr>
        <p:blipFill rotWithShape="1">
          <a:blip r:embed="rId6">
            <a:alphaModFix/>
          </a:blip>
          <a:srcRect b="15526" l="3728" r="12673" t="0"/>
          <a:stretch/>
        </p:blipFill>
        <p:spPr>
          <a:xfrm>
            <a:off x="269875" y="988225"/>
            <a:ext cx="3904600" cy="1198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Extracting the captured video </a:t>
            </a:r>
            <a:endParaRPr/>
          </a:p>
        </p:txBody>
      </p:sp>
      <p:sp>
        <p:nvSpPr>
          <p:cNvPr id="263" name="Shape 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640"/>
              </a:spcBef>
              <a:spcAft>
                <a:spcPts val="0"/>
              </a:spcAft>
              <a:buClr>
                <a:schemeClr val="dk1"/>
              </a:buClr>
              <a:buSzPts val="1800"/>
              <a:buFont typeface="Calibri"/>
              <a:buChar char="●"/>
            </a:pPr>
            <a:r>
              <a:rPr lang="en">
                <a:solidFill>
                  <a:schemeClr val="dk1"/>
                </a:solidFill>
                <a:latin typeface="Calibri"/>
                <a:ea typeface="Calibri"/>
                <a:cs typeface="Calibri"/>
                <a:sym typeface="Calibri"/>
              </a:rPr>
              <a:t>As soon as the kWh is detected the first time, it is captured and saved in system </a:t>
            </a:r>
            <a:endParaRPr>
              <a:solidFill>
                <a:schemeClr val="dk1"/>
              </a:solidFill>
              <a:latin typeface="Calibri"/>
              <a:ea typeface="Calibri"/>
              <a:cs typeface="Calibri"/>
              <a:sym typeface="Calibri"/>
            </a:endParaRPr>
          </a:p>
          <a:p>
            <a:pPr indent="-342900" lvl="0" marL="457200" rtl="0">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Required for future reference and verification</a:t>
            </a:r>
            <a:endParaRPr>
              <a:solidFill>
                <a:schemeClr val="dk1"/>
              </a:solidFill>
              <a:latin typeface="Calibri"/>
              <a:ea typeface="Calibri"/>
              <a:cs typeface="Calibri"/>
              <a:sym typeface="Calibri"/>
            </a:endParaRPr>
          </a:p>
          <a:p>
            <a:pPr indent="-342900" lvl="0" marL="457200" rtl="0">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KWh is saved because it is used in electricity billing </a:t>
            </a:r>
            <a:endParaRPr>
              <a:solidFill>
                <a:schemeClr val="dk1"/>
              </a:solidFill>
              <a:latin typeface="Calibri"/>
              <a:ea typeface="Calibri"/>
              <a:cs typeface="Calibri"/>
              <a:sym typeface="Calibri"/>
            </a:endParaRPr>
          </a:p>
        </p:txBody>
      </p:sp>
      <p:pic>
        <p:nvPicPr>
          <p:cNvPr id="264" name="Shape 264"/>
          <p:cNvPicPr preferRelativeResize="0"/>
          <p:nvPr/>
        </p:nvPicPr>
        <p:blipFill>
          <a:blip r:embed="rId3">
            <a:alphaModFix/>
          </a:blip>
          <a:stretch>
            <a:fillRect/>
          </a:stretch>
        </p:blipFill>
        <p:spPr>
          <a:xfrm>
            <a:off x="1346329" y="2678679"/>
            <a:ext cx="6020900" cy="1693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idx="1" type="subTitle"/>
          </p:nvPr>
        </p:nvSpPr>
        <p:spPr>
          <a:xfrm>
            <a:off x="311700" y="9677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Progress</a:t>
            </a:r>
            <a:endParaRPr>
              <a:solidFill>
                <a:srgbClr val="000000"/>
              </a:solidFill>
            </a:endParaRPr>
          </a:p>
        </p:txBody>
      </p:sp>
      <p:pic>
        <p:nvPicPr>
          <p:cNvPr id="270" name="Shape 270"/>
          <p:cNvPicPr preferRelativeResize="0"/>
          <p:nvPr/>
        </p:nvPicPr>
        <p:blipFill rotWithShape="1">
          <a:blip r:embed="rId3">
            <a:alphaModFix/>
          </a:blip>
          <a:srcRect b="8026" l="27659" r="28049" t="23310"/>
          <a:stretch/>
        </p:blipFill>
        <p:spPr>
          <a:xfrm>
            <a:off x="285725" y="781863"/>
            <a:ext cx="3873775" cy="4078225"/>
          </a:xfrm>
          <a:prstGeom prst="rect">
            <a:avLst/>
          </a:prstGeom>
          <a:noFill/>
          <a:ln>
            <a:noFill/>
          </a:ln>
        </p:spPr>
      </p:pic>
      <p:sp>
        <p:nvSpPr>
          <p:cNvPr id="271" name="Shape 271"/>
          <p:cNvSpPr txBox="1"/>
          <p:nvPr/>
        </p:nvSpPr>
        <p:spPr>
          <a:xfrm>
            <a:off x="4159500" y="746025"/>
            <a:ext cx="4672800" cy="414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PROBLEMS</a:t>
            </a:r>
            <a:r>
              <a:rPr lang="en"/>
              <a:t> :</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Different types of meters would require corresponding templates from same meter </a:t>
            </a:r>
            <a:endParaRPr/>
          </a:p>
          <a:p>
            <a:pPr indent="-317500" lvl="1" marL="914400" rtl="0">
              <a:spcBef>
                <a:spcPts val="0"/>
              </a:spcBef>
              <a:spcAft>
                <a:spcPts val="0"/>
              </a:spcAft>
              <a:buSzPts val="1400"/>
              <a:buChar char="○"/>
            </a:pPr>
            <a:r>
              <a:rPr lang="en"/>
              <a:t>Different fonts  </a:t>
            </a:r>
            <a:endParaRPr/>
          </a:p>
          <a:p>
            <a:pPr indent="-317500" lvl="1" marL="914400" rtl="0">
              <a:spcBef>
                <a:spcPts val="0"/>
              </a:spcBef>
              <a:spcAft>
                <a:spcPts val="0"/>
              </a:spcAft>
              <a:buSzPts val="1400"/>
              <a:buChar char="○"/>
            </a:pPr>
            <a:r>
              <a:rPr lang="en"/>
              <a:t>quality as the video  </a:t>
            </a:r>
            <a:endParaRPr/>
          </a:p>
          <a:p>
            <a:pPr indent="0" lvl="0" marL="457200" rtl="0">
              <a:spcBef>
                <a:spcPts val="0"/>
              </a:spcBef>
              <a:spcAft>
                <a:spcPts val="0"/>
              </a:spcAft>
              <a:buNone/>
            </a:pPr>
            <a:r>
              <a:t/>
            </a:r>
            <a:endParaRPr/>
          </a:p>
          <a:p>
            <a:pPr indent="-317500" lvl="0" marL="457200" rtl="0">
              <a:spcBef>
                <a:spcPts val="0"/>
              </a:spcBef>
              <a:spcAft>
                <a:spcPts val="0"/>
              </a:spcAft>
              <a:buSzPts val="1400"/>
              <a:buChar char="●"/>
            </a:pPr>
            <a:r>
              <a:rPr lang="en"/>
              <a:t>Difficult to read if background brightness is not good</a:t>
            </a:r>
            <a:endParaRPr/>
          </a:p>
          <a:p>
            <a:pPr indent="0" lvl="0" marL="457200" rtl="0">
              <a:spcBef>
                <a:spcPts val="0"/>
              </a:spcBef>
              <a:spcAft>
                <a:spcPts val="0"/>
              </a:spcAft>
              <a:buNone/>
            </a:pPr>
            <a:r>
              <a:t/>
            </a:r>
            <a:endParaRPr/>
          </a:p>
          <a:p>
            <a:pPr indent="0" lvl="0" marL="0">
              <a:spcBef>
                <a:spcPts val="0"/>
              </a:spcBef>
              <a:spcAft>
                <a:spcPts val="0"/>
              </a:spcAft>
              <a:buNone/>
            </a:pPr>
            <a:r>
              <a:t/>
            </a:r>
            <a:endParaRPr b="1">
              <a:solidFill>
                <a:schemeClr val="dk1"/>
              </a:solidFill>
            </a:endParaRPr>
          </a:p>
          <a:p>
            <a:pPr indent="0" lvl="0" marL="0">
              <a:spcBef>
                <a:spcPts val="0"/>
              </a:spcBef>
              <a:spcAft>
                <a:spcPts val="0"/>
              </a:spcAft>
              <a:buNone/>
            </a:pPr>
            <a:r>
              <a:t/>
            </a:r>
            <a:endParaRPr b="1">
              <a:solidFill>
                <a:schemeClr val="dk1"/>
              </a:solidFill>
            </a:endParaRPr>
          </a:p>
          <a:p>
            <a:pPr indent="0" lvl="0" marL="0" rtl="0">
              <a:spcBef>
                <a:spcPts val="0"/>
              </a:spcBef>
              <a:spcAft>
                <a:spcPts val="0"/>
              </a:spcAft>
              <a:buClr>
                <a:schemeClr val="dk1"/>
              </a:buClr>
              <a:buSzPts val="1100"/>
              <a:buFont typeface="Arial"/>
              <a:buNone/>
            </a:pPr>
            <a:r>
              <a:rPr b="1" lang="en">
                <a:solidFill>
                  <a:schemeClr val="dk1"/>
                </a:solidFill>
              </a:rPr>
              <a:t>FEATURE MATCHING : </a:t>
            </a:r>
            <a:endParaRPr b="1">
              <a:solidFill>
                <a:schemeClr val="dk1"/>
              </a:solidFill>
            </a:endParaRPr>
          </a:p>
          <a:p>
            <a:pPr indent="0" lvl="0" marL="0" rtl="0">
              <a:spcBef>
                <a:spcPts val="0"/>
              </a:spcBef>
              <a:spcAft>
                <a:spcPts val="0"/>
              </a:spcAft>
              <a:buClr>
                <a:schemeClr val="dk1"/>
              </a:buClr>
              <a:buSzPts val="1100"/>
              <a:buFont typeface="Arial"/>
              <a:buNone/>
            </a:pPr>
            <a:r>
              <a:t/>
            </a:r>
            <a:endParaRPr b="1">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Independent of size </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Same Templates work for different videos if good resolution</a:t>
            </a:r>
            <a:endParaRPr b="1">
              <a:solidFill>
                <a:schemeClr val="dk1"/>
              </a:solidFill>
            </a:endParaRPr>
          </a:p>
          <a:p>
            <a:pPr indent="0" lvl="0" marL="0" rtl="0">
              <a:spcBef>
                <a:spcPts val="0"/>
              </a:spcBef>
              <a:spcAft>
                <a:spcPts val="0"/>
              </a:spcAft>
              <a:buClr>
                <a:schemeClr val="dk1"/>
              </a:buClr>
              <a:buSzPts val="1100"/>
              <a:buFont typeface="Arial"/>
              <a:buNone/>
            </a:pPr>
            <a:r>
              <a:t/>
            </a:r>
            <a:endParaRPr b="1">
              <a:solidFill>
                <a:schemeClr val="dk1"/>
              </a:solidFill>
            </a:endParaRPr>
          </a:p>
          <a:p>
            <a:pPr indent="0" lvl="0" marL="0" rtl="0">
              <a:spcBef>
                <a:spcPts val="0"/>
              </a:spcBef>
              <a:spcAft>
                <a:spcPts val="0"/>
              </a:spcAft>
              <a:buClr>
                <a:schemeClr val="dk1"/>
              </a:buClr>
              <a:buSzPts val="1100"/>
              <a:buFont typeface="Arial"/>
              <a:buNone/>
            </a:pPr>
            <a:r>
              <a:t/>
            </a:r>
            <a:endParaRPr b="1">
              <a:solidFill>
                <a:schemeClr val="dk1"/>
              </a:solidFill>
            </a:endParaRPr>
          </a:p>
          <a:p>
            <a:pPr indent="0" lvl="0" marL="0">
              <a:spcBef>
                <a:spcPts val="0"/>
              </a:spcBef>
              <a:spcAft>
                <a:spcPts val="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Limitations </a:t>
            </a:r>
            <a:endParaRPr/>
          </a:p>
        </p:txBody>
      </p:sp>
      <p:sp>
        <p:nvSpPr>
          <p:cNvPr id="277" name="Shape 2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nSpc>
                <a:spcPct val="100000"/>
              </a:lnSpc>
              <a:spcBef>
                <a:spcPts val="640"/>
              </a:spcBef>
              <a:spcAft>
                <a:spcPts val="0"/>
              </a:spcAft>
              <a:buSzPts val="2400"/>
              <a:buChar char="●"/>
            </a:pPr>
            <a:r>
              <a:rPr lang="en" sz="2400">
                <a:solidFill>
                  <a:schemeClr val="dk1"/>
                </a:solidFill>
                <a:latin typeface="Calibri"/>
                <a:ea typeface="Calibri"/>
                <a:cs typeface="Calibri"/>
                <a:sym typeface="Calibri"/>
              </a:rPr>
              <a:t>Distance from which the video is captured </a:t>
            </a:r>
            <a:endParaRPr sz="2400">
              <a:solidFill>
                <a:schemeClr val="dk1"/>
              </a:solidFill>
              <a:latin typeface="Calibri"/>
              <a:ea typeface="Calibri"/>
              <a:cs typeface="Calibri"/>
              <a:sym typeface="Calibri"/>
            </a:endParaRPr>
          </a:p>
          <a:p>
            <a:pPr indent="-381000" lvl="0" marL="457200" rtl="0">
              <a:lnSpc>
                <a:spcPct val="100000"/>
              </a:lnSpc>
              <a:spcBef>
                <a:spcPts val="0"/>
              </a:spcBef>
              <a:spcAft>
                <a:spcPts val="0"/>
              </a:spcAft>
              <a:buSzPts val="2400"/>
              <a:buChar char="●"/>
            </a:pPr>
            <a:r>
              <a:rPr lang="en" sz="2400">
                <a:solidFill>
                  <a:schemeClr val="dk1"/>
                </a:solidFill>
                <a:latin typeface="Calibri"/>
                <a:ea typeface="Calibri"/>
                <a:cs typeface="Calibri"/>
                <a:sym typeface="Calibri"/>
              </a:rPr>
              <a:t>Uniformity in lighting is preferred</a:t>
            </a:r>
            <a:endParaRPr sz="2400">
              <a:solidFill>
                <a:schemeClr val="dk1"/>
              </a:solidFill>
              <a:latin typeface="Calibri"/>
              <a:ea typeface="Calibri"/>
              <a:cs typeface="Calibri"/>
              <a:sym typeface="Calibri"/>
            </a:endParaRPr>
          </a:p>
          <a:p>
            <a:pPr indent="-381000" lvl="0" marL="457200" rtl="0">
              <a:lnSpc>
                <a:spcPct val="100000"/>
              </a:lnSpc>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Resolution of the video</a:t>
            </a:r>
            <a:endParaRPr sz="2400">
              <a:solidFill>
                <a:schemeClr val="dk1"/>
              </a:solidFill>
              <a:latin typeface="Calibri"/>
              <a:ea typeface="Calibri"/>
              <a:cs typeface="Calibri"/>
              <a:sym typeface="Calibri"/>
            </a:endParaRPr>
          </a:p>
          <a:p>
            <a:pPr indent="0" lvl="0" marL="0" rtl="0">
              <a:lnSpc>
                <a:spcPct val="100000"/>
              </a:lnSpc>
              <a:spcBef>
                <a:spcPts val="640"/>
              </a:spcBef>
              <a:spcAft>
                <a:spcPts val="0"/>
              </a:spcAft>
              <a:buNone/>
            </a:pPr>
            <a:r>
              <a:t/>
            </a:r>
            <a:endParaRPr sz="2400">
              <a:solidFill>
                <a:schemeClr val="dk1"/>
              </a:solidFill>
              <a:latin typeface="Calibri"/>
              <a:ea typeface="Calibri"/>
              <a:cs typeface="Calibri"/>
              <a:sym typeface="Calibri"/>
            </a:endParaRPr>
          </a:p>
          <a:p>
            <a:pPr indent="0" lvl="0" marL="0" rtl="0">
              <a:lnSpc>
                <a:spcPct val="100000"/>
              </a:lnSpc>
              <a:spcBef>
                <a:spcPts val="640"/>
              </a:spcBef>
              <a:spcAft>
                <a:spcPts val="0"/>
              </a:spcAft>
              <a:buNone/>
            </a:pPr>
            <a:r>
              <a:t/>
            </a:r>
            <a:endParaRPr sz="2400">
              <a:solidFill>
                <a:schemeClr val="dk1"/>
              </a:solidFill>
              <a:latin typeface="Calibri"/>
              <a:ea typeface="Calibri"/>
              <a:cs typeface="Calibri"/>
              <a:sym typeface="Calibri"/>
            </a:endParaRPr>
          </a:p>
          <a:p>
            <a:pPr indent="0" lvl="0" marL="0" rtl="0">
              <a:lnSpc>
                <a:spcPct val="100000"/>
              </a:lnSpc>
              <a:spcBef>
                <a:spcPts val="640"/>
              </a:spcBef>
              <a:spcAft>
                <a:spcPts val="0"/>
              </a:spcAft>
              <a:buNone/>
            </a:pPr>
            <a:r>
              <a:t/>
            </a:r>
            <a:endParaRPr sz="2400">
              <a:solidFill>
                <a:schemeClr val="dk1"/>
              </a:solidFill>
              <a:latin typeface="Calibri"/>
              <a:ea typeface="Calibri"/>
              <a:cs typeface="Calibri"/>
              <a:sym typeface="Calibri"/>
            </a:endParaRPr>
          </a:p>
          <a:p>
            <a:pPr indent="-381000" lvl="0" marL="457200" rtl="0">
              <a:lnSpc>
                <a:spcPct val="100000"/>
              </a:lnSpc>
              <a:spcBef>
                <a:spcPts val="64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The project can be extended to three phase meters.</a:t>
            </a:r>
            <a:endParaRPr sz="2400">
              <a:solidFill>
                <a:schemeClr val="dk1"/>
              </a:solidFill>
              <a:latin typeface="Calibri"/>
              <a:ea typeface="Calibri"/>
              <a:cs typeface="Calibri"/>
              <a:sym typeface="Calibri"/>
            </a:endParaRPr>
          </a:p>
          <a:p>
            <a:pPr indent="-381000" lvl="0" marL="457200" rtl="0">
              <a:lnSpc>
                <a:spcPct val="100000"/>
              </a:lnSpc>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QR code verification before capturing the video  </a:t>
            </a:r>
            <a:endParaRPr sz="2400">
              <a:solidFill>
                <a:schemeClr val="dk1"/>
              </a:solidFill>
              <a:latin typeface="Calibri"/>
              <a:ea typeface="Calibri"/>
              <a:cs typeface="Calibri"/>
              <a:sym typeface="Calibri"/>
            </a:endParaRPr>
          </a:p>
          <a:p>
            <a:pPr indent="-381000" lvl="0" marL="457200" rtl="0">
              <a:lnSpc>
                <a:spcPct val="100000"/>
              </a:lnSpc>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Addition of Geolocation software to the application</a:t>
            </a:r>
            <a:endParaRPr sz="2400">
              <a:solidFill>
                <a:schemeClr val="dk1"/>
              </a:solidFill>
              <a:latin typeface="Calibri"/>
              <a:ea typeface="Calibri"/>
              <a:cs typeface="Calibri"/>
              <a:sym typeface="Calibri"/>
            </a:endParaRPr>
          </a:p>
          <a:p>
            <a:pPr indent="0" lvl="0" marL="0" rtl="0">
              <a:lnSpc>
                <a:spcPct val="100000"/>
              </a:lnSpc>
              <a:spcBef>
                <a:spcPts val="640"/>
              </a:spcBef>
              <a:spcAft>
                <a:spcPts val="0"/>
              </a:spcAft>
              <a:buClr>
                <a:srgbClr val="000000"/>
              </a:buClr>
              <a:buSzPts val="1100"/>
              <a:buFont typeface="Arial"/>
              <a:buNone/>
            </a:pPr>
            <a:r>
              <a:t/>
            </a:r>
            <a:endParaRPr sz="1400">
              <a:solidFill>
                <a:schemeClr val="dk1"/>
              </a:solidFill>
              <a:latin typeface="Calibri"/>
              <a:ea typeface="Calibri"/>
              <a:cs typeface="Calibri"/>
              <a:sym typeface="Calibri"/>
            </a:endParaRPr>
          </a:p>
          <a:p>
            <a:pPr indent="0" lvl="0" marL="0" rtl="0">
              <a:spcBef>
                <a:spcPts val="0"/>
              </a:spcBef>
              <a:spcAft>
                <a:spcPts val="0"/>
              </a:spcAft>
              <a:buClr>
                <a:srgbClr val="000000"/>
              </a:buClr>
              <a:buSzPts val="1100"/>
              <a:buFont typeface="Arial"/>
              <a:buNone/>
            </a:pPr>
            <a:r>
              <a:t/>
            </a:r>
            <a:endParaRPr/>
          </a:p>
          <a:p>
            <a:pPr indent="-381000" lvl="0" marL="457200" rtl="0">
              <a:lnSpc>
                <a:spcPct val="100000"/>
              </a:lnSpc>
              <a:spcBef>
                <a:spcPts val="160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nSpc>
                <a:spcPct val="100000"/>
              </a:lnSpc>
              <a:spcBef>
                <a:spcPts val="640"/>
              </a:spcBef>
              <a:spcAft>
                <a:spcPts val="0"/>
              </a:spcAft>
              <a:buNone/>
            </a:pPr>
            <a:r>
              <a:t/>
            </a:r>
            <a:endParaRPr sz="1400">
              <a:solidFill>
                <a:schemeClr val="dk1"/>
              </a:solidFill>
              <a:latin typeface="Calibri"/>
              <a:ea typeface="Calibri"/>
              <a:cs typeface="Calibri"/>
              <a:sym typeface="Calibri"/>
            </a:endParaRPr>
          </a:p>
        </p:txBody>
      </p:sp>
      <p:sp>
        <p:nvSpPr>
          <p:cNvPr id="278" name="Shape 278"/>
          <p:cNvSpPr txBox="1"/>
          <p:nvPr/>
        </p:nvSpPr>
        <p:spPr>
          <a:xfrm>
            <a:off x="2885625" y="2220475"/>
            <a:ext cx="6044700" cy="1928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2800">
                <a:solidFill>
                  <a:schemeClr val="dk1"/>
                </a:solidFill>
              </a:rPr>
              <a:t>Future Scope </a:t>
            </a:r>
            <a:endParaRPr sz="2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Conclusion</a:t>
            </a:r>
            <a:endParaRPr/>
          </a:p>
        </p:txBody>
      </p:sp>
      <p:sp>
        <p:nvSpPr>
          <p:cNvPr id="284" name="Shape 2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640"/>
              </a:spcBef>
              <a:spcAft>
                <a:spcPts val="0"/>
              </a:spcAft>
              <a:buClr>
                <a:schemeClr val="dk1"/>
              </a:buClr>
              <a:buSzPts val="1800"/>
              <a:buFont typeface="Calibri"/>
              <a:buChar char="●"/>
            </a:pPr>
            <a:r>
              <a:rPr lang="en">
                <a:solidFill>
                  <a:schemeClr val="dk1"/>
                </a:solidFill>
                <a:latin typeface="Calibri"/>
                <a:ea typeface="Calibri"/>
                <a:cs typeface="Calibri"/>
                <a:sym typeface="Calibri"/>
              </a:rPr>
              <a:t>We started by improving efficiency of template matching to read V , Kwh ,Kw, A.</a:t>
            </a:r>
            <a:endParaRPr>
              <a:solidFill>
                <a:schemeClr val="dk1"/>
              </a:solidFill>
              <a:latin typeface="Calibri"/>
              <a:ea typeface="Calibri"/>
              <a:cs typeface="Calibri"/>
              <a:sym typeface="Calibri"/>
            </a:endParaRPr>
          </a:p>
          <a:p>
            <a:pPr indent="-342900" lvl="0" marL="457200" rtl="0">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Successfully cropped out the entire digital reading area</a:t>
            </a:r>
            <a:endParaRPr>
              <a:solidFill>
                <a:schemeClr val="dk1"/>
              </a:solidFill>
              <a:latin typeface="Calibri"/>
              <a:ea typeface="Calibri"/>
              <a:cs typeface="Calibri"/>
              <a:sym typeface="Calibri"/>
            </a:endParaRPr>
          </a:p>
          <a:p>
            <a:pPr indent="-342900" lvl="0" marL="457200" rtl="0">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Further improved the efficiency of reading the units by feature matching </a:t>
            </a:r>
            <a:endParaRPr>
              <a:solidFill>
                <a:schemeClr val="dk1"/>
              </a:solidFill>
              <a:latin typeface="Calibri"/>
              <a:ea typeface="Calibri"/>
              <a:cs typeface="Calibri"/>
              <a:sym typeface="Calibri"/>
            </a:endParaRPr>
          </a:p>
          <a:p>
            <a:pPr indent="0" lvl="0" marL="457200" rtl="0">
              <a:lnSpc>
                <a:spcPct val="100000"/>
              </a:lnSpc>
              <a:spcBef>
                <a:spcPts val="640"/>
              </a:spcBef>
              <a:spcAft>
                <a:spcPts val="0"/>
              </a:spcAft>
              <a:buNone/>
            </a:pPr>
            <a:r>
              <a:t/>
            </a:r>
            <a:endParaRPr>
              <a:solidFill>
                <a:schemeClr val="dk1"/>
              </a:solidFill>
              <a:latin typeface="Calibri"/>
              <a:ea typeface="Calibri"/>
              <a:cs typeface="Calibri"/>
              <a:sym typeface="Calibri"/>
            </a:endParaRPr>
          </a:p>
          <a:p>
            <a:pPr indent="0" lvl="0" marL="457200" rtl="0">
              <a:lnSpc>
                <a:spcPct val="100000"/>
              </a:lnSpc>
              <a:spcBef>
                <a:spcPts val="640"/>
              </a:spcBef>
              <a:spcAft>
                <a:spcPts val="0"/>
              </a:spcAft>
              <a:buNone/>
            </a:pPr>
            <a:r>
              <a:t/>
            </a:r>
            <a:endParaRPr>
              <a:solidFill>
                <a:schemeClr val="dk1"/>
              </a:solidFill>
              <a:latin typeface="Calibri"/>
              <a:ea typeface="Calibri"/>
              <a:cs typeface="Calibri"/>
              <a:sym typeface="Calibri"/>
            </a:endParaRPr>
          </a:p>
          <a:p>
            <a:pPr indent="0" lvl="0" marL="457200" rtl="0">
              <a:lnSpc>
                <a:spcPct val="100000"/>
              </a:lnSpc>
              <a:spcBef>
                <a:spcPts val="640"/>
              </a:spcBef>
              <a:spcAft>
                <a:spcPts val="0"/>
              </a:spcAft>
              <a:buNone/>
            </a:pPr>
            <a:r>
              <a:t/>
            </a:r>
            <a:endParaRPr>
              <a:solidFill>
                <a:schemeClr val="dk1"/>
              </a:solidFill>
              <a:latin typeface="Calibri"/>
              <a:ea typeface="Calibri"/>
              <a:cs typeface="Calibri"/>
              <a:sym typeface="Calibri"/>
            </a:endParaRPr>
          </a:p>
          <a:p>
            <a:pPr indent="0" lvl="0" marL="457200" rtl="0">
              <a:lnSpc>
                <a:spcPct val="100000"/>
              </a:lnSpc>
              <a:spcBef>
                <a:spcPts val="640"/>
              </a:spcBef>
              <a:spcAft>
                <a:spcPts val="0"/>
              </a:spcAft>
              <a:buNone/>
            </a:pPr>
            <a:r>
              <a:rPr lang="en">
                <a:solidFill>
                  <a:schemeClr val="dk1"/>
                </a:solidFill>
                <a:latin typeface="Calibri"/>
                <a:ea typeface="Calibri"/>
                <a:cs typeface="Calibri"/>
                <a:sym typeface="Calibri"/>
              </a:rPr>
              <a:t>This work can make the electricity billing system time and cost effective for both the company and the user. With the help of this application manpower will be saved and human errors reduced, moreover making the payment frequency will be faster than before. </a:t>
            </a:r>
            <a:endParaRPr sz="2400">
              <a:solidFill>
                <a:schemeClr val="dk1"/>
              </a:solidFill>
              <a:latin typeface="Calibri"/>
              <a:ea typeface="Calibri"/>
              <a:cs typeface="Calibri"/>
              <a:sym typeface="Calibri"/>
            </a:endParaRPr>
          </a:p>
          <a:p>
            <a:pPr indent="0" lvl="0" marL="457200" rtl="0">
              <a:lnSpc>
                <a:spcPct val="100000"/>
              </a:lnSpc>
              <a:spcBef>
                <a:spcPts val="640"/>
              </a:spcBef>
              <a:spcAft>
                <a:spcPts val="0"/>
              </a:spcAft>
              <a:buNone/>
            </a:pPr>
            <a:r>
              <a:t/>
            </a:r>
            <a:endParaRPr>
              <a:solidFill>
                <a:schemeClr val="dk1"/>
              </a:solidFill>
              <a:latin typeface="Calibri"/>
              <a:ea typeface="Calibri"/>
              <a:cs typeface="Calibri"/>
              <a:sym typeface="Calibri"/>
            </a:endParaRPr>
          </a:p>
          <a:p>
            <a:pPr indent="0" lvl="0" marL="0" rtl="0">
              <a:lnSpc>
                <a:spcPct val="100000"/>
              </a:lnSpc>
              <a:spcBef>
                <a:spcPts val="640"/>
              </a:spcBef>
              <a:spcAft>
                <a:spcPts val="0"/>
              </a:spcAft>
              <a:buNone/>
            </a:pPr>
            <a:r>
              <a:t/>
            </a:r>
            <a:endParaRPr>
              <a:solidFill>
                <a:schemeClr val="dk1"/>
              </a:solidFill>
              <a:latin typeface="Calibri"/>
              <a:ea typeface="Calibri"/>
              <a:cs typeface="Calibri"/>
              <a:sym typeface="Calibri"/>
            </a:endParaRPr>
          </a:p>
          <a:p>
            <a:pPr indent="0" lvl="0" marL="45720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body"/>
          </p:nvPr>
        </p:nvSpPr>
        <p:spPr>
          <a:xfrm>
            <a:off x="76200" y="3257550"/>
            <a:ext cx="8989800" cy="177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Arial"/>
              <a:buNone/>
            </a:pPr>
            <a:r>
              <a:rPr b="1" i="0" lang="en" sz="2400" u="none" cap="none" strike="noStrike">
                <a:solidFill>
                  <a:schemeClr val="dk1"/>
                </a:solidFill>
                <a:latin typeface="Arial"/>
                <a:ea typeface="Arial"/>
                <a:cs typeface="Arial"/>
                <a:sym typeface="Arial"/>
              </a:rPr>
              <a:t>Project coordinator- Mr Viraj Choksi</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000"/>
              <a:buFont typeface="Arial"/>
              <a:buNone/>
            </a:pPr>
            <a:r>
              <a:rPr b="1" i="0" lang="en" sz="2400" u="none" cap="none" strike="noStrike">
                <a:solidFill>
                  <a:schemeClr val="dk1"/>
                </a:solidFill>
                <a:latin typeface="Arial"/>
                <a:ea typeface="Arial"/>
                <a:cs typeface="Arial"/>
                <a:sym typeface="Arial"/>
              </a:rPr>
              <a:t>Project Guide- Mr</a:t>
            </a:r>
            <a:r>
              <a:rPr lang="en" sz="2400"/>
              <a:t> Manoj Pandya</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000"/>
              <a:buFont typeface="Arial"/>
              <a:buNone/>
            </a:pPr>
            <a:r>
              <a:rPr b="1" i="0" lang="en" sz="2400" u="none" cap="none" strike="noStrike">
                <a:solidFill>
                  <a:schemeClr val="dk1"/>
                </a:solidFill>
                <a:latin typeface="Arial"/>
                <a:ea typeface="Arial"/>
                <a:cs typeface="Arial"/>
                <a:sym typeface="Arial"/>
              </a:rPr>
              <a:t>Project Team members</a:t>
            </a:r>
            <a:r>
              <a:rPr lang="en" sz="2400"/>
              <a:t> - 1)Malaika Rastogi (2016B1A70926P)</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000"/>
              <a:buFont typeface="Arial"/>
              <a:buNone/>
            </a:pPr>
            <a:r>
              <a:rPr b="1" i="0" lang="en" sz="2400" u="none" cap="none" strike="noStrike">
                <a:solidFill>
                  <a:schemeClr val="dk1"/>
                </a:solidFill>
                <a:latin typeface="Arial"/>
                <a:ea typeface="Arial"/>
                <a:cs typeface="Arial"/>
                <a:sym typeface="Arial"/>
              </a:rPr>
              <a:t>                                           2)Priyanka Verma (2016B3A</a:t>
            </a:r>
            <a:r>
              <a:rPr lang="en" sz="2400"/>
              <a:t>70492P</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000"/>
              <a:buFont typeface="Arial"/>
              <a:buNone/>
            </a:pPr>
            <a:r>
              <a:rPr b="1" i="0" lang="en" sz="2400" u="none" cap="none" strike="noStrike">
                <a:solidFill>
                  <a:schemeClr val="dk1"/>
                </a:solidFill>
                <a:latin typeface="Arial"/>
                <a:ea typeface="Arial"/>
                <a:cs typeface="Arial"/>
                <a:sym typeface="Arial"/>
              </a:rPr>
              <a:t>                                           3)Mayur Dhwaj</a:t>
            </a:r>
            <a:r>
              <a:rPr lang="en" sz="2400"/>
              <a:t> </a:t>
            </a:r>
            <a:r>
              <a:rPr b="1" i="0" lang="en" sz="2400" u="none" cap="none" strike="noStrike">
                <a:solidFill>
                  <a:schemeClr val="dk1"/>
                </a:solidFill>
                <a:latin typeface="Arial"/>
                <a:ea typeface="Arial"/>
                <a:cs typeface="Arial"/>
                <a:sym typeface="Arial"/>
              </a:rPr>
              <a:t>(201</a:t>
            </a:r>
            <a:r>
              <a:rPr lang="en" sz="2400"/>
              <a:t>6B3A30543P</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sp>
        <p:nvSpPr>
          <p:cNvPr id="177" name="Shape 177"/>
          <p:cNvSpPr txBox="1"/>
          <p:nvPr/>
        </p:nvSpPr>
        <p:spPr>
          <a:xfrm>
            <a:off x="76200" y="3257550"/>
            <a:ext cx="1752600" cy="48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Shape 178"/>
          <p:cNvPicPr preferRelativeResize="0"/>
          <p:nvPr/>
        </p:nvPicPr>
        <p:blipFill>
          <a:blip r:embed="rId3">
            <a:alphaModFix/>
          </a:blip>
          <a:stretch>
            <a:fillRect/>
          </a:stretch>
        </p:blipFill>
        <p:spPr>
          <a:xfrm>
            <a:off x="0" y="-81450"/>
            <a:ext cx="6873750" cy="333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600"/>
              <a:t>Project overview and objectives</a:t>
            </a:r>
            <a:endParaRPr b="1" sz="3600"/>
          </a:p>
        </p:txBody>
      </p:sp>
      <p:sp>
        <p:nvSpPr>
          <p:cNvPr id="184" name="Shape 18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400">
                <a:latin typeface="Arial"/>
                <a:ea typeface="Arial"/>
                <a:cs typeface="Arial"/>
                <a:sym typeface="Arial"/>
              </a:rPr>
              <a:t>The back camera of the mobile phones is used to acquire the video of the electricity meter. The system then applies a sequence of video processing functions to automatically extract and recognize the digits and units of the meter reading image. </a:t>
            </a:r>
            <a:r>
              <a:rPr lang="en" sz="2000">
                <a:latin typeface="Arial"/>
                <a:ea typeface="Arial"/>
                <a:cs typeface="Arial"/>
                <a:sym typeface="Arial"/>
              </a:rPr>
              <a:t>	</a:t>
            </a:r>
            <a:endParaRPr sz="1400">
              <a:latin typeface="Arial"/>
              <a:ea typeface="Arial"/>
              <a:cs typeface="Arial"/>
              <a:sym typeface="Arial"/>
            </a:endParaRPr>
          </a:p>
          <a:p>
            <a:pPr indent="-317500" lvl="0" marL="457200" rtl="0" algn="just">
              <a:lnSpc>
                <a:spcPct val="115000"/>
              </a:lnSpc>
              <a:spcBef>
                <a:spcPts val="0"/>
              </a:spcBef>
              <a:spcAft>
                <a:spcPts val="0"/>
              </a:spcAft>
              <a:buSzPts val="1400"/>
              <a:buFont typeface="Arial"/>
              <a:buChar char="●"/>
            </a:pPr>
            <a:r>
              <a:rPr lang="en" sz="1400">
                <a:latin typeface="Arial"/>
                <a:ea typeface="Arial"/>
                <a:cs typeface="Arial"/>
                <a:sym typeface="Arial"/>
              </a:rPr>
              <a:t>It was taken under the guidance of BISAG and Gujarat Power Research and Development(GPRD).</a:t>
            </a:r>
            <a:endParaRPr sz="1400">
              <a:latin typeface="Arial"/>
              <a:ea typeface="Arial"/>
              <a:cs typeface="Arial"/>
              <a:sym typeface="Arial"/>
            </a:endParaRPr>
          </a:p>
          <a:p>
            <a:pPr indent="0" lvl="0" marL="457200" rtl="0" algn="just">
              <a:lnSpc>
                <a:spcPct val="115000"/>
              </a:lnSpc>
              <a:spcBef>
                <a:spcPts val="0"/>
              </a:spcBef>
              <a:spcAft>
                <a:spcPts val="0"/>
              </a:spcAft>
              <a:buNone/>
            </a:pPr>
            <a:r>
              <a:t/>
            </a:r>
            <a:endParaRPr sz="1400">
              <a:latin typeface="Arial"/>
              <a:ea typeface="Arial"/>
              <a:cs typeface="Arial"/>
              <a:sym typeface="Arial"/>
            </a:endParaRPr>
          </a:p>
          <a:p>
            <a:pPr indent="0" lvl="0" marL="457200" rtl="0" algn="just">
              <a:lnSpc>
                <a:spcPct val="115000"/>
              </a:lnSpc>
              <a:spcBef>
                <a:spcPts val="0"/>
              </a:spcBef>
              <a:spcAft>
                <a:spcPts val="0"/>
              </a:spcAft>
              <a:buNone/>
            </a:pPr>
            <a:r>
              <a:rPr lang="en" sz="1400">
                <a:latin typeface="Arial"/>
                <a:ea typeface="Arial"/>
                <a:cs typeface="Arial"/>
                <a:sym typeface="Arial"/>
              </a:rPr>
              <a:t>Our objectives :</a:t>
            </a:r>
            <a:endParaRPr sz="1400">
              <a:latin typeface="Arial"/>
              <a:ea typeface="Arial"/>
              <a:cs typeface="Arial"/>
              <a:sym typeface="Arial"/>
            </a:endParaRPr>
          </a:p>
          <a:p>
            <a:pPr indent="0" lvl="0" marL="0" rtl="0">
              <a:lnSpc>
                <a:spcPct val="115000"/>
              </a:lnSpc>
              <a:spcBef>
                <a:spcPts val="0"/>
              </a:spcBef>
              <a:spcAft>
                <a:spcPts val="0"/>
              </a:spcAft>
              <a:buClr>
                <a:srgbClr val="000000"/>
              </a:buClr>
              <a:buSzPts val="1100"/>
              <a:buFont typeface="Arial"/>
              <a:buNone/>
            </a:pPr>
            <a:r>
              <a:t/>
            </a:r>
            <a:endParaRPr sz="1400">
              <a:latin typeface="Arial"/>
              <a:ea typeface="Arial"/>
              <a:cs typeface="Arial"/>
              <a:sym typeface="Arial"/>
            </a:endParaRPr>
          </a:p>
          <a:p>
            <a:pPr indent="-317500" lvl="0" marL="457200" rtl="0" algn="just">
              <a:lnSpc>
                <a:spcPct val="115000"/>
              </a:lnSpc>
              <a:spcBef>
                <a:spcPts val="0"/>
              </a:spcBef>
              <a:spcAft>
                <a:spcPts val="0"/>
              </a:spcAft>
              <a:buSzPts val="1400"/>
              <a:buChar char="●"/>
            </a:pPr>
            <a:r>
              <a:rPr lang="en" sz="1400">
                <a:latin typeface="Arial"/>
                <a:ea typeface="Arial"/>
                <a:cs typeface="Arial"/>
                <a:sym typeface="Arial"/>
              </a:rPr>
              <a:t>To digitally extract the readings from electricity meter. </a:t>
            </a:r>
            <a:endParaRPr sz="1400">
              <a:latin typeface="Arial"/>
              <a:ea typeface="Arial"/>
              <a:cs typeface="Arial"/>
              <a:sym typeface="Arial"/>
            </a:endParaRPr>
          </a:p>
          <a:p>
            <a:pPr indent="-317500" lvl="0" marL="457200" rtl="0" algn="just">
              <a:lnSpc>
                <a:spcPct val="115000"/>
              </a:lnSpc>
              <a:spcBef>
                <a:spcPts val="0"/>
              </a:spcBef>
              <a:spcAft>
                <a:spcPts val="0"/>
              </a:spcAft>
              <a:buSzPts val="1400"/>
              <a:buChar char="●"/>
            </a:pPr>
            <a:r>
              <a:rPr lang="en" sz="1400">
                <a:latin typeface="Arial"/>
                <a:ea typeface="Arial"/>
                <a:cs typeface="Arial"/>
                <a:sym typeface="Arial"/>
              </a:rPr>
              <a:t>To increase the accuracy of detecting the units.</a:t>
            </a:r>
            <a:endParaRPr sz="1400">
              <a:latin typeface="Arial"/>
              <a:ea typeface="Arial"/>
              <a:cs typeface="Arial"/>
              <a:sym typeface="Arial"/>
            </a:endParaRPr>
          </a:p>
          <a:p>
            <a:pPr indent="-317500" lvl="0" marL="457200" rtl="0" algn="just">
              <a:lnSpc>
                <a:spcPct val="115000"/>
              </a:lnSpc>
              <a:spcBef>
                <a:spcPts val="0"/>
              </a:spcBef>
              <a:spcAft>
                <a:spcPts val="0"/>
              </a:spcAft>
              <a:buSzPts val="1400"/>
              <a:buChar char="●"/>
            </a:pPr>
            <a:r>
              <a:rPr lang="en" sz="1400">
                <a:latin typeface="Arial"/>
                <a:ea typeface="Arial"/>
                <a:cs typeface="Arial"/>
                <a:sym typeface="Arial"/>
              </a:rPr>
              <a:t>To take the image of the screen when the reading is detected and save it in a file</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48075" y="104075"/>
            <a:ext cx="8520600" cy="572700"/>
          </a:xfrm>
          <a:prstGeom prst="rect">
            <a:avLst/>
          </a:prstGeom>
        </p:spPr>
        <p:txBody>
          <a:bodyPr anchorCtr="0" anchor="t" bIns="91425" lIns="91425" spcFirstLastPara="1" rIns="91425" wrap="square" tIns="91425">
            <a:noAutofit/>
          </a:bodyPr>
          <a:lstStyle/>
          <a:p>
            <a:pPr indent="457200" lvl="0" marL="1828800">
              <a:spcBef>
                <a:spcPts val="0"/>
              </a:spcBef>
              <a:spcAft>
                <a:spcPts val="0"/>
              </a:spcAft>
              <a:buNone/>
            </a:pPr>
            <a:r>
              <a:rPr lang="en"/>
              <a:t>    PRE-PROCESSING </a:t>
            </a:r>
            <a:endParaRPr/>
          </a:p>
        </p:txBody>
      </p:sp>
      <p:sp>
        <p:nvSpPr>
          <p:cNvPr id="190" name="Shape 190"/>
          <p:cNvSpPr txBox="1"/>
          <p:nvPr>
            <p:ph idx="1" type="body"/>
          </p:nvPr>
        </p:nvSpPr>
        <p:spPr>
          <a:xfrm>
            <a:off x="4572000" y="1017725"/>
            <a:ext cx="3951900" cy="35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sz="1400">
                <a:solidFill>
                  <a:srgbClr val="000000"/>
                </a:solidFill>
              </a:rPr>
              <a:t>NOW </a:t>
            </a:r>
            <a:endParaRPr sz="1400">
              <a:solidFill>
                <a:srgbClr val="000000"/>
              </a:solidFill>
            </a:endParaRPr>
          </a:p>
          <a:p>
            <a:pPr indent="-317500" lvl="0" marL="457200" rtl="0">
              <a:spcBef>
                <a:spcPts val="1600"/>
              </a:spcBef>
              <a:spcAft>
                <a:spcPts val="0"/>
              </a:spcAft>
              <a:buClr>
                <a:srgbClr val="000000"/>
              </a:buClr>
              <a:buSzPts val="1400"/>
              <a:buChar char="●"/>
            </a:pPr>
            <a:r>
              <a:rPr lang="en" sz="1400">
                <a:solidFill>
                  <a:srgbClr val="000000"/>
                </a:solidFill>
              </a:rPr>
              <a:t>100% efficiency …</a:t>
            </a:r>
            <a:endParaRPr sz="1400">
              <a:solidFill>
                <a:srgbClr val="000000"/>
              </a:solidFill>
            </a:endParaRPr>
          </a:p>
          <a:p>
            <a:pPr indent="0" lvl="0" marL="457200">
              <a:spcBef>
                <a:spcPts val="1600"/>
              </a:spcBef>
              <a:spcAft>
                <a:spcPts val="1600"/>
              </a:spcAft>
              <a:buNone/>
            </a:pPr>
            <a:r>
              <a:t/>
            </a:r>
            <a:endParaRPr sz="1400">
              <a:solidFill>
                <a:srgbClr val="000000"/>
              </a:solidFill>
            </a:endParaRPr>
          </a:p>
        </p:txBody>
      </p:sp>
      <p:sp>
        <p:nvSpPr>
          <p:cNvPr id="191" name="Shape 191"/>
          <p:cNvSpPr txBox="1"/>
          <p:nvPr/>
        </p:nvSpPr>
        <p:spPr>
          <a:xfrm>
            <a:off x="555275" y="1057775"/>
            <a:ext cx="3614100" cy="3916200"/>
          </a:xfrm>
          <a:prstGeom prst="rect">
            <a:avLst/>
          </a:prstGeom>
          <a:noFill/>
          <a:ln>
            <a:noFill/>
          </a:ln>
        </p:spPr>
        <p:txBody>
          <a:bodyPr anchorCtr="0" anchor="t" bIns="91425" lIns="91425" spcFirstLastPara="1" rIns="91425" wrap="square" tIns="91425">
            <a:noAutofit/>
          </a:bodyPr>
          <a:lstStyle/>
          <a:p>
            <a:pPr indent="0" lvl="0" marL="914400" rtl="0">
              <a:spcBef>
                <a:spcPts val="0"/>
              </a:spcBef>
              <a:spcAft>
                <a:spcPts val="0"/>
              </a:spcAft>
              <a:buNone/>
            </a:pPr>
            <a:r>
              <a:rPr lang="en"/>
              <a:t>      EARLIER </a:t>
            </a:r>
            <a:endParaRPr/>
          </a:p>
          <a:p>
            <a:pPr indent="0" lvl="0" marL="914400" rtl="0">
              <a:spcBef>
                <a:spcPts val="0"/>
              </a:spcBef>
              <a:spcAft>
                <a:spcPts val="0"/>
              </a:spcAft>
              <a:buNone/>
            </a:pPr>
            <a:r>
              <a:t/>
            </a:r>
            <a:endParaRPr/>
          </a:p>
          <a:p>
            <a:pPr indent="-317500" lvl="0" marL="457200" rtl="0">
              <a:spcBef>
                <a:spcPts val="0"/>
              </a:spcBef>
              <a:spcAft>
                <a:spcPts val="0"/>
              </a:spcAft>
              <a:buSzPts val="1400"/>
              <a:buChar char="●"/>
            </a:pPr>
            <a:r>
              <a:rPr lang="en"/>
              <a:t>Noise reduction not proper result </a:t>
            </a:r>
            <a:endParaRPr/>
          </a:p>
          <a:p>
            <a:pPr indent="0" lvl="0" marL="914400" rtl="0">
              <a:spcBef>
                <a:spcPts val="0"/>
              </a:spcBef>
              <a:spcAft>
                <a:spcPts val="0"/>
              </a:spcAft>
              <a:buNone/>
            </a:pPr>
            <a:r>
              <a:t/>
            </a:r>
            <a:endParaRPr/>
          </a:p>
          <a:p>
            <a:pPr indent="0" lvl="0" marL="914400">
              <a:spcBef>
                <a:spcPts val="0"/>
              </a:spcBef>
              <a:spcAft>
                <a:spcPts val="0"/>
              </a:spcAft>
              <a:buNone/>
            </a:pPr>
            <a:r>
              <a:t/>
            </a:r>
            <a:endParaRPr/>
          </a:p>
        </p:txBody>
      </p:sp>
      <p:pic>
        <p:nvPicPr>
          <p:cNvPr id="192" name="Shape 192"/>
          <p:cNvPicPr preferRelativeResize="0"/>
          <p:nvPr/>
        </p:nvPicPr>
        <p:blipFill rotWithShape="1">
          <a:blip r:embed="rId3">
            <a:alphaModFix/>
          </a:blip>
          <a:srcRect b="45152" l="24508" r="29946" t="27607"/>
          <a:stretch/>
        </p:blipFill>
        <p:spPr>
          <a:xfrm>
            <a:off x="1013125" y="2533750"/>
            <a:ext cx="2698399" cy="847525"/>
          </a:xfrm>
          <a:prstGeom prst="rect">
            <a:avLst/>
          </a:prstGeom>
          <a:noFill/>
          <a:ln>
            <a:noFill/>
          </a:ln>
        </p:spPr>
      </p:pic>
      <p:pic>
        <p:nvPicPr>
          <p:cNvPr id="193" name="Shape 193"/>
          <p:cNvPicPr preferRelativeResize="0"/>
          <p:nvPr/>
        </p:nvPicPr>
        <p:blipFill>
          <a:blip r:embed="rId4">
            <a:alphaModFix/>
          </a:blip>
          <a:stretch>
            <a:fillRect/>
          </a:stretch>
        </p:blipFill>
        <p:spPr>
          <a:xfrm>
            <a:off x="5682100" y="2447925"/>
            <a:ext cx="2238375" cy="101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Contour Detection</a:t>
            </a:r>
            <a:endParaRPr/>
          </a:p>
        </p:txBody>
      </p:sp>
      <p:sp>
        <p:nvSpPr>
          <p:cNvPr id="199" name="Shape 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Color filtered the video for green by giving it a range with lower and upper array to detect the colour. </a:t>
            </a:r>
            <a:endParaRPr sz="1200">
              <a:solidFill>
                <a:schemeClr val="dk1"/>
              </a:solidFill>
              <a:latin typeface="Calibri"/>
              <a:ea typeface="Calibri"/>
              <a:cs typeface="Calibri"/>
              <a:sym typeface="Calibri"/>
            </a:endParaRPr>
          </a:p>
          <a:p>
            <a:pPr indent="-304800" lvl="0" marL="457200"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Mask it for image binarization i.e. object in white and background in black.</a:t>
            </a:r>
            <a:endParaRPr sz="1200">
              <a:solidFill>
                <a:schemeClr val="dk1"/>
              </a:solidFill>
              <a:latin typeface="Calibri"/>
              <a:ea typeface="Calibri"/>
              <a:cs typeface="Calibri"/>
              <a:sym typeface="Calibri"/>
            </a:endParaRPr>
          </a:p>
          <a:p>
            <a:pPr indent="0" lvl="0" marL="0" rtl="0">
              <a:lnSpc>
                <a:spcPct val="115000"/>
              </a:lnSpc>
              <a:spcBef>
                <a:spcPts val="1000"/>
              </a:spcBef>
              <a:spcAft>
                <a:spcPts val="0"/>
              </a:spcAft>
              <a:buNone/>
            </a:pPr>
            <a:r>
              <a:t/>
            </a:r>
            <a:endParaRPr sz="1200">
              <a:solidFill>
                <a:schemeClr val="dk1"/>
              </a:solidFill>
              <a:latin typeface="Calibri"/>
              <a:ea typeface="Calibri"/>
              <a:cs typeface="Calibri"/>
              <a:sym typeface="Calibri"/>
            </a:endParaRPr>
          </a:p>
          <a:p>
            <a:pPr indent="0" lvl="0" marL="0" rtl="0">
              <a:lnSpc>
                <a:spcPct val="115000"/>
              </a:lnSpc>
              <a:spcBef>
                <a:spcPts val="100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nSpc>
                <a:spcPct val="115000"/>
              </a:lnSpc>
              <a:spcBef>
                <a:spcPts val="1000"/>
              </a:spcBef>
              <a:spcAft>
                <a:spcPts val="1000"/>
              </a:spcAft>
              <a:buNone/>
            </a:pPr>
            <a:r>
              <a:rPr lang="en" sz="1200">
                <a:solidFill>
                  <a:schemeClr val="dk1"/>
                </a:solidFill>
                <a:latin typeface="Calibri"/>
                <a:ea typeface="Calibri"/>
                <a:cs typeface="Calibri"/>
                <a:sym typeface="Calibri"/>
              </a:rPr>
              <a:t> </a:t>
            </a:r>
            <a:endParaRPr/>
          </a:p>
        </p:txBody>
      </p:sp>
      <p:pic>
        <p:nvPicPr>
          <p:cNvPr id="200" name="Shape 200"/>
          <p:cNvPicPr preferRelativeResize="0"/>
          <p:nvPr/>
        </p:nvPicPr>
        <p:blipFill>
          <a:blip r:embed="rId3">
            <a:alphaModFix/>
          </a:blip>
          <a:stretch>
            <a:fillRect/>
          </a:stretch>
        </p:blipFill>
        <p:spPr>
          <a:xfrm>
            <a:off x="1493775" y="2044475"/>
            <a:ext cx="5591175" cy="244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Contour Detection</a:t>
            </a:r>
            <a:endParaRPr/>
          </a:p>
        </p:txBody>
      </p:sp>
      <p:sp>
        <p:nvSpPr>
          <p:cNvPr id="206" name="Shape 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Find contours in that region using findContours() function. </a:t>
            </a:r>
            <a:endParaRPr sz="1200">
              <a:solidFill>
                <a:schemeClr val="dk1"/>
              </a:solidFill>
              <a:latin typeface="Calibri"/>
              <a:ea typeface="Calibri"/>
              <a:cs typeface="Calibri"/>
              <a:sym typeface="Calibri"/>
            </a:endParaRPr>
          </a:p>
          <a:p>
            <a:pPr indent="0" lvl="0" marL="0" rtl="0">
              <a:lnSpc>
                <a:spcPct val="115000"/>
              </a:lnSpc>
              <a:spcBef>
                <a:spcPts val="1000"/>
              </a:spcBef>
              <a:spcAft>
                <a:spcPts val="0"/>
              </a:spcAft>
              <a:buNone/>
            </a:pPr>
            <a:r>
              <a:t/>
            </a:r>
            <a:endParaRPr sz="1200">
              <a:solidFill>
                <a:schemeClr val="dk1"/>
              </a:solidFill>
              <a:latin typeface="Calibri"/>
              <a:ea typeface="Calibri"/>
              <a:cs typeface="Calibri"/>
              <a:sym typeface="Calibri"/>
            </a:endParaRPr>
          </a:p>
          <a:p>
            <a:pPr indent="0" lvl="0" marL="0" rtl="0">
              <a:lnSpc>
                <a:spcPct val="115000"/>
              </a:lnSpc>
              <a:spcBef>
                <a:spcPts val="1000"/>
              </a:spcBef>
              <a:spcAft>
                <a:spcPts val="0"/>
              </a:spcAft>
              <a:buNone/>
            </a:pPr>
            <a:r>
              <a:t/>
            </a:r>
            <a:endParaRPr sz="1200">
              <a:solidFill>
                <a:schemeClr val="dk1"/>
              </a:solidFill>
              <a:latin typeface="Calibri"/>
              <a:ea typeface="Calibri"/>
              <a:cs typeface="Calibri"/>
              <a:sym typeface="Calibri"/>
            </a:endParaRPr>
          </a:p>
          <a:p>
            <a:pPr indent="0" lvl="0" marL="0" rtl="0">
              <a:lnSpc>
                <a:spcPct val="115000"/>
              </a:lnSpc>
              <a:spcBef>
                <a:spcPts val="1000"/>
              </a:spcBef>
              <a:spcAft>
                <a:spcPts val="0"/>
              </a:spcAft>
              <a:buNone/>
            </a:pPr>
            <a:r>
              <a:t/>
            </a:r>
            <a:endParaRPr sz="1200">
              <a:solidFill>
                <a:schemeClr val="dk1"/>
              </a:solidFill>
              <a:latin typeface="Calibri"/>
              <a:ea typeface="Calibri"/>
              <a:cs typeface="Calibri"/>
              <a:sym typeface="Calibri"/>
            </a:endParaRPr>
          </a:p>
          <a:p>
            <a:pPr indent="-304800" lvl="0" marL="457200" rtl="0">
              <a:lnSpc>
                <a:spcPct val="115000"/>
              </a:lnSpc>
              <a:spcBef>
                <a:spcPts val="10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The contour with largest area i.e. the digital reading area is calculated.</a:t>
            </a:r>
            <a:endParaRPr sz="1200">
              <a:solidFill>
                <a:schemeClr val="dk1"/>
              </a:solidFill>
              <a:latin typeface="Calibri"/>
              <a:ea typeface="Calibri"/>
              <a:cs typeface="Calibri"/>
              <a:sym typeface="Calibri"/>
            </a:endParaRPr>
          </a:p>
          <a:p>
            <a:pPr indent="0" lvl="0" marL="0" rtl="0">
              <a:lnSpc>
                <a:spcPct val="115000"/>
              </a:lnSpc>
              <a:spcBef>
                <a:spcPts val="1000"/>
              </a:spcBef>
              <a:spcAft>
                <a:spcPts val="0"/>
              </a:spcAft>
              <a:buNone/>
            </a:pPr>
            <a:r>
              <a:t/>
            </a:r>
            <a:endParaRPr sz="1200">
              <a:solidFill>
                <a:schemeClr val="dk1"/>
              </a:solidFill>
              <a:latin typeface="Calibri"/>
              <a:ea typeface="Calibri"/>
              <a:cs typeface="Calibri"/>
              <a:sym typeface="Calibri"/>
            </a:endParaRPr>
          </a:p>
          <a:p>
            <a:pPr indent="-304800" lvl="0" marL="457200" rtl="0">
              <a:lnSpc>
                <a:spcPct val="115000"/>
              </a:lnSpc>
              <a:spcBef>
                <a:spcPts val="10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Taken as the </a:t>
            </a:r>
            <a:r>
              <a:rPr b="1" lang="en" sz="1200">
                <a:solidFill>
                  <a:schemeClr val="dk1"/>
                </a:solidFill>
                <a:latin typeface="Calibri"/>
                <a:ea typeface="Calibri"/>
                <a:cs typeface="Calibri"/>
                <a:sym typeface="Calibri"/>
              </a:rPr>
              <a:t>region of interest</a:t>
            </a:r>
            <a:r>
              <a:rPr lang="en" sz="1200">
                <a:solidFill>
                  <a:schemeClr val="dk1"/>
                </a:solidFill>
                <a:latin typeface="Calibri"/>
                <a:ea typeface="Calibri"/>
                <a:cs typeface="Calibri"/>
                <a:sym typeface="Calibri"/>
              </a:rPr>
              <a:t> which is desired.</a:t>
            </a:r>
            <a:endParaRPr sz="1200">
              <a:solidFill>
                <a:schemeClr val="dk1"/>
              </a:solidFill>
              <a:latin typeface="Calibri"/>
              <a:ea typeface="Calibri"/>
              <a:cs typeface="Calibri"/>
              <a:sym typeface="Calibri"/>
            </a:endParaRPr>
          </a:p>
          <a:p>
            <a:pPr indent="0" lvl="0" marL="0">
              <a:spcBef>
                <a:spcPts val="1000"/>
              </a:spcBef>
              <a:spcAft>
                <a:spcPts val="1600"/>
              </a:spcAft>
              <a:buNone/>
            </a:pPr>
            <a:r>
              <a:t/>
            </a:r>
            <a:endParaRPr/>
          </a:p>
        </p:txBody>
      </p:sp>
      <p:pic>
        <p:nvPicPr>
          <p:cNvPr id="207" name="Shape 207"/>
          <p:cNvPicPr preferRelativeResize="0"/>
          <p:nvPr/>
        </p:nvPicPr>
        <p:blipFill>
          <a:blip r:embed="rId3">
            <a:alphaModFix/>
          </a:blip>
          <a:stretch>
            <a:fillRect/>
          </a:stretch>
        </p:blipFill>
        <p:spPr>
          <a:xfrm>
            <a:off x="4898100" y="503925"/>
            <a:ext cx="3788475" cy="1808800"/>
          </a:xfrm>
          <a:prstGeom prst="rect">
            <a:avLst/>
          </a:prstGeom>
          <a:noFill/>
          <a:ln>
            <a:noFill/>
          </a:ln>
        </p:spPr>
      </p:pic>
      <p:pic>
        <p:nvPicPr>
          <p:cNvPr id="208" name="Shape 208"/>
          <p:cNvPicPr preferRelativeResize="0"/>
          <p:nvPr/>
        </p:nvPicPr>
        <p:blipFill>
          <a:blip r:embed="rId4">
            <a:alphaModFix/>
          </a:blip>
          <a:stretch>
            <a:fillRect/>
          </a:stretch>
        </p:blipFill>
        <p:spPr>
          <a:xfrm>
            <a:off x="5698100" y="2617550"/>
            <a:ext cx="2314575" cy="990600"/>
          </a:xfrm>
          <a:prstGeom prst="rect">
            <a:avLst/>
          </a:prstGeom>
          <a:noFill/>
          <a:ln>
            <a:noFill/>
          </a:ln>
        </p:spPr>
      </p:pic>
      <p:pic>
        <p:nvPicPr>
          <p:cNvPr id="209" name="Shape 209"/>
          <p:cNvPicPr preferRelativeResize="0"/>
          <p:nvPr/>
        </p:nvPicPr>
        <p:blipFill>
          <a:blip r:embed="rId5">
            <a:alphaModFix/>
          </a:blip>
          <a:stretch>
            <a:fillRect/>
          </a:stretch>
        </p:blipFill>
        <p:spPr>
          <a:xfrm>
            <a:off x="2465450" y="3663650"/>
            <a:ext cx="2238375" cy="1019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Feature Matching : Code Snippets</a:t>
            </a:r>
            <a:endParaRPr/>
          </a:p>
        </p:txBody>
      </p:sp>
      <p:sp>
        <p:nvSpPr>
          <p:cNvPr id="215" name="Shape 215"/>
          <p:cNvSpPr txBox="1"/>
          <p:nvPr>
            <p:ph idx="1" type="body"/>
          </p:nvPr>
        </p:nvSpPr>
        <p:spPr>
          <a:xfrm>
            <a:off x="311700" y="1152800"/>
            <a:ext cx="6938100" cy="2645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16" name="Shape 216"/>
          <p:cNvPicPr preferRelativeResize="0"/>
          <p:nvPr/>
        </p:nvPicPr>
        <p:blipFill rotWithShape="1">
          <a:blip r:embed="rId3">
            <a:alphaModFix/>
          </a:blip>
          <a:srcRect b="0" l="0" r="0" t="36358"/>
          <a:stretch/>
        </p:blipFill>
        <p:spPr>
          <a:xfrm>
            <a:off x="311700" y="1193250"/>
            <a:ext cx="8358099" cy="2604625"/>
          </a:xfrm>
          <a:prstGeom prst="rect">
            <a:avLst/>
          </a:prstGeom>
          <a:noFill/>
          <a:ln>
            <a:noFill/>
          </a:ln>
        </p:spPr>
      </p:pic>
      <p:sp>
        <p:nvSpPr>
          <p:cNvPr id="217" name="Shape 217"/>
          <p:cNvSpPr txBox="1"/>
          <p:nvPr/>
        </p:nvSpPr>
        <p:spPr>
          <a:xfrm>
            <a:off x="373800" y="3932975"/>
            <a:ext cx="8458500" cy="764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Import various python libraries .</a:t>
            </a:r>
            <a:endParaRPr/>
          </a:p>
          <a:p>
            <a:pPr indent="-317500" lvl="0" marL="457200" rtl="0">
              <a:spcBef>
                <a:spcPts val="0"/>
              </a:spcBef>
              <a:spcAft>
                <a:spcPts val="0"/>
              </a:spcAft>
              <a:buSzPts val="1400"/>
              <a:buChar char="●"/>
            </a:pPr>
            <a:r>
              <a:rPr lang="en"/>
              <a:t>cv2.VideoCapture() :- Loading videos .</a:t>
            </a:r>
            <a:endParaRPr/>
          </a:p>
          <a:p>
            <a:pPr indent="-317500" lvl="0" marL="457200">
              <a:spcBef>
                <a:spcPts val="0"/>
              </a:spcBef>
              <a:spcAft>
                <a:spcPts val="0"/>
              </a:spcAft>
              <a:buSzPts val="1400"/>
              <a:buChar char="●"/>
            </a:pPr>
            <a:r>
              <a:rPr lang="en"/>
              <a:t>cv2.imread :- Loading images .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           </a:t>
            </a:r>
            <a:r>
              <a:rPr lang="en"/>
              <a:t>Feature Matching : Code Snippets</a:t>
            </a:r>
            <a:endParaRPr/>
          </a:p>
        </p:txBody>
      </p:sp>
      <p:sp>
        <p:nvSpPr>
          <p:cNvPr id="223" name="Shape 223"/>
          <p:cNvSpPr txBox="1"/>
          <p:nvPr>
            <p:ph idx="1" type="body"/>
          </p:nvPr>
        </p:nvSpPr>
        <p:spPr>
          <a:xfrm>
            <a:off x="311700" y="1152475"/>
            <a:ext cx="7290000" cy="2403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24" name="Shape 224"/>
          <p:cNvPicPr preferRelativeResize="0"/>
          <p:nvPr/>
        </p:nvPicPr>
        <p:blipFill>
          <a:blip r:embed="rId3">
            <a:alphaModFix/>
          </a:blip>
          <a:stretch>
            <a:fillRect/>
          </a:stretch>
        </p:blipFill>
        <p:spPr>
          <a:xfrm>
            <a:off x="155850" y="1152475"/>
            <a:ext cx="8832300" cy="2644093"/>
          </a:xfrm>
          <a:prstGeom prst="rect">
            <a:avLst/>
          </a:prstGeom>
          <a:noFill/>
          <a:ln>
            <a:noFill/>
          </a:ln>
        </p:spPr>
      </p:pic>
      <p:sp>
        <p:nvSpPr>
          <p:cNvPr id="225" name="Shape 225"/>
          <p:cNvSpPr txBox="1"/>
          <p:nvPr/>
        </p:nvSpPr>
        <p:spPr>
          <a:xfrm>
            <a:off x="306725" y="4039600"/>
            <a:ext cx="8520600" cy="7653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SIFT :- Describe and detect Features .</a:t>
            </a:r>
            <a:endParaRPr/>
          </a:p>
          <a:p>
            <a:pPr indent="-317500" lvl="0" marL="457200" rtl="0">
              <a:spcBef>
                <a:spcPts val="0"/>
              </a:spcBef>
              <a:spcAft>
                <a:spcPts val="0"/>
              </a:spcAft>
              <a:buSzPts val="1400"/>
              <a:buChar char="●"/>
            </a:pPr>
            <a:r>
              <a:rPr lang="en"/>
              <a:t>cv2.BFMatcher :- Brute Force Matching .</a:t>
            </a:r>
            <a:endParaRPr/>
          </a:p>
          <a:p>
            <a:pPr indent="0" lvl="0" marL="45720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r>
              <a:rPr lang="en"/>
              <a:t>Feature Matching : Code Snippets</a:t>
            </a:r>
            <a:endParaRPr/>
          </a:p>
        </p:txBody>
      </p:sp>
      <p:sp>
        <p:nvSpPr>
          <p:cNvPr id="231" name="Shape 231"/>
          <p:cNvSpPr txBox="1"/>
          <p:nvPr>
            <p:ph idx="1" type="body"/>
          </p:nvPr>
        </p:nvSpPr>
        <p:spPr>
          <a:xfrm>
            <a:off x="311700" y="1152475"/>
            <a:ext cx="6132300" cy="262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32" name="Shape 232"/>
          <p:cNvPicPr preferRelativeResize="0"/>
          <p:nvPr/>
        </p:nvPicPr>
        <p:blipFill>
          <a:blip r:embed="rId3">
            <a:alphaModFix/>
          </a:blip>
          <a:stretch>
            <a:fillRect/>
          </a:stretch>
        </p:blipFill>
        <p:spPr>
          <a:xfrm>
            <a:off x="194588" y="1214413"/>
            <a:ext cx="8776725" cy="2749346"/>
          </a:xfrm>
          <a:prstGeom prst="rect">
            <a:avLst/>
          </a:prstGeom>
          <a:noFill/>
          <a:ln>
            <a:noFill/>
          </a:ln>
        </p:spPr>
      </p:pic>
      <p:sp>
        <p:nvSpPr>
          <p:cNvPr id="233" name="Shape 233"/>
          <p:cNvSpPr txBox="1"/>
          <p:nvPr/>
        </p:nvSpPr>
        <p:spPr>
          <a:xfrm>
            <a:off x="333600" y="4160450"/>
            <a:ext cx="8498700" cy="671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Rotation using Affine transformation.</a:t>
            </a:r>
            <a:endParaRPr/>
          </a:p>
          <a:p>
            <a:pPr indent="-317500" lvl="0" marL="457200">
              <a:spcBef>
                <a:spcPts val="0"/>
              </a:spcBef>
              <a:spcAft>
                <a:spcPts val="0"/>
              </a:spcAft>
              <a:buSzPts val="1400"/>
              <a:buChar char="●"/>
            </a:pPr>
            <a:r>
              <a:rPr lang="en"/>
              <a:t>Preprocessing :- To extract roi.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