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20" name="Shape 20"/>
          <p:cNvPicPr preferRelativeResize="0"/>
          <p:nvPr/>
        </p:nvPicPr>
        <p:blipFill rotWithShape="1">
          <a:blip r:embed="rId3">
            <a:alphaModFix/>
          </a:blip>
          <a:srcRect b="28591" l="0" r="0" t="0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21"/>
          <p:cNvGrpSpPr/>
          <p:nvPr/>
        </p:nvGrpSpPr>
        <p:grpSpPr>
          <a:xfrm>
            <a:off x="-76200" y="5257800"/>
            <a:ext cx="2209800" cy="685668"/>
            <a:chOff x="76200" y="2209800"/>
            <a:chExt cx="2209800" cy="685668"/>
          </a:xfrm>
        </p:grpSpPr>
        <p:sp>
          <p:nvSpPr>
            <p:cNvPr id="22" name="Shape 22"/>
            <p:cNvSpPr txBox="1"/>
            <p:nvPr/>
          </p:nvSpPr>
          <p:spPr>
            <a:xfrm>
              <a:off x="76200" y="2209800"/>
              <a:ext cx="22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228600" y="2664768"/>
              <a:ext cx="190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Shape 24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0" y="4282182"/>
            <a:ext cx="9144000" cy="25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.png" id="29" name="Shape 29"/>
          <p:cNvPicPr preferRelativeResize="0"/>
          <p:nvPr/>
        </p:nvPicPr>
        <p:blipFill rotWithShape="1">
          <a:blip r:embed="rId3">
            <a:alphaModFix/>
          </a:blip>
          <a:srcRect b="5338" l="1921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Shape 34"/>
          <p:cNvGrpSpPr/>
          <p:nvPr/>
        </p:nvGrpSpPr>
        <p:grpSpPr>
          <a:xfrm>
            <a:off x="6858000" y="762000"/>
            <a:ext cx="2209800" cy="685668"/>
            <a:chOff x="76200" y="2209800"/>
            <a:chExt cx="2209800" cy="685668"/>
          </a:xfrm>
        </p:grpSpPr>
        <p:sp>
          <p:nvSpPr>
            <p:cNvPr id="35" name="Shape 35"/>
            <p:cNvSpPr txBox="1"/>
            <p:nvPr/>
          </p:nvSpPr>
          <p:spPr>
            <a:xfrm>
              <a:off x="76200" y="2209800"/>
              <a:ext cx="22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228600" y="2664768"/>
              <a:ext cx="1905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b="0" i="0" sz="1100" u="none" cap="none" strike="noStrik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43" name="Shape 43"/>
          <p:cNvPicPr preferRelativeResize="0"/>
          <p:nvPr/>
        </p:nvPicPr>
        <p:blipFill rotWithShape="1">
          <a:blip r:embed="rId2">
            <a:alphaModFix/>
          </a:blip>
          <a:srcRect b="5338" l="1921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Shape 44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45" name="Shape 45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49" name="Shape 49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b="0" i="0" sz="1100" u="none" cap="none" strike="noStrik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59" name="Shape 59"/>
          <p:cNvPicPr preferRelativeResize="0"/>
          <p:nvPr/>
        </p:nvPicPr>
        <p:blipFill rotWithShape="1">
          <a:blip r:embed="rId2">
            <a:alphaModFix/>
          </a:blip>
          <a:srcRect b="5338" l="1921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Shape 60"/>
          <p:cNvGrpSpPr/>
          <p:nvPr/>
        </p:nvGrpSpPr>
        <p:grpSpPr>
          <a:xfrm>
            <a:off x="2133600" y="6553200"/>
            <a:ext cx="7010409" cy="45600"/>
            <a:chOff x="1905000" y="6553200"/>
            <a:chExt cx="7010409" cy="45600"/>
          </a:xfrm>
        </p:grpSpPr>
        <p:sp>
          <p:nvSpPr>
            <p:cNvPr id="61" name="Shape 61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65" name="Shape 65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996075" y="2533175"/>
            <a:ext cx="6781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Definition-</a:t>
            </a:r>
            <a:r>
              <a:rPr lang="en-US" sz="3200"/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Processing for extracting </a:t>
            </a:r>
            <a:r>
              <a:rPr lang="en-US" sz="3200"/>
              <a:t>electric meter readings”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Status and Challenges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135425"/>
            <a:ext cx="82296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Have successfully applied various OpenCV and python libraries of template matching with correct output in 90% of the video frames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processing of the video is little slow as the code is heavy. 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plan to optimise it by using lesser no frames and are exploring other possible options in machine learning.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 and Improvements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33400" y="17526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/>
              <a:t>OCR using Image Classification: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K- Nearest Neighbors(K-NN)</a:t>
            </a:r>
            <a:endParaRPr sz="3600"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Support Vector Machines(SVM)</a:t>
            </a:r>
            <a:endParaRPr sz="3600"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K-NN Algorithm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325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(k-NN) rule: decide for the class that is most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frequent among the k nearest neighbors .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 The computation time in K-NN = no. of training samples(m) * size of feature vector(n).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 Implicit Assumption : All features are of equal value . 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K-NN Algorithm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❖"/>
            </a:pPr>
            <a:r>
              <a:rPr b="1" lang="en-US"/>
              <a:t>Feature weighting</a:t>
            </a:r>
            <a:r>
              <a:rPr lang="en-US"/>
              <a:t> : A technique used to approximate the optimal degree of influence of individual features using a training set.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Relevant Features :- High weight value .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Irrelevant Features :- Very low weight value .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Algorithm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Principle</a:t>
            </a:r>
            <a:r>
              <a:rPr lang="en-US"/>
              <a:t> :  </a:t>
            </a:r>
            <a:r>
              <a:rPr lang="en-US" sz="2400"/>
              <a:t>to map the input data onto a higher dimensional feature space nonlinearly related to the input space and determine a separating hyperplane with maximum margin between the two classes in the feature space .</a:t>
            </a:r>
            <a:endParaRPr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00" y="3429000"/>
            <a:ext cx="3723376" cy="28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SVM Algorithm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SVM can be extended to Multi-class problems by using 2 different approaches :</a:t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One- vs- All : ‘n’ SVM’s tested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One -vs -One : ‘n*(n-1)/2’ binary SVM’s tested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0"/>
            <a:ext cx="8229600" cy="11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178101"/>
            <a:ext cx="40401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K-NN Algorithm</a:t>
            </a:r>
            <a:endParaRPr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174300" y="1894450"/>
            <a:ext cx="4323000" cy="4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Training Time is linear with no. of samples.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new class can easily be added to an existing classifier.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Consumes less storage and     computation.</a:t>
            </a:r>
            <a:endParaRPr/>
          </a:p>
        </p:txBody>
      </p:sp>
      <p:sp>
        <p:nvSpPr>
          <p:cNvPr id="240" name="Shape 240"/>
          <p:cNvSpPr txBox="1"/>
          <p:nvPr>
            <p:ph idx="3" type="body"/>
          </p:nvPr>
        </p:nvSpPr>
        <p:spPr>
          <a:xfrm>
            <a:off x="4645025" y="1034575"/>
            <a:ext cx="40419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         SVM Algorithm</a:t>
            </a:r>
            <a:endParaRPr/>
          </a:p>
        </p:txBody>
      </p:sp>
      <p:sp>
        <p:nvSpPr>
          <p:cNvPr id="241" name="Shape 241"/>
          <p:cNvSpPr txBox="1"/>
          <p:nvPr>
            <p:ph idx="4" type="body"/>
          </p:nvPr>
        </p:nvSpPr>
        <p:spPr>
          <a:xfrm>
            <a:off x="4645025" y="1411000"/>
            <a:ext cx="4323000" cy="54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Training Time is proportional</a:t>
            </a:r>
            <a:r>
              <a:rPr lang="en-US"/>
              <a:t> to the square of number of samples.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Adding new classes or new samples needs retraining with all samples. 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Large number of SV’s are generated which requires large storage.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68000" y="4566425"/>
            <a:ext cx="83133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THANK YOU 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6200" y="4343400"/>
            <a:ext cx="898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coordinator- Mr Viraj Choksi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Guide- Mr</a:t>
            </a:r>
            <a:r>
              <a:rPr lang="en-US" sz="2400"/>
              <a:t> Manoj Pandya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Team members</a:t>
            </a:r>
            <a:r>
              <a:rPr lang="en-US" sz="2400"/>
              <a:t> - 1)Malaika Rastogi (2016B1A70926P)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2)Priyanka Verma (2016B3A</a:t>
            </a:r>
            <a:r>
              <a:rPr lang="en-US" sz="2400"/>
              <a:t>70492P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3)Mayur Dhwaj</a:t>
            </a:r>
            <a:r>
              <a:rPr lang="en-US" sz="2400"/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(201</a:t>
            </a:r>
            <a:r>
              <a:rPr lang="en-US" sz="2400"/>
              <a:t>6B3A30543P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6200" y="43434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89801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Details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85800" y="1524000"/>
            <a:ext cx="7648500" cy="419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>
                <a:solidFill>
                  <a:schemeClr val="dk1"/>
                </a:solidFill>
              </a:rPr>
              <a:t>The existing method of manual electric meter reading has </a:t>
            </a:r>
            <a:r>
              <a:rPr lang="en-US" sz="2000">
                <a:solidFill>
                  <a:schemeClr val="dk1"/>
                </a:solidFill>
              </a:rPr>
              <a:t>lots of disadvantages</a:t>
            </a:r>
            <a:r>
              <a:rPr lang="en-US" sz="2000">
                <a:solidFill>
                  <a:schemeClr val="dk1"/>
                </a:solidFill>
              </a:rPr>
              <a:t> : It is very tedious, time consuming, man power consuming and is prone to lot of errors.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back camera of the mobile phones is used to acquire the video of the electricity meter. The system then applies a sequence of video processing functions to automatically extract and recognize the digits of the meter reading image. 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Bill is generated and sent to the customer.This would be time and cost effective for the company and the customer.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52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r>
              <a:rPr lang="en-US"/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52400" y="1371600"/>
            <a:ext cx="87630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Pre-processing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cropping the numeric reading area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color filtering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Individual digit reading 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segmentation of individual digits using horizontal and vertical scanning of the cropped numeric area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recognition of the reading by comparing each segmented digit with the digits templates.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Units reading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Template matching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Machine Learning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Technologies and Softwares Used : 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OpenCV and Python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175" y="4079000"/>
            <a:ext cx="2082825" cy="2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BGR -&gt; HSV -&gt;Color Filtering -&gt; Mask -&gt; Blurring -&gt; Threshold  -&gt; Cropped out reading area -&gt; Result</a:t>
            </a:r>
            <a:endParaRPr sz="30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1600"/>
            <a:ext cx="3760050" cy="3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575" y="1651600"/>
            <a:ext cx="4274875" cy="3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Various other methods can be used for noise reduction.</a:t>
            </a:r>
            <a:endParaRPr sz="3000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75" y="1738300"/>
            <a:ext cx="5924550" cy="3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5858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Template Matching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Past status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39250" y="1601375"/>
            <a:ext cx="87261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voltage_temp = cv2.imread(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'C:/Users/Win10/Documents/4th Semester Summer/GUVNL/v_bin.png'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ampere_temp = cv2.imread(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'C:/Users/Win10/Documents/4th Semester Summer/GUVNL/a_bin.png'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kW_temp = cv2.imread(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'C:/Users/Win10/Documents/4th Semester Summer/GUVNL/kW_bin.png'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kWh_temp = cv2.imread(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'C:/Users/Win10/Documents/4th Semester Summer/GUVNL/kWh_bin.png'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voltage_temp = cv2.cvtColor(voltage_temp,cv2.COLOR_BGR2GRAY)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ampere_temp = cv2.cvtColor(ampere_temp,cv2.COLOR_BGR2GRAY)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kW_temp = cv2.cvtColor(kW_temp,cv2.COLOR_BGR2GRAY)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kWh_temp = cv2.cvtColor(kWh_temp,cv2.COLOR_BGR2GRAY)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 = 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np.max(cv2.matchTemplate(screen1_gray,voltage_temp,cv2.TM_CCOEFF_NORMED))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 = 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np.max(cv2.matchTemplate(screen1_gray,ampere_temp,cv2.TM_CCOEFF_NORMED))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"kW ="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np.max(cv2.matchTemplate(screen1_gray,kW_temp,cv2.TM_CCOEFF_NORMED))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"kWh="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np.max(cv2.matchTemplate(screen1_gray,kWh_temp,cv2.TM_CCOEFF_NORMED))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80775" y="495000"/>
            <a:ext cx="4659600" cy="5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Problem 1 : Kw , KwH readings weren’t correctly processed 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Solution :  Applying threshold value of 0.92  in the code.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Problem 2 : Three different types of fonts are available to for each of the units.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Solution : Multiple templates are to be passed by creating a list of all the template images.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X_data = [ ]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files1= glob.glob('*.png')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Problem 3 : These codes run and give correct output on images. But when applied on video the size of the template is bigger than the font size of the unit.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Solution : To resize the template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imutils.resize()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8251" l="6159" r="5470" t="9646"/>
          <a:stretch/>
        </p:blipFill>
        <p:spPr>
          <a:xfrm>
            <a:off x="5001350" y="677825"/>
            <a:ext cx="3952350" cy="57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658400" y="166475"/>
            <a:ext cx="5298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5" y="274650"/>
            <a:ext cx="8403725" cy="61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