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32" r:id="rId11"/>
    <p:sldId id="323" r:id="rId12"/>
    <p:sldId id="324" r:id="rId13"/>
    <p:sldId id="325" r:id="rId14"/>
    <p:sldId id="326" r:id="rId15"/>
    <p:sldId id="327" r:id="rId16"/>
    <p:sldId id="315" r:id="rId17"/>
    <p:sldId id="317" r:id="rId18"/>
    <p:sldId id="318" r:id="rId19"/>
    <p:sldId id="319" r:id="rId20"/>
    <p:sldId id="321" r:id="rId21"/>
    <p:sldId id="328" r:id="rId22"/>
    <p:sldId id="329" r:id="rId23"/>
    <p:sldId id="330" r:id="rId24"/>
    <p:sldId id="331" r:id="rId25"/>
    <p:sldId id="322" r:id="rId26"/>
    <p:sldId id="297" r:id="rId2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22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86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10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4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034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23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52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462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547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63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0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/>
              <a:t>Car Price Prediction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901817"/>
          </a:xfrm>
        </p:spPr>
        <p:txBody>
          <a:bodyPr/>
          <a:lstStyle/>
          <a:p>
            <a:r>
              <a:rPr lang="en-US" dirty="0"/>
              <a:t>Selling Price with respect of Fuel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9DDEB5-E98B-60C9-74A9-2C6FD649B3D6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91157" y="1434517"/>
            <a:ext cx="7860484" cy="4674620"/>
          </a:xfrm>
        </p:spPr>
      </p:pic>
    </p:spTree>
    <p:extLst>
      <p:ext uri="{BB962C8B-B14F-4D97-AF65-F5344CB8AC3E}">
        <p14:creationId xmlns:p14="http://schemas.microsoft.com/office/powerpoint/2010/main" val="3591368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1438712"/>
          </a:xfrm>
        </p:spPr>
        <p:txBody>
          <a:bodyPr/>
          <a:lstStyle/>
          <a:p>
            <a:r>
              <a:rPr lang="en-US" dirty="0"/>
              <a:t>Selling Price with respect of transmission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A0B5CFE-8187-5C22-368E-E99DB833D0EF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405930" y="2004969"/>
            <a:ext cx="8447714" cy="4037056"/>
          </a:xfrm>
        </p:spPr>
      </p:pic>
    </p:spTree>
    <p:extLst>
      <p:ext uri="{BB962C8B-B14F-4D97-AF65-F5344CB8AC3E}">
        <p14:creationId xmlns:p14="http://schemas.microsoft.com/office/powerpoint/2010/main" val="1307499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1438712"/>
          </a:xfrm>
        </p:spPr>
        <p:txBody>
          <a:bodyPr/>
          <a:lstStyle/>
          <a:p>
            <a:r>
              <a:rPr lang="en-US" dirty="0"/>
              <a:t>Selling Price with respect of Owner type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B87837-AF18-EAD4-A1D4-BD3498E55F7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481431" y="1895912"/>
            <a:ext cx="8212822" cy="4655890"/>
          </a:xfrm>
        </p:spPr>
      </p:pic>
    </p:spTree>
    <p:extLst>
      <p:ext uri="{BB962C8B-B14F-4D97-AF65-F5344CB8AC3E}">
        <p14:creationId xmlns:p14="http://schemas.microsoft.com/office/powerpoint/2010/main" val="838534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3E93AD-CFC7-EB78-1626-FCA584EBA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4675" y="2642532"/>
            <a:ext cx="7382312" cy="3036815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852095" cy="3963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Data Preprocessing</a:t>
            </a:r>
          </a:p>
          <a:p>
            <a:pPr marL="0" indent="0">
              <a:buNone/>
            </a:pPr>
            <a:r>
              <a:rPr lang="en-US" dirty="0"/>
              <a:t>2. Exploratory Data Analysis (EDA)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3. Model Building and Evaluation</a:t>
            </a:r>
          </a:p>
          <a:p>
            <a:pPr marL="0" indent="0">
              <a:buNone/>
            </a:pPr>
            <a:r>
              <a:rPr lang="en-IN" dirty="0"/>
              <a:t>4. Best Model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5. Feature Importance</a:t>
            </a:r>
            <a:endParaRPr lang="en-US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17" y="360988"/>
            <a:ext cx="7843837" cy="1012782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1753299"/>
            <a:ext cx="6903076" cy="4300309"/>
          </a:xfrm>
        </p:spPr>
        <p:txBody>
          <a:bodyPr>
            <a:normAutofit/>
          </a:bodyPr>
          <a:lstStyle/>
          <a:p>
            <a:r>
              <a:rPr lang="en-US" dirty="0"/>
              <a:t>Hyperparameter Tuning: Perform extensive hyperparameter tuning using techniques like Grid Search or Random Search to find the optimal parameters for the models.</a:t>
            </a:r>
          </a:p>
          <a:p>
            <a:r>
              <a:rPr lang="en-US" dirty="0"/>
              <a:t>Advanced Models: Experiment with more advanced models such as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or deep learning models to potentially improve prediction accuracy.</a:t>
            </a:r>
          </a:p>
          <a:p>
            <a:r>
              <a:rPr lang="en-US" dirty="0"/>
              <a:t>Stacking and Blending: Implement ensemble methods like stacking and blending to combine multiple models and enhance overall performance.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IN" dirty="0"/>
              <a:t>1. Data Preprocessing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9631961" cy="3636378"/>
          </a:xfrm>
        </p:spPr>
        <p:txBody>
          <a:bodyPr>
            <a:normAutofit/>
          </a:bodyPr>
          <a:lstStyle/>
          <a:p>
            <a:r>
              <a:rPr lang="en-US" dirty="0"/>
              <a:t>Null Values: There were no null values in the dataset, which simplified the preprocessing step.</a:t>
            </a:r>
          </a:p>
          <a:p>
            <a:r>
              <a:rPr lang="en-US" dirty="0"/>
              <a:t>Duplicates: Some duplicate rows were found and removed to ensure data integrity.</a:t>
            </a:r>
          </a:p>
          <a:p>
            <a:r>
              <a:rPr lang="en-US" dirty="0"/>
              <a:t>Inconsistent Data: Outliers in </a:t>
            </a:r>
            <a:r>
              <a:rPr lang="en-US" dirty="0" err="1"/>
              <a:t>km_driven</a:t>
            </a:r>
            <a:r>
              <a:rPr lang="en-US" dirty="0"/>
              <a:t> and </a:t>
            </a:r>
            <a:r>
              <a:rPr lang="en-US" dirty="0" err="1"/>
              <a:t>selling_price</a:t>
            </a:r>
            <a:r>
              <a:rPr lang="en-US" dirty="0"/>
              <a:t> were capped to 200,000 and 2,000,000 respectively to handle extreme values.</a:t>
            </a:r>
          </a:p>
          <a:p>
            <a:r>
              <a:rPr lang="en-US" dirty="0"/>
              <a:t>Data Types: Necessary data type conversions were performed to ensure proper handling of categorical and numerical features.</a:t>
            </a:r>
          </a:p>
          <a:p>
            <a:r>
              <a:rPr lang="en-US" dirty="0"/>
              <a:t>Categorical Encoding: Categorical variables such as fuel, </a:t>
            </a:r>
            <a:r>
              <a:rPr lang="en-US" dirty="0" err="1"/>
              <a:t>seller_type</a:t>
            </a:r>
            <a:r>
              <a:rPr lang="en-US" dirty="0"/>
              <a:t>, and owner were encoded using one-hot encoding.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2. Exploratory Data Analysis (EDA)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9631961" cy="3636378"/>
          </a:xfrm>
        </p:spPr>
        <p:txBody>
          <a:bodyPr>
            <a:normAutofit/>
          </a:bodyPr>
          <a:lstStyle/>
          <a:p>
            <a:r>
              <a:rPr lang="en-US" dirty="0"/>
              <a:t>Categorical Features: Most cars are manual, and petrol is the most common fuel type. Individual sellers dominate the market, with first owners being the most common owner type.</a:t>
            </a:r>
          </a:p>
          <a:p>
            <a:r>
              <a:rPr lang="en-US" dirty="0"/>
              <a:t>Numerical Features: Distribution of </a:t>
            </a:r>
            <a:r>
              <a:rPr lang="en-US" dirty="0" err="1"/>
              <a:t>selling_price</a:t>
            </a:r>
            <a:r>
              <a:rPr lang="en-US" dirty="0"/>
              <a:t> and </a:t>
            </a:r>
            <a:r>
              <a:rPr lang="en-US" dirty="0" err="1"/>
              <a:t>km_driven</a:t>
            </a:r>
            <a:r>
              <a:rPr lang="en-US" dirty="0"/>
              <a:t> were analyzed using histograms and boxplots. Outliers were found and treated appropriately.</a:t>
            </a:r>
          </a:p>
          <a:p>
            <a:r>
              <a:rPr lang="en-US" dirty="0"/>
              <a:t>Correlation Analysis: Correlation heatmap revealed that year and </a:t>
            </a:r>
            <a:r>
              <a:rPr lang="en-US" dirty="0" err="1"/>
              <a:t>km_driven</a:t>
            </a:r>
            <a:r>
              <a:rPr lang="en-US" dirty="0"/>
              <a:t> have a noticeable correlation with </a:t>
            </a:r>
            <a:r>
              <a:rPr lang="en-US" dirty="0" err="1"/>
              <a:t>selling_price</a:t>
            </a:r>
            <a:r>
              <a:rPr lang="en-US" dirty="0"/>
              <a:t>, indicating their importance in predicting car prices.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17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3. Model Building and Evaluation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9631961" cy="3636378"/>
          </a:xfrm>
        </p:spPr>
        <p:txBody>
          <a:bodyPr>
            <a:normAutofit/>
          </a:bodyPr>
          <a:lstStyle/>
          <a:p>
            <a:r>
              <a:rPr lang="en-US" dirty="0"/>
              <a:t>Multiple machine learning models were built and evaluated to predict car prices. The performance of each model was assessed using metrics such as R^2 score, Mean Absolute Error (MAE), Mean Squared Error (MSE), and Root Mean Squared Error (RMSE).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25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Project objective and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Consumer Empowerment: </a:t>
            </a:r>
            <a:r>
              <a:rPr lang="en-US" dirty="0"/>
              <a:t>Empowering consumers with accurate and detailed information to make informed decisions.</a:t>
            </a:r>
          </a:p>
          <a:p>
            <a:r>
              <a:rPr lang="en-US" b="1" dirty="0"/>
              <a:t>Market Analysis</a:t>
            </a:r>
            <a:r>
              <a:rPr lang="en-US" dirty="0"/>
              <a:t>: Providing automotive businesses and professionals with insights into market trends, consumer preferences, and competitive analysis.</a:t>
            </a:r>
          </a:p>
          <a:p>
            <a:r>
              <a:rPr lang="en-US" b="1" dirty="0"/>
              <a:t>Technological Advancement</a:t>
            </a:r>
            <a:r>
              <a:rPr lang="en-US" dirty="0"/>
              <a:t>: Utilizing data science and machine learning techniques to analyze and present data in innovative ways.</a:t>
            </a:r>
          </a:p>
          <a:p>
            <a:r>
              <a:rPr lang="en-US" b="1" dirty="0"/>
              <a:t>Educational Value</a:t>
            </a:r>
            <a:r>
              <a:rPr lang="en-US" dirty="0"/>
              <a:t>: Offering a resource for automotive enthusiasts and students to learn </a:t>
            </a:r>
            <a:r>
              <a:rPr lang="en-US" b="1" dirty="0"/>
              <a:t>more about car specifications and industry trends.</a:t>
            </a:r>
          </a:p>
          <a:p>
            <a:r>
              <a:rPr lang="en-US" b="1" dirty="0"/>
              <a:t>Environmental Considerations</a:t>
            </a:r>
            <a:r>
              <a:rPr lang="en-US" dirty="0"/>
              <a:t>: Highlighting fuel efficiency and eco-friendly options to promote sustainable transportation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/>
              <a:t>4. Best Model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9631961" cy="3636378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Gradient Boosting Regressor</a:t>
            </a:r>
            <a:r>
              <a:rPr lang="en-US" dirty="0"/>
              <a:t> emerged as the best model for predicting car prices based on its performance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 R^2</a:t>
            </a:r>
            <a:r>
              <a:rPr lang="en-US" dirty="0"/>
              <a:t>: 0.701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R^2</a:t>
            </a:r>
            <a:r>
              <a:rPr lang="en-US" dirty="0"/>
              <a:t>: 0.689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MAE</a:t>
            </a:r>
            <a:r>
              <a:rPr lang="en-US" dirty="0"/>
              <a:t>: 0.405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MSE</a:t>
            </a:r>
            <a:r>
              <a:rPr lang="en-US" dirty="0"/>
              <a:t>: 0.318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Test RMSE</a:t>
            </a:r>
            <a:r>
              <a:rPr lang="en-US" dirty="0"/>
              <a:t>: 0.564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843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IN" dirty="0"/>
              <a:t>5. Feature Importance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9"/>
            <a:ext cx="9631961" cy="3636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importance of features in the best model (Gradient Boosting Regressor) indicates which factors most significantly influence car prices. The most important features were: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r>
              <a:rPr lang="en-US" dirty="0"/>
              <a:t>: Newer cars tend to have higher selling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KM Driven</a:t>
            </a:r>
            <a:r>
              <a:rPr lang="en-US" dirty="0"/>
              <a:t>: Cars with lower mileage tend to have higher selling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Transmission</a:t>
            </a:r>
            <a:r>
              <a:rPr lang="en-US" dirty="0"/>
              <a:t>: Manual or automatic transmission affects the price.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Fuel Type</a:t>
            </a:r>
            <a:r>
              <a:rPr lang="en-US" dirty="0"/>
              <a:t>: Different fuel types have varying impacts on car prices.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Owner Type</a:t>
            </a:r>
            <a:r>
              <a:rPr lang="en-US" dirty="0"/>
              <a:t>: The number of previous owners influences the car's selling price.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078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sz="2000" b="1" dirty="0"/>
              <a:t>Car Details Project Features</a:t>
            </a:r>
            <a:br>
              <a:rPr lang="en-US" sz="1200" b="1" dirty="0"/>
            </a:br>
            <a:r>
              <a:rPr lang="en-US" sz="1200" b="1" dirty="0"/>
              <a:t>Name</a:t>
            </a:r>
            <a:r>
              <a:rPr lang="en-US" sz="1200" dirty="0"/>
              <a:t>: The make and model of the car.</a:t>
            </a:r>
            <a:br>
              <a:rPr lang="en-US" sz="1200" dirty="0"/>
            </a:br>
            <a:r>
              <a:rPr lang="en-US" sz="1200" b="1" dirty="0"/>
              <a:t>Year</a:t>
            </a:r>
            <a:r>
              <a:rPr lang="en-US" sz="1200" dirty="0"/>
              <a:t>: The year the car was manufactured.</a:t>
            </a:r>
            <a:br>
              <a:rPr lang="en-US" sz="1200" dirty="0"/>
            </a:br>
            <a:r>
              <a:rPr lang="en-US" sz="1200" b="1" dirty="0"/>
              <a:t>KM Driven</a:t>
            </a:r>
            <a:r>
              <a:rPr lang="en-US" sz="1200" dirty="0"/>
              <a:t>: The total kilometers the car has been driven.</a:t>
            </a:r>
            <a:br>
              <a:rPr lang="en-US" sz="1200" dirty="0"/>
            </a:br>
            <a:r>
              <a:rPr lang="en-US" sz="1200" b="1" dirty="0"/>
              <a:t>Fuel</a:t>
            </a:r>
            <a:r>
              <a:rPr lang="en-US" sz="1200" dirty="0"/>
              <a:t>: The type of fuel the car uses (e.g., Petrol, Diesel, Electric, Hybrid).</a:t>
            </a:r>
            <a:br>
              <a:rPr lang="en-US" sz="1200" dirty="0"/>
            </a:br>
            <a:r>
              <a:rPr lang="en-US" sz="1200" b="1" dirty="0"/>
              <a:t>Seller Type</a:t>
            </a:r>
            <a:r>
              <a:rPr lang="en-US" sz="1200" dirty="0"/>
              <a:t>: The type of seller (e.g., Individual, Dealer).</a:t>
            </a:r>
            <a:br>
              <a:rPr lang="en-US" sz="1200" dirty="0"/>
            </a:br>
            <a:r>
              <a:rPr lang="en-US" sz="1200" b="1" dirty="0"/>
              <a:t>Transmission</a:t>
            </a:r>
            <a:r>
              <a:rPr lang="en-US" sz="1200" dirty="0"/>
              <a:t>: The type of transmission in the car (e.g., Manual, Automatic).</a:t>
            </a:r>
            <a:br>
              <a:rPr lang="en-US" sz="1200" dirty="0"/>
            </a:br>
            <a:r>
              <a:rPr lang="en-US" sz="1200" b="1" dirty="0"/>
              <a:t>Owner</a:t>
            </a:r>
            <a:r>
              <a:rPr lang="en-US" sz="1200" dirty="0"/>
              <a:t>: The number of previous owners of the car.</a:t>
            </a:r>
            <a:br>
              <a:rPr lang="en-US" sz="1200" dirty="0"/>
            </a:br>
            <a:br>
              <a:rPr lang="en-US" sz="1200" dirty="0"/>
            </a:br>
            <a:r>
              <a:rPr lang="en-US" sz="2000" b="1" dirty="0"/>
              <a:t>Car Details Project Target</a:t>
            </a:r>
            <a:br>
              <a:rPr lang="en-US" sz="2000" b="1" dirty="0"/>
            </a:br>
            <a:br>
              <a:rPr lang="en-US" sz="1200" dirty="0"/>
            </a:br>
            <a:r>
              <a:rPr lang="en-US" sz="1200" b="1" dirty="0"/>
              <a:t>Selling Price</a:t>
            </a:r>
            <a:r>
              <a:rPr lang="en-US" sz="1200" dirty="0"/>
              <a:t>: to Predict selling price of the car.</a:t>
            </a:r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7563"/>
            <a:ext cx="5259554" cy="805343"/>
          </a:xfrm>
        </p:spPr>
        <p:txBody>
          <a:bodyPr/>
          <a:lstStyle/>
          <a:p>
            <a:r>
              <a:rPr lang="en-US" sz="2000" dirty="0"/>
              <a:t>Steps Involved in Processing Car Details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290194"/>
            <a:ext cx="5259554" cy="3993160"/>
          </a:xfrm>
        </p:spPr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IN" dirty="0"/>
              <a:t>Imported Libraries</a:t>
            </a:r>
          </a:p>
          <a:p>
            <a:pPr marL="228600" indent="-228600">
              <a:buAutoNum type="arabicPeriod"/>
            </a:pPr>
            <a:r>
              <a:rPr lang="en-IN" dirty="0"/>
              <a:t>Data Preprocessing</a:t>
            </a:r>
          </a:p>
          <a:p>
            <a:pPr marL="228600" indent="-228600">
              <a:buAutoNum type="arabicPeriod"/>
            </a:pPr>
            <a:r>
              <a:rPr lang="en-IN" dirty="0"/>
              <a:t>Feature Engineering</a:t>
            </a:r>
          </a:p>
          <a:p>
            <a:pPr marL="228600" indent="-228600">
              <a:buAutoNum type="arabicPeriod"/>
            </a:pPr>
            <a:r>
              <a:rPr lang="en-IN" dirty="0"/>
              <a:t>Exploratory Data Analysis (EDA)</a:t>
            </a:r>
          </a:p>
          <a:p>
            <a:pPr marL="228600" indent="-228600">
              <a:buAutoNum type="arabicPeriod"/>
            </a:pPr>
            <a:r>
              <a:rPr lang="en-IN" dirty="0"/>
              <a:t>Select features and labels</a:t>
            </a:r>
          </a:p>
          <a:p>
            <a:pPr marL="228600" indent="-228600">
              <a:buAutoNum type="arabicPeriod"/>
            </a:pPr>
            <a:r>
              <a:rPr lang="en-IN" dirty="0"/>
              <a:t>Import Machine Learning Models</a:t>
            </a:r>
          </a:p>
          <a:p>
            <a:pPr marL="228600" indent="-228600">
              <a:buAutoNum type="arabicPeriod"/>
            </a:pPr>
            <a:r>
              <a:rPr lang="en-IN" dirty="0"/>
              <a:t>Evaluate Different Models</a:t>
            </a:r>
          </a:p>
          <a:p>
            <a:pPr marL="228600" indent="-228600">
              <a:buAutoNum type="arabicPeriod"/>
            </a:pPr>
            <a:r>
              <a:rPr lang="en-IN" dirty="0"/>
              <a:t>Save the Model</a:t>
            </a:r>
          </a:p>
          <a:p>
            <a:pPr marL="228600" indent="-228600">
              <a:buAutoNum type="arabicPeriod"/>
            </a:pPr>
            <a:r>
              <a:rPr lang="en-IN" dirty="0"/>
              <a:t>Visualizations</a:t>
            </a:r>
          </a:p>
          <a:p>
            <a:pPr marL="228600" indent="-228600">
              <a:buAutoNum type="arabicPeriod"/>
            </a:pPr>
            <a:r>
              <a:rPr lang="en-IN" dirty="0"/>
              <a:t>Deployment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Exploratory Data Analysis (EDA)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Visualizing the distribution of numerical features using histogram</a:t>
            </a:r>
          </a:p>
          <a:p>
            <a:r>
              <a:rPr lang="en-US" dirty="0"/>
              <a:t>Examining correlations between numerical features.</a:t>
            </a:r>
          </a:p>
          <a:p>
            <a:r>
              <a:rPr lang="en-US" dirty="0"/>
              <a:t>Visualizing relationships between numerical features using pair plots.</a:t>
            </a:r>
          </a:p>
          <a:p>
            <a:r>
              <a:rPr lang="en-US" dirty="0"/>
              <a:t>Analyzing the relationship between categorical and numerical features using box plots.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1715549"/>
          </a:xfrm>
        </p:spPr>
        <p:txBody>
          <a:bodyPr/>
          <a:lstStyle/>
          <a:p>
            <a:r>
              <a:rPr lang="en-IN" dirty="0"/>
              <a:t>Frequency distribution of selling Price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E5C93-7DD0-D520-506B-5EA5E9DAD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809" y="2231472"/>
            <a:ext cx="7530780" cy="432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1715549"/>
          </a:xfrm>
        </p:spPr>
        <p:txBody>
          <a:bodyPr/>
          <a:lstStyle/>
          <a:p>
            <a:r>
              <a:rPr lang="en-IN" dirty="0"/>
              <a:t>Counts for each features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929135-35D5-4261-D8C0-D773E0DF7E87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590488" y="2306972"/>
            <a:ext cx="8204433" cy="3735053"/>
          </a:xfrm>
        </p:spPr>
      </p:pic>
    </p:spTree>
    <p:extLst>
      <p:ext uri="{BB962C8B-B14F-4D97-AF65-F5344CB8AC3E}">
        <p14:creationId xmlns:p14="http://schemas.microsoft.com/office/powerpoint/2010/main" val="225862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901817"/>
          </a:xfrm>
        </p:spPr>
        <p:txBody>
          <a:bodyPr/>
          <a:lstStyle/>
          <a:p>
            <a:r>
              <a:rPr lang="en-IN" dirty="0"/>
              <a:t>Correlation between each features and label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1F61C-410F-2EA4-2968-A91118D1863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766658" y="1543574"/>
            <a:ext cx="8279934" cy="5209564"/>
          </a:xfrm>
        </p:spPr>
      </p:pic>
    </p:spTree>
    <p:extLst>
      <p:ext uri="{BB962C8B-B14F-4D97-AF65-F5344CB8AC3E}">
        <p14:creationId xmlns:p14="http://schemas.microsoft.com/office/powerpoint/2010/main" val="191012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306198"/>
            <a:ext cx="7043617" cy="901817"/>
          </a:xfrm>
        </p:spPr>
        <p:txBody>
          <a:bodyPr/>
          <a:lstStyle/>
          <a:p>
            <a:r>
              <a:rPr lang="en-IN" dirty="0"/>
              <a:t>Relation between each feature and labels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FCC2157-199D-7550-6E89-338C6899954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607266" y="1644242"/>
            <a:ext cx="8584734" cy="4907560"/>
          </a:xfrm>
        </p:spPr>
      </p:pic>
    </p:spTree>
    <p:extLst>
      <p:ext uri="{BB962C8B-B14F-4D97-AF65-F5344CB8AC3E}">
        <p14:creationId xmlns:p14="http://schemas.microsoft.com/office/powerpoint/2010/main" val="37166100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{234FC9D3-02E4-4C4C-9068-2BD4B31D7A95}tf78438558_win32</Template>
  <TotalTime>406</TotalTime>
  <Words>978</Words>
  <Application>Microsoft Office PowerPoint</Application>
  <PresentationFormat>Widescreen</PresentationFormat>
  <Paragraphs>144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Calibri</vt:lpstr>
      <vt:lpstr>Sabon Next LT</vt:lpstr>
      <vt:lpstr>Custom</vt:lpstr>
      <vt:lpstr>Car Price Prediction Model</vt:lpstr>
      <vt:lpstr>Project objective and motivation</vt:lpstr>
      <vt:lpstr>Car Details Project Features Name: The make and model of the car. Year: The year the car was manufactured. KM Driven: The total kilometers the car has been driven. Fuel: The type of fuel the car uses (e.g., Petrol, Diesel, Electric, Hybrid). Seller Type: The type of seller (e.g., Individual, Dealer). Transmission: The type of transmission in the car (e.g., Manual, Automatic). Owner: The number of previous owners of the car.  Car Details Project Target  Selling Price: to Predict selling price of the car.</vt:lpstr>
      <vt:lpstr>Steps Involved in Processing Car Details Project</vt:lpstr>
      <vt:lpstr>Exploratory Data Analysis (EDA)</vt:lpstr>
      <vt:lpstr>Frequency distribution of selling Price</vt:lpstr>
      <vt:lpstr>Counts for each features</vt:lpstr>
      <vt:lpstr>Correlation between each features and label</vt:lpstr>
      <vt:lpstr>Relation between each feature and labels</vt:lpstr>
      <vt:lpstr>Selling Price with respect of Fuel type</vt:lpstr>
      <vt:lpstr>Selling Price with respect of transmission type</vt:lpstr>
      <vt:lpstr>Selling Price with respect of Owner type</vt:lpstr>
      <vt:lpstr>Model Performance</vt:lpstr>
      <vt:lpstr>Key Insights</vt:lpstr>
      <vt:lpstr>Future Scope</vt:lpstr>
      <vt:lpstr>Dynamic delivery</vt:lpstr>
      <vt:lpstr>1. Data Preprocessing</vt:lpstr>
      <vt:lpstr>2. Exploratory Data Analysis (EDA)</vt:lpstr>
      <vt:lpstr>3. Model Building and Evaluation</vt:lpstr>
      <vt:lpstr> 4. Best Model</vt:lpstr>
      <vt:lpstr> 5. Feature Importance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priyanka Panwar</dc:creator>
  <cp:lastModifiedBy>priyanka Panwar</cp:lastModifiedBy>
  <cp:revision>3</cp:revision>
  <dcterms:created xsi:type="dcterms:W3CDTF">2024-07-10T07:35:10Z</dcterms:created>
  <dcterms:modified xsi:type="dcterms:W3CDTF">2024-07-10T14:21:59Z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