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15" r:id="rId6"/>
    <p:sldId id="302" r:id="rId7"/>
    <p:sldId id="327" r:id="rId8"/>
    <p:sldId id="328" r:id="rId9"/>
    <p:sldId id="329" r:id="rId10"/>
    <p:sldId id="330" r:id="rId11"/>
    <p:sldId id="331" r:id="rId12"/>
    <p:sldId id="332" r:id="rId13"/>
    <p:sldId id="339" r:id="rId14"/>
    <p:sldId id="340" r:id="rId15"/>
    <p:sldId id="341"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033" autoAdjust="0"/>
  </p:normalViewPr>
  <p:slideViewPr>
    <p:cSldViewPr snapToGrid="0">
      <p:cViewPr varScale="1">
        <p:scale>
          <a:sx n="74" d="100"/>
          <a:sy n="74" d="100"/>
        </p:scale>
        <p:origin x="1195"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9/1/2024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11.xml.rels><?xml version="1.0" encoding="UTF-8" standalone="yes"?>
<Relationships xmlns="http://schemas.openxmlformats.org/package/2006/relationships"><Relationship Id="rId3" Type="http://schemas.openxmlformats.org/officeDocument/2006/relationships/hyperlink" Target="https://courses.lumenlearning.com/boundless-business/chapter/performance-promotion-and-firing/" TargetMode="External" /><Relationship Id="rId2" Type="http://schemas.openxmlformats.org/officeDocument/2006/relationships/image" Target="../media/image9.jpeg" /><Relationship Id="rId1" Type="http://schemas.openxmlformats.org/officeDocument/2006/relationships/slideLayout" Target="../slideLayouts/slideLayout19.xml" /><Relationship Id="rId6" Type="http://schemas.openxmlformats.org/officeDocument/2006/relationships/hyperlink" Target="https://en.workflow-sample.net/2011/04/workflow-for-making-employees-submit.html" TargetMode="External" /><Relationship Id="rId5" Type="http://schemas.openxmlformats.org/officeDocument/2006/relationships/image" Target="../media/image10.png" /><Relationship Id="rId4" Type="http://schemas.openxmlformats.org/officeDocument/2006/relationships/hyperlink" Target="https://creativecommons.org/licenses/by-sa/3.0/"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1.jfif" /><Relationship Id="rId2" Type="http://schemas.openxmlformats.org/officeDocument/2006/relationships/image" Target="../media/image4.png" /><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3" Type="http://schemas.openxmlformats.org/officeDocument/2006/relationships/image" Target="../media/image1.jfif" /><Relationship Id="rId2" Type="http://schemas.openxmlformats.org/officeDocument/2006/relationships/image" Target="../media/image5.png" /><Relationship Id="rId1" Type="http://schemas.openxmlformats.org/officeDocument/2006/relationships/slideLayout" Target="../slideLayouts/slideLayout19.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9.xml" /></Relationships>
</file>

<file path=ppt/slides/_rels/slide7.xml.rels><?xml version="1.0" encoding="UTF-8" standalone="yes"?>
<Relationships xmlns="http://schemas.openxmlformats.org/package/2006/relationships"><Relationship Id="rId3" Type="http://schemas.openxmlformats.org/officeDocument/2006/relationships/image" Target="../media/image1.jfif" /><Relationship Id="rId2" Type="http://schemas.openxmlformats.org/officeDocument/2006/relationships/image" Target="../media/image7.jpg" /><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19.xml" /></Relationships>
</file>

<file path=ppt/slides/_rels/slide9.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1327775" y="3236433"/>
            <a:ext cx="3400089" cy="861497"/>
          </a:xfrm>
        </p:spPr>
        <p:txBody>
          <a:bodyPr>
            <a:normAutofit fontScale="25000" lnSpcReduction="20000"/>
          </a:bodyPr>
          <a:lstStyle/>
          <a:p>
            <a:r>
              <a:rPr lang="en-US" sz="7200" dirty="0">
                <a:solidFill>
                  <a:schemeClr val="tx1"/>
                </a:solidFill>
              </a:rPr>
              <a:t>STUDENT NAME : R PRIYANKAA</a:t>
            </a:r>
          </a:p>
          <a:p>
            <a:r>
              <a:rPr lang="en-US" sz="7200" dirty="0">
                <a:solidFill>
                  <a:schemeClr val="tx1"/>
                </a:solidFill>
              </a:rPr>
              <a:t>REGISTER NO : 122201939</a:t>
            </a:r>
          </a:p>
          <a:p>
            <a:r>
              <a:rPr lang="en-US" sz="7200" dirty="0">
                <a:solidFill>
                  <a:schemeClr val="tx1"/>
                </a:solidFill>
              </a:rPr>
              <a:t>DEPARTMENT : II IBCOM CS B</a:t>
            </a:r>
          </a:p>
          <a:p>
            <a:r>
              <a:rPr lang="en-US" sz="7200" dirty="0">
                <a:solidFill>
                  <a:schemeClr val="tx1"/>
                </a:solidFill>
              </a:rPr>
              <a:t>COLLEGE : CTTE COLLEGE FOR WOMEN</a:t>
            </a:r>
          </a:p>
          <a:p>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2819082" y="363681"/>
            <a:ext cx="5743027" cy="498763"/>
          </a:xfrm>
        </p:spPr>
        <p:txBody>
          <a:bodyPr>
            <a:noAutofit/>
          </a:bodyPr>
          <a:lstStyle/>
          <a:p>
            <a:r>
              <a:rPr lang="en-IN" sz="2400" b="1" dirty="0">
                <a:latin typeface="Algerian" panose="04020705040A02060702" pitchFamily="82" charset="0"/>
              </a:rPr>
              <a:t>VISUALISING EMPLOYEE ATTENDANCE TRENDS with excel charts</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5" dur="5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0" dur="500"/>
                                        <p:tgtEl>
                                          <p:spTgt spid="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5" dur="500"/>
                                        <p:tgtEl>
                                          <p:spTgt spid="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3" name="TextBox 2">
            <a:extLst>
              <a:ext uri="{FF2B5EF4-FFF2-40B4-BE49-F238E27FC236}">
                <a16:creationId xmlns:a16="http://schemas.microsoft.com/office/drawing/2014/main" id="{EA6F27C4-3FD4-DEA7-2888-B1AD0CD3FAFB}"/>
              </a:ext>
            </a:extLst>
          </p:cNvPr>
          <p:cNvSpPr txBox="1"/>
          <p:nvPr/>
        </p:nvSpPr>
        <p:spPr>
          <a:xfrm>
            <a:off x="1992762" y="1623454"/>
            <a:ext cx="6808338" cy="3539430"/>
          </a:xfrm>
          <a:prstGeom prst="rect">
            <a:avLst/>
          </a:prstGeom>
          <a:noFill/>
        </p:spPr>
        <p:txBody>
          <a:bodyPr wrap="square">
            <a:spAutoFit/>
          </a:bodyPr>
          <a:lstStyle/>
          <a:p>
            <a:r>
              <a:rPr lang="en-US" sz="2800" b="1" dirty="0"/>
              <a:t>The project was successfully completed after a lot of efforts and work hours. This project underwent number of compiling, debugging, removing errors, making it bug free, adding more facilities in Hospital Management System and interactivity making it more reliable and useful.</a:t>
            </a:r>
            <a:endParaRPr lang="en-IN" sz="2800" b="1"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C0A1355-D1D9-C19F-D0AA-438D7E6E9249}"/>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2120" r="22120"/>
          <a:stretch>
            <a:fillRect/>
          </a:stretch>
        </p:blipFill>
        <p:spPr>
          <a:xfrm>
            <a:off x="7090227" y="805213"/>
            <a:ext cx="4441372" cy="5393036"/>
          </a:xfrm>
        </p:spPr>
      </p:pic>
      <p:sp>
        <p:nvSpPr>
          <p:cNvPr id="7" name="TextBox 6">
            <a:extLst>
              <a:ext uri="{FF2B5EF4-FFF2-40B4-BE49-F238E27FC236}">
                <a16:creationId xmlns:a16="http://schemas.microsoft.com/office/drawing/2014/main" id="{851E600B-6CC8-05C3-F287-685EF1E29A73}"/>
              </a:ext>
            </a:extLst>
          </p:cNvPr>
          <p:cNvSpPr txBox="1"/>
          <p:nvPr/>
        </p:nvSpPr>
        <p:spPr>
          <a:xfrm>
            <a:off x="7090227" y="6179217"/>
            <a:ext cx="4441372" cy="230832"/>
          </a:xfrm>
          <a:prstGeom prst="rect">
            <a:avLst/>
          </a:prstGeom>
          <a:noFill/>
        </p:spPr>
        <p:txBody>
          <a:bodyPr wrap="square" rtlCol="0">
            <a:spAutoFit/>
          </a:bodyPr>
          <a:lstStyle/>
          <a:p>
            <a:r>
              <a:rPr lang="en-IN" sz="900">
                <a:hlinkClick r:id="rId3" tooltip="https://courses.lumenlearning.com/boundless-business/chapter/performance-promotion-and-firing/"/>
              </a:rPr>
              <a:t>This Photo</a:t>
            </a:r>
            <a:r>
              <a:rPr lang="en-IN" sz="900"/>
              <a:t> by Unknown Author is licensed under </a:t>
            </a:r>
            <a:r>
              <a:rPr lang="en-IN" sz="900">
                <a:hlinkClick r:id="rId4" tooltip="https://creativecommons.org/licenses/by-sa/3.0/"/>
              </a:rPr>
              <a:t>CC BY-SA</a:t>
            </a:r>
            <a:endParaRPr lang="en-IN" sz="900"/>
          </a:p>
        </p:txBody>
      </p:sp>
      <p:pic>
        <p:nvPicPr>
          <p:cNvPr id="9" name="Picture 8">
            <a:extLst>
              <a:ext uri="{FF2B5EF4-FFF2-40B4-BE49-F238E27FC236}">
                <a16:creationId xmlns:a16="http://schemas.microsoft.com/office/drawing/2014/main" id="{3D7A92C6-1FBF-65F9-9492-F8ED992971F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38991" y="2306782"/>
            <a:ext cx="6598227" cy="3232005"/>
          </a:xfrm>
          <a:prstGeom prst="rect">
            <a:avLst/>
          </a:prstGeom>
        </p:spPr>
      </p:pic>
      <p:sp>
        <p:nvSpPr>
          <p:cNvPr id="10" name="TextBox 9">
            <a:extLst>
              <a:ext uri="{FF2B5EF4-FFF2-40B4-BE49-F238E27FC236}">
                <a16:creationId xmlns:a16="http://schemas.microsoft.com/office/drawing/2014/main" id="{27C8FB52-4584-F63A-8FC7-8556F7B8A787}"/>
              </a:ext>
            </a:extLst>
          </p:cNvPr>
          <p:cNvSpPr txBox="1"/>
          <p:nvPr/>
        </p:nvSpPr>
        <p:spPr>
          <a:xfrm>
            <a:off x="1423917" y="5592811"/>
            <a:ext cx="3106519" cy="369332"/>
          </a:xfrm>
          <a:prstGeom prst="rect">
            <a:avLst/>
          </a:prstGeom>
          <a:noFill/>
        </p:spPr>
        <p:txBody>
          <a:bodyPr wrap="square" rtlCol="0">
            <a:spAutoFit/>
          </a:bodyPr>
          <a:lstStyle/>
          <a:p>
            <a:r>
              <a:rPr lang="en-IN" sz="900">
                <a:hlinkClick r:id="rId6" tooltip="https://en.workflow-sample.net/2011/04/workflow-for-making-employees-submit.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25860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A2F55B-D1AC-2407-CC93-8FF00D1591AF}"/>
              </a:ext>
            </a:extLst>
          </p:cNvPr>
          <p:cNvSpPr>
            <a:spLocks noGrp="1"/>
          </p:cNvSpPr>
          <p:nvPr>
            <p:ph type="title"/>
          </p:nvPr>
        </p:nvSpPr>
        <p:spPr/>
        <p:txBody>
          <a:bodyPr/>
          <a:lstStyle/>
          <a:p>
            <a:r>
              <a:rPr lang="en-IN" dirty="0"/>
              <a:t>CONCLUSION</a:t>
            </a:r>
          </a:p>
        </p:txBody>
      </p:sp>
      <p:sp>
        <p:nvSpPr>
          <p:cNvPr id="5" name="Rectangle 1">
            <a:extLst>
              <a:ext uri="{FF2B5EF4-FFF2-40B4-BE49-F238E27FC236}">
                <a16:creationId xmlns:a16="http://schemas.microsoft.com/office/drawing/2014/main" id="{4DC20257-57B8-7DD3-2E63-109A751EBC4E}"/>
              </a:ext>
            </a:extLst>
          </p:cNvPr>
          <p:cNvSpPr>
            <a:spLocks noGrp="1" noChangeArrowheads="1"/>
          </p:cNvSpPr>
          <p:nvPr>
            <p:ph type="body" sz="quarter" idx="12"/>
          </p:nvPr>
        </p:nvSpPr>
        <p:spPr bwMode="auto">
          <a:xfrm>
            <a:off x="660400" y="2116923"/>
            <a:ext cx="107802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 conclusion, addressing employee attendance and reducing absenteeism requires a multifaceted approach that combines clear policies, supportive practices, and proactive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By implementing a holistic model that integrates flexible attendance guidelines, enhanced employee engagement, advanced monitoring systems, and targeted training, organizations can effectively address the root causes of absenteeism.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This approach not only resolves immediate attendance issues but also fosters a positive and productive work environment where employees feel valued and supported.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Ultimately, investing in such comprehensive solutions leads to improved attendance rates, enhanced organizational efficiency, and a more engaged workforce, driving long-term success and operational excellence.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650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647700"/>
            <a:ext cx="11340000" cy="4132118"/>
          </a:xfrm>
          <a:prstGeom prst="rect">
            <a:avLst/>
          </a:prstGeom>
        </p:spPr>
        <p:txBody>
          <a:bodyPr anchor="ctr">
            <a:normAutofit/>
          </a:bodyPr>
          <a:lstStyle/>
          <a:p>
            <a:pPr algn="ctr"/>
            <a:r>
              <a:rPr lang="en-US" sz="4800" b="1" dirty="0">
                <a:solidFill>
                  <a:schemeClr val="tx1"/>
                </a:solidFill>
              </a:rPr>
              <a:t>THANKYOU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p:txBody>
          <a:bodyPr>
            <a:normAutofit fontScale="90000"/>
          </a:bodyPr>
          <a:lstStyle/>
          <a:p>
            <a:r>
              <a:rPr lang="en-GB" dirty="0"/>
              <a:t>PROJECT TITLE</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6C60F1A-CA1C-F686-B891-A6D3B36058FF}"/>
              </a:ext>
            </a:extLst>
          </p:cNvPr>
          <p:cNvSpPr txBox="1"/>
          <p:nvPr/>
        </p:nvSpPr>
        <p:spPr>
          <a:xfrm>
            <a:off x="2330183" y="1819795"/>
            <a:ext cx="7322972" cy="1569660"/>
          </a:xfrm>
          <a:prstGeom prst="rect">
            <a:avLst/>
          </a:prstGeom>
          <a:noFill/>
        </p:spPr>
        <p:txBody>
          <a:bodyPr wrap="square" rtlCol="0">
            <a:spAutoFit/>
          </a:bodyPr>
          <a:lstStyle/>
          <a:p>
            <a:r>
              <a:rPr lang="en-US" sz="3200" dirty="0" err="1">
                <a:latin typeface="Algerian" panose="04020705040A02060702" pitchFamily="82" charset="0"/>
              </a:rPr>
              <a:t>Visualising</a:t>
            </a:r>
            <a:r>
              <a:rPr lang="en-US" sz="3200" dirty="0">
                <a:latin typeface="Algerian" panose="04020705040A02060702" pitchFamily="82" charset="0"/>
              </a:rPr>
              <a:t> Employee Attendance Trends with Excel Charts</a:t>
            </a:r>
            <a:endParaRPr lang="en-IN" sz="3200" dirty="0">
              <a:latin typeface="Algerian" panose="04020705040A02060702" pitchFamily="82"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US" dirty="0"/>
              <a:t>Problem statement</a:t>
            </a:r>
          </a:p>
          <a:p>
            <a:pPr lvl="1">
              <a:lnSpc>
                <a:spcPct val="150000"/>
              </a:lnSpc>
            </a:pPr>
            <a:r>
              <a:rPr lang="en-US" dirty="0"/>
              <a:t>Project overview</a:t>
            </a:r>
          </a:p>
          <a:p>
            <a:pPr lvl="1">
              <a:lnSpc>
                <a:spcPct val="150000"/>
              </a:lnSpc>
            </a:pPr>
            <a:r>
              <a:rPr lang="en-US" dirty="0"/>
              <a:t>End users</a:t>
            </a:r>
          </a:p>
          <a:p>
            <a:pPr lvl="1">
              <a:lnSpc>
                <a:spcPct val="150000"/>
              </a:lnSpc>
            </a:pPr>
            <a:r>
              <a:rPr lang="en-US" dirty="0"/>
              <a:t>Our solutions</a:t>
            </a:r>
          </a:p>
          <a:p>
            <a:pPr lvl="1">
              <a:lnSpc>
                <a:spcPct val="150000"/>
              </a:lnSpc>
            </a:pPr>
            <a:r>
              <a:rPr lang="en-US" dirty="0"/>
              <a:t>Key features</a:t>
            </a:r>
          </a:p>
          <a:p>
            <a:pPr lvl="1">
              <a:lnSpc>
                <a:spcPct val="150000"/>
              </a:lnSpc>
            </a:pPr>
            <a:r>
              <a:rPr lang="en-US" dirty="0"/>
              <a:t>Modelling approach</a:t>
            </a:r>
          </a:p>
          <a:p>
            <a:pPr lvl="1">
              <a:lnSpc>
                <a:spcPct val="150000"/>
              </a:lnSpc>
            </a:pPr>
            <a:r>
              <a:rPr lang="en-US" dirty="0"/>
              <a:t>Results and Evaluation</a:t>
            </a:r>
          </a:p>
          <a:p>
            <a:pPr lvl="1">
              <a:lnSpc>
                <a:spcPct val="150000"/>
              </a:lnSpc>
            </a:pPr>
            <a:r>
              <a:rPr lang="en-US" dirty="0"/>
              <a:t>Conclusion</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7" name="TextBox 6">
            <a:extLst>
              <a:ext uri="{FF2B5EF4-FFF2-40B4-BE49-F238E27FC236}">
                <a16:creationId xmlns:a16="http://schemas.microsoft.com/office/drawing/2014/main" id="{99E0FC3F-2DA1-B85E-747D-63E85D932F30}"/>
              </a:ext>
            </a:extLst>
          </p:cNvPr>
          <p:cNvSpPr txBox="1"/>
          <p:nvPr/>
        </p:nvSpPr>
        <p:spPr>
          <a:xfrm>
            <a:off x="1747518" y="1611480"/>
            <a:ext cx="6520181" cy="4247317"/>
          </a:xfrm>
          <a:prstGeom prst="rect">
            <a:avLst/>
          </a:prstGeom>
          <a:noFill/>
        </p:spPr>
        <p:txBody>
          <a:bodyPr wrap="square">
            <a:spAutoFit/>
          </a:bodyPr>
          <a:lstStyle/>
          <a:p>
            <a:pPr fontAlgn="base">
              <a:spcAft>
                <a:spcPts val="1920"/>
              </a:spcAft>
            </a:pPr>
            <a:r>
              <a:rPr lang="en-US" dirty="0"/>
              <a:t>The organization has observed fluctuating employee attendance patterns over recent quarters, which have led to operational inefficiencies and increased administrative burden. This variability in attendance impacts overall productivity, affects project timelines, and strains team dynamics. To address these challenges, it is crucial to conduct a comprehensive analysis of attendance trends. The goal is to identify underlying causes of attendance irregularities, such as specific time periods of high absenteeism, departmental discrepancies, and correlations with external factors like seasonal changes or organizational events. By understanding these trends, the organization aims to develop targeted interventions to improve attendance reliability, optimize workforce planning, and enhance overall operational efficiency.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3" name="Rectangle 1">
            <a:extLst>
              <a:ext uri="{FF2B5EF4-FFF2-40B4-BE49-F238E27FC236}">
                <a16:creationId xmlns:a16="http://schemas.microsoft.com/office/drawing/2014/main" id="{91FBB32B-28E2-0345-5739-18BA616ECBA8}"/>
              </a:ext>
            </a:extLst>
          </p:cNvPr>
          <p:cNvSpPr>
            <a:spLocks noGrp="1" noChangeArrowheads="1"/>
          </p:cNvSpPr>
          <p:nvPr>
            <p:ph type="body" sz="quarter" idx="12"/>
          </p:nvPr>
        </p:nvSpPr>
        <p:spPr bwMode="auto">
          <a:xfrm>
            <a:off x="660401" y="1562925"/>
            <a:ext cx="83985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n this presentation, we aim to provide a detailed analysis of employee attendance trends to address the recent fluctuations impacting operational efficiency.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examining attendance data over the past 12 months, we will identify key patterns and trends, such as monthly variations, seasonal influences, and departmental discrepancies.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 analysis will be supported by visualizations, including line charts, bar charts, and heat maps, to clearly illustrate attendance rates, absenteeism frequencies, and punctuality across different departments and times.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this visual representation, we will highlight major trends and issues, offering actionable insights and recommendations to improve attendance reliability and optimize workforce management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Our goal is to present a structured approach to understanding these trends and proposing effective strategies to enhance overall productivity and operational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sz="2400" dirty="0" err="1"/>
              <a:t>Organisation</a:t>
            </a:r>
            <a:endParaRPr lang="en-US" sz="2400" dirty="0"/>
          </a:p>
          <a:p>
            <a:pPr algn="just">
              <a:lnSpc>
                <a:spcPct val="150000"/>
              </a:lnSpc>
            </a:pPr>
            <a:r>
              <a:rPr lang="en-US" sz="2400" dirty="0"/>
              <a:t>Employees</a:t>
            </a:r>
          </a:p>
          <a:p>
            <a:pPr algn="just">
              <a:lnSpc>
                <a:spcPct val="150000"/>
              </a:lnSpc>
            </a:pPr>
            <a:r>
              <a:rPr lang="en-US" sz="2400" dirty="0"/>
              <a:t>HR </a:t>
            </a:r>
            <a:r>
              <a:rPr lang="en-US" sz="2400" dirty="0" err="1"/>
              <a:t>deprtments</a:t>
            </a:r>
            <a:endParaRPr lang="en-IN" sz="2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147777" y="2275031"/>
            <a:ext cx="8438116" cy="3630123"/>
          </a:xfrm>
        </p:spPr>
        <p:txBody>
          <a:bodyPr>
            <a:normAutofit fontScale="62500" lnSpcReduction="20000"/>
          </a:bodyPr>
          <a:lstStyle/>
          <a:p>
            <a:pPr marL="0" indent="0" algn="just">
              <a:lnSpc>
                <a:spcPct val="160000"/>
              </a:lnSpc>
              <a:buNone/>
            </a:pPr>
            <a:r>
              <a:rPr lang="en-US" sz="2400" b="1" dirty="0">
                <a:latin typeface="Aptos" panose="020B0004020202020204" pitchFamily="34" charset="0"/>
              </a:rPr>
              <a:t>To effectively improve attendance and reduce absenteeism, organizations should adopt a comprehensive approach that addresses both policy and employee well-being. Start by revising attendance policies to include clear guidelines and flexible work arrangements, which can accommodate employees' needs and reduce unplanned absences. Enhance engagement by creating a supportive work environment, recognizing good attendance, and offering wellness programs and open communication channels. Implement attendance monitoring systems to track trends and intervene early, and provide training for managers and employees on time management and stress reduction. Additionally, focus on health and well-being initiatives, such as fitness programs and ergonomic assessments, and ensure workloads are manageable to prevent burnout. By integrating these strategies, organizations can foster a positive work culture that encourages consistent attendance and supports overall productivity.</a:t>
            </a:r>
            <a:endParaRPr lang="en-IN" sz="2400" b="1" dirty="0">
              <a:latin typeface="Aptos" panose="020B0004020202020204" pitchFamily="34" charset="0"/>
            </a:endParaRPr>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1917032" y="1868237"/>
            <a:ext cx="8357936" cy="3557110"/>
          </a:xfrm>
        </p:spPr>
        <p:txBody>
          <a:bodyPr>
            <a:normAutofit fontScale="62500" lnSpcReduction="20000"/>
          </a:bodyPr>
          <a:lstStyle/>
          <a:p>
            <a:pPr marL="0" indent="0" algn="just">
              <a:lnSpc>
                <a:spcPct val="150000"/>
              </a:lnSpc>
              <a:buNone/>
            </a:pPr>
            <a:r>
              <a:rPr lang="en-US" sz="2400" b="1" dirty="0">
                <a:latin typeface="Aptos" panose="020B0004020202020204" pitchFamily="34" charset="0"/>
              </a:rPr>
              <a:t>The "wow" factor in this solution lies in its holistic and proactive approach to enhancing attendance and reducing absenteeism. By combining clear and flexible attendance policies with robust employee support systems, the strategy not only addresses the root causes of absenteeism but also fosters a culture of engagement and well-being. The integration of advanced attendance monitoring systems and personalized wellness programs exemplifies a forward-thinking approach that goes beyond traditional measures, making employees feel valued and supported. This comprehensive solution not only aims to improve attendance rates but also transforms the workplace into an environment where employees are motivated to show up and perform at their best, ultimately leading to a more productive and harmonious organizational culture.</a:t>
            </a:r>
            <a:endParaRPr lang="en-IN" sz="2400" b="1" dirty="0">
              <a:latin typeface="Aptos" panose="020B0004020202020204" pitchFamily="34" charset="0"/>
            </a:endParaRPr>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4"/>
            <a:ext cx="5435600" cy="677890"/>
          </a:xfrm>
        </p:spPr>
        <p:txBody>
          <a:bodyPr>
            <a:normAutofit fontScale="90000"/>
          </a:bodyPr>
          <a:lstStyle/>
          <a:p>
            <a:r>
              <a:rPr lang="en-GB" dirty="0"/>
              <a:t>MODELLING</a:t>
            </a:r>
            <a:endParaRPr lang="en-IN" dirty="0"/>
          </a:p>
        </p:txBody>
      </p:sp>
      <p:sp>
        <p:nvSpPr>
          <p:cNvPr id="2" name="Rectangle 1">
            <a:extLst>
              <a:ext uri="{FF2B5EF4-FFF2-40B4-BE49-F238E27FC236}">
                <a16:creationId xmlns:a16="http://schemas.microsoft.com/office/drawing/2014/main" id="{4DBAC42B-3707-29BD-F4FC-A94BBCB86671}"/>
              </a:ext>
            </a:extLst>
          </p:cNvPr>
          <p:cNvSpPr>
            <a:spLocks noChangeArrowheads="1"/>
          </p:cNvSpPr>
          <p:nvPr/>
        </p:nvSpPr>
        <p:spPr bwMode="auto">
          <a:xfrm rot="10800000" flipV="1">
            <a:off x="1562202" y="954783"/>
            <a:ext cx="811720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address attendance issues effectively, organizations can adopt the </a:t>
            </a:r>
            <a:r>
              <a:rPr kumimoji="0" lang="en-US" altLang="en-US" sz="1800" b="1" i="0" u="none" strike="noStrike" cap="none" normalizeH="0" baseline="0" dirty="0">
                <a:ln>
                  <a:noFill/>
                </a:ln>
                <a:solidFill>
                  <a:schemeClr val="tx1"/>
                </a:solidFill>
                <a:effectLst/>
                <a:latin typeface="Arial" panose="020B0604020202020204" pitchFamily="34" charset="0"/>
              </a:rPr>
              <a:t>Holistic Employee Engagement Model</a:t>
            </a:r>
            <a:r>
              <a:rPr kumimoji="0" lang="en-US" altLang="en-US" sz="1800" b="0" i="0" u="none" strike="noStrike" cap="none" normalizeH="0" baseline="0" dirty="0">
                <a:ln>
                  <a:noFill/>
                </a:ln>
                <a:solidFill>
                  <a:schemeClr val="tx1"/>
                </a:solidFill>
                <a:effectLst/>
                <a:latin typeface="Arial" panose="020B0604020202020204" pitchFamily="34" charset="0"/>
              </a:rPr>
              <a:t>. This model integrates several key components: first, it establishes clear and flexible attendance policies that accommodate diverse employee needs and reduce barriers to consistent attendance. Second, it emphasizes a supportive work environment through employee wellness programs, open communication, and recognition initiatives that foster engagement and satisfaction. Third, it employs advanced attendance tracking systems to monitor trends and proactively address issues. Finally, it incorporates targeted training for both managers and employees to enhance time management and stress resilience. By aligning these elements, the Holistic Employee Engagement Model not only tackles the immediate challenges of absenteeism but also promotes a culture of commitment and well-being, driving long-term improvements in attendance and overall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Facet</Template>
  <TotalTime>581</TotalTime>
  <Words>937</Words>
  <Application>Microsoft Office PowerPoint</Application>
  <PresentationFormat>Widescreen</PresentationFormat>
  <Paragraphs>48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VISUALISING EMPLOYEE ATTENDANCE TRENDS with excel charts</vt:lpstr>
      <vt:lpstr>PROJECT TITLE </vt:lpstr>
      <vt:lpstr>AGENDA</vt:lpstr>
      <vt:lpstr>PROBLEM  STATEMENT</vt:lpstr>
      <vt:lpstr>PROJECT  OVERVIEW</vt:lpstr>
      <vt:lpstr>WHO ARE THE END USERS?</vt:lpstr>
      <vt:lpstr> YOUR SOLUTION AND ITS VALUE PROPOSITION</vt:lpstr>
      <vt:lpstr>THE WOW IN YOUR SOLUTION</vt:lpstr>
      <vt:lpstr>MODELLING</vt:lpstr>
      <vt:lpstr>RESULTS </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916382422793</cp:lastModifiedBy>
  <cp:revision>72</cp:revision>
  <dcterms:created xsi:type="dcterms:W3CDTF">2021-07-11T13:13:15Z</dcterms:created>
  <dcterms:modified xsi:type="dcterms:W3CDTF">2024-09-01T07:42:15Z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