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 project.xlsx]Sheet1'!$E$1</c:f>
              <c:strCache>
                <c:ptCount val="1"/>
                <c:pt idx="0">
                  <c:v>Salary</c:v>
                </c:pt>
              </c:strCache>
            </c:strRef>
          </c:tx>
          <c:spPr>
            <a:solidFill>
              <a:schemeClr val="accent1"/>
            </a:solidFill>
            <a:ln>
              <a:noFill/>
            </a:ln>
            <a:effectLst/>
          </c:spPr>
          <c:invertIfNegative val="0"/>
          <c:cat>
            <c:strRef>
              <c:f>'[Book project.xlsx]Sheet1'!$A$2:$A$21</c:f>
              <c:strCache>
                <c:ptCount val="20"/>
                <c:pt idx="0">
                  <c:v>PR00147</c:v>
                </c:pt>
                <c:pt idx="1">
                  <c:v>PR04686</c:v>
                </c:pt>
                <c:pt idx="2">
                  <c:v>SQ04612</c:v>
                </c:pt>
                <c:pt idx="3">
                  <c:v>VT01803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VT02539</c:v>
                </c:pt>
                <c:pt idx="17">
                  <c:v>SQ04598</c:v>
                </c:pt>
                <c:pt idx="18">
                  <c:v>TN00464</c:v>
                </c:pt>
                <c:pt idx="19">
                  <c:v>PR00893</c:v>
                </c:pt>
              </c:strCache>
            </c:strRef>
          </c:cat>
          <c:val>
            <c:numRef>
              <c:f>'[Book project.xlsx]Sheet1'!$E$2:$E$21</c:f>
              <c:numCache>
                <c:formatCode>General</c:formatCode>
                <c:ptCount val="20"/>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numCache>
            </c:numRef>
          </c:val>
          <c:extLst>
            <c:ext xmlns:c16="http://schemas.microsoft.com/office/drawing/2014/chart" uri="{C3380CC4-5D6E-409C-BE32-E72D297353CC}">
              <c16:uniqueId val="{00000000-BDF8-7145-949C-7CAD71732235}"/>
            </c:ext>
          </c:extLst>
        </c:ser>
        <c:dLbls>
          <c:showLegendKey val="0"/>
          <c:showVal val="0"/>
          <c:showCatName val="0"/>
          <c:showSerName val="0"/>
          <c:showPercent val="0"/>
          <c:showBubbleSize val="0"/>
        </c:dLbls>
        <c:gapWidth val="219"/>
        <c:overlap val="-27"/>
        <c:axId val="568212543"/>
        <c:axId val="568214335"/>
      </c:barChart>
      <c:catAx>
        <c:axId val="568212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14335"/>
        <c:crosses val="autoZero"/>
        <c:auto val="1"/>
        <c:lblAlgn val="ctr"/>
        <c:lblOffset val="100"/>
        <c:noMultiLvlLbl val="0"/>
      </c:catAx>
      <c:valAx>
        <c:axId val="5682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212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'[Book project.xlsx]Sheet1'!$A$2:$D$21</cx:f>
        <cx:lvl ptCount="20">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lvl>
        <cx:lvl ptCount="20">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lvl>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lvl ptCount="20">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lvl>
      </cx:strDim>
      <cx:numDim type="size">
        <cx:f>'[Book project.xlsx]Sheet1'!$E$2:$E$21</cx:f>
        <cx:lvl ptCount="20"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lv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Aptos Narrow" panose="02110004020202020204"/>
            </a:rPr>
            <a:t>Chart Title</a:t>
          </a:r>
        </a:p>
      </cx:txPr>
    </cx:title>
    <cx:plotArea>
      <cx:plotAreaRegion>
        <cx:series layoutId="sunburst" uniqueId="{4702BDE4-E82A-BD4E-B317-50925083B3EA}">
          <cx:dataId val="0"/>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1267731"/>
            <a:ext cx="126873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3"/>
            <a:ext cx="6803136" cy="4572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341256"/>
            <a:ext cx="1165860" cy="527213"/>
          </a:xfrm>
        </p:spPr>
        <p:txBody>
          <a:bodyPr/>
          <a:lstStyle>
            <a:lvl1pPr algn="ctr">
              <a:defRPr sz="975"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090422" y="5211060"/>
            <a:ext cx="4429125"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23337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888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626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9490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1267731"/>
            <a:ext cx="126873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4572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344502"/>
            <a:ext cx="1165860" cy="530352"/>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090165"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889115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0204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2074334"/>
            <a:ext cx="3566160" cy="64008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2074334"/>
            <a:ext cx="3566160" cy="64008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067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963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6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237744"/>
            <a:ext cx="6398514"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237744"/>
            <a:ext cx="219456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609600"/>
            <a:ext cx="5829300" cy="53340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223002"/>
            <a:ext cx="109728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6868160" y="374904"/>
            <a:ext cx="198882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237744"/>
            <a:ext cx="219456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237744"/>
            <a:ext cx="6398514" cy="6382512"/>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227064"/>
            <a:ext cx="109728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6868160" y="374904"/>
            <a:ext cx="198882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557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04676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9F92-E98D-93A1-8CE5-B046F212F9F3}"/>
              </a:ext>
            </a:extLst>
          </p:cNvPr>
          <p:cNvSpPr>
            <a:spLocks noGrp="1"/>
          </p:cNvSpPr>
          <p:nvPr>
            <p:ph type="ctrTitle"/>
          </p:nvPr>
        </p:nvSpPr>
        <p:spPr>
          <a:xfrm>
            <a:off x="952010" y="1572227"/>
            <a:ext cx="6858000" cy="2107901"/>
          </a:xfrm>
        </p:spPr>
        <p:txBody>
          <a:bodyPr/>
          <a:lstStyle/>
          <a:p>
            <a:r>
              <a:rPr lang="en-IN" sz="4000" dirty="0"/>
              <a:t>Employee Data </a:t>
            </a:r>
            <a:br>
              <a:rPr lang="en-IN" sz="4000" dirty="0"/>
            </a:br>
            <a:r>
              <a:rPr lang="en-IN" sz="4000" dirty="0"/>
              <a:t>Analysis Using Excel </a:t>
            </a:r>
            <a:endParaRPr lang="en-US" sz="4000" dirty="0"/>
          </a:p>
        </p:txBody>
      </p:sp>
      <p:sp>
        <p:nvSpPr>
          <p:cNvPr id="3" name="Subtitle 2">
            <a:extLst>
              <a:ext uri="{FF2B5EF4-FFF2-40B4-BE49-F238E27FC236}">
                <a16:creationId xmlns:a16="http://schemas.microsoft.com/office/drawing/2014/main" id="{9E779433-A7D8-BF1D-D2D1-83D9BD3120EA}"/>
              </a:ext>
            </a:extLst>
          </p:cNvPr>
          <p:cNvSpPr>
            <a:spLocks noGrp="1"/>
          </p:cNvSpPr>
          <p:nvPr>
            <p:ph type="subTitle" idx="1"/>
          </p:nvPr>
        </p:nvSpPr>
        <p:spPr>
          <a:xfrm>
            <a:off x="1170432" y="4110563"/>
            <a:ext cx="6803136" cy="1019330"/>
          </a:xfrm>
        </p:spPr>
        <p:txBody>
          <a:bodyPr>
            <a:noAutofit/>
          </a:bodyPr>
          <a:lstStyle/>
          <a:p>
            <a:r>
              <a:rPr lang="en-IN" sz="1800" dirty="0"/>
              <a:t>Name : A. Priyanka</a:t>
            </a:r>
          </a:p>
          <a:p>
            <a:r>
              <a:rPr lang="en-IN" sz="1800" dirty="0"/>
              <a:t>Register: user Id -asunm110312201382</a:t>
            </a:r>
          </a:p>
          <a:p>
            <a:r>
              <a:rPr lang="en-IN" sz="1800" dirty="0"/>
              <a:t>Department: III </a:t>
            </a:r>
            <a:r>
              <a:rPr lang="en-IN" sz="1800" dirty="0" err="1"/>
              <a:t>Bcom</a:t>
            </a:r>
            <a:r>
              <a:rPr lang="en-IN" sz="1800" dirty="0"/>
              <a:t> (general )</a:t>
            </a:r>
          </a:p>
          <a:p>
            <a:r>
              <a:rPr lang="en-IN" sz="1800" dirty="0"/>
              <a:t>College: D.R.B.C.C.C Hindu college , </a:t>
            </a:r>
            <a:r>
              <a:rPr lang="en-IN" sz="1800" dirty="0" err="1"/>
              <a:t>pattabiram</a:t>
            </a:r>
            <a:r>
              <a:rPr lang="en-IN" sz="1800" dirty="0"/>
              <a:t> </a:t>
            </a:r>
            <a:endParaRPr lang="en-US" sz="1800" dirty="0"/>
          </a:p>
        </p:txBody>
      </p:sp>
    </p:spTree>
    <p:extLst>
      <p:ext uri="{BB962C8B-B14F-4D97-AF65-F5344CB8AC3E}">
        <p14:creationId xmlns:p14="http://schemas.microsoft.com/office/powerpoint/2010/main" val="53930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9B01-468F-2CE4-2994-DC554CB4CCF7}"/>
              </a:ext>
            </a:extLst>
          </p:cNvPr>
          <p:cNvSpPr>
            <a:spLocks noGrp="1"/>
          </p:cNvSpPr>
          <p:nvPr>
            <p:ph type="title"/>
          </p:nvPr>
        </p:nvSpPr>
        <p:spPr>
          <a:xfrm>
            <a:off x="1600200" y="737844"/>
            <a:ext cx="7543800" cy="1371600"/>
          </a:xfrm>
        </p:spPr>
        <p:txBody>
          <a:bodyPr/>
          <a:lstStyle/>
          <a:p>
            <a:r>
              <a:rPr lang="en-IN" b="1" dirty="0"/>
              <a:t>Modelling</a:t>
            </a:r>
            <a:r>
              <a:rPr lang="en-IN" dirty="0"/>
              <a:t> </a:t>
            </a:r>
            <a:r>
              <a:rPr lang="en-IN" b="1" dirty="0"/>
              <a:t>Approach</a:t>
            </a:r>
            <a:r>
              <a:rPr lang="en-IN" dirty="0"/>
              <a:t> </a:t>
            </a:r>
            <a:endParaRPr lang="en-US" dirty="0"/>
          </a:p>
        </p:txBody>
      </p:sp>
      <p:sp>
        <p:nvSpPr>
          <p:cNvPr id="3" name="Content Placeholder 2">
            <a:extLst>
              <a:ext uri="{FF2B5EF4-FFF2-40B4-BE49-F238E27FC236}">
                <a16:creationId xmlns:a16="http://schemas.microsoft.com/office/drawing/2014/main" id="{7EFD032F-C0D8-CB54-0053-905EF04C92A1}"/>
              </a:ext>
            </a:extLst>
          </p:cNvPr>
          <p:cNvSpPr>
            <a:spLocks noGrp="1"/>
          </p:cNvSpPr>
          <p:nvPr>
            <p:ph idx="1"/>
          </p:nvPr>
        </p:nvSpPr>
        <p:spPr>
          <a:xfrm>
            <a:off x="800100" y="2231571"/>
            <a:ext cx="7200900" cy="3755572"/>
          </a:xfrm>
        </p:spPr>
        <p:txBody>
          <a:bodyPr>
            <a:noAutofit/>
          </a:bodyPr>
          <a:lstStyle/>
          <a:p>
            <a:r>
              <a:rPr lang="en-US" sz="2000" dirty="0"/>
              <a:t>Salary Modeling </a:t>
            </a:r>
            <a:r>
              <a:rPr lang="en-US" sz="2000" dirty="0" err="1"/>
              <a:t>Approach:A</a:t>
            </a:r>
            <a:r>
              <a:rPr lang="en-US" sz="2000" dirty="0"/>
              <a:t> statistical method used to predict employee salaries based on factors such as:- Job title- Department- Location- Experience- </a:t>
            </a:r>
            <a:r>
              <a:rPr lang="en-US" sz="2000" dirty="0" err="1"/>
              <a:t>EducationIt</a:t>
            </a:r>
            <a:r>
              <a:rPr lang="en-US" sz="2000" dirty="0"/>
              <a:t> combines data analysis and machine learning techniques to:- Identify relationships between factors and salaries- Develop predictive models- Inform compensation </a:t>
            </a:r>
            <a:r>
              <a:rPr lang="en-US" sz="2000" dirty="0" err="1"/>
              <a:t>decisionsCommon</a:t>
            </a:r>
            <a:r>
              <a:rPr lang="en-US" sz="2000" dirty="0"/>
              <a:t> techniques used:- Regression analysis- Decision trees- Random forest- Neural </a:t>
            </a:r>
            <a:r>
              <a:rPr lang="en-US" sz="2000" dirty="0" err="1"/>
              <a:t>networksGoal</a:t>
            </a:r>
            <a:r>
              <a:rPr lang="en-US" sz="2000" dirty="0"/>
              <a:t>: Accurate salary predictions to support fair and competitive compensation </a:t>
            </a:r>
            <a:r>
              <a:rPr lang="en-US" sz="2000" dirty="0" err="1"/>
              <a:t>pr</a:t>
            </a:r>
            <a:r>
              <a:rPr lang="en-IN" sz="2000" dirty="0"/>
              <a:t>p</a:t>
            </a:r>
            <a:r>
              <a:rPr lang="en-US" sz="2000" dirty="0" err="1"/>
              <a:t>actices</a:t>
            </a:r>
            <a:r>
              <a:rPr lang="en-US" sz="2000" dirty="0"/>
              <a:t>.</a:t>
            </a:r>
          </a:p>
        </p:txBody>
      </p:sp>
    </p:spTree>
    <p:extLst>
      <p:ext uri="{BB962C8B-B14F-4D97-AF65-F5344CB8AC3E}">
        <p14:creationId xmlns:p14="http://schemas.microsoft.com/office/powerpoint/2010/main" val="246723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1C40-EBB5-5E63-4624-835EDD00C25C}"/>
              </a:ext>
            </a:extLst>
          </p:cNvPr>
          <p:cNvSpPr>
            <a:spLocks noGrp="1"/>
          </p:cNvSpPr>
          <p:nvPr>
            <p:ph type="title"/>
          </p:nvPr>
        </p:nvSpPr>
        <p:spPr>
          <a:xfrm>
            <a:off x="3510643" y="653143"/>
            <a:ext cx="2653393" cy="1450296"/>
          </a:xfrm>
        </p:spPr>
        <p:txBody>
          <a:bodyPr/>
          <a:lstStyle/>
          <a:p>
            <a:r>
              <a:rPr lang="en-IN" b="1" dirty="0"/>
              <a:t>Results</a:t>
            </a:r>
            <a:endParaRPr lang="en-US" b="1"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2A6A81D1-D61A-2BC9-A4AE-EB2D9718200D}"/>
                  </a:ext>
                  <a:ext uri="{147F2762-F138-4A5C-976F-8EAC2B608ADB}">
                    <a16:predDERef xmlns:a16="http://schemas.microsoft.com/office/drawing/2014/main" pred="{D6122C9F-D7C9-DD62-9127-D161CD735AD9}"/>
                  </a:ext>
                </a:extLst>
              </p:cNvPr>
              <p:cNvGraphicFramePr>
                <a:graphicFrameLocks noGrp="1"/>
              </p:cNvGraphicFramePr>
              <p:nvPr>
                <p:ph idx="1"/>
                <p:extLst>
                  <p:ext uri="{D42A27DB-BD31-4B8C-83A1-F6EECF244321}">
                    <p14:modId xmlns:p14="http://schemas.microsoft.com/office/powerpoint/2010/main" val="1343561631"/>
                  </p:ext>
                </p:extLst>
              </p:nvPr>
            </p:nvGraphicFramePr>
            <p:xfrm>
              <a:off x="800100" y="2103438"/>
              <a:ext cx="7543800" cy="39322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2A6A81D1-D61A-2BC9-A4AE-EB2D9718200D}"/>
                  </a:ext>
                  <a:ext uri="{147F2762-F138-4A5C-976F-8EAC2B608ADB}">
                    <a16:predDERef xmlns:a16="http://schemas.microsoft.com/office/drawing/2014/main" pred="{D6122C9F-D7C9-DD62-9127-D161CD735AD9}"/>
                  </a:ext>
                </a:extLst>
              </p:cNvPr>
              <p:cNvPicPr>
                <a:picLocks noGrp="1" noRot="1" noChangeAspect="1" noMove="1" noResize="1" noEditPoints="1" noAdjustHandles="1" noChangeArrowheads="1" noChangeShapeType="1"/>
              </p:cNvPicPr>
              <p:nvPr/>
            </p:nvPicPr>
            <p:blipFill>
              <a:blip r:embed="rId3"/>
              <a:stretch>
                <a:fillRect/>
              </a:stretch>
            </p:blipFill>
            <p:spPr>
              <a:xfrm>
                <a:off x="800100" y="2103438"/>
                <a:ext cx="7543800" cy="3932237"/>
              </a:xfrm>
              <a:prstGeom prst="rect">
                <a:avLst/>
              </a:prstGeom>
            </p:spPr>
          </p:pic>
        </mc:Fallback>
      </mc:AlternateContent>
    </p:spTree>
    <p:extLst>
      <p:ext uri="{BB962C8B-B14F-4D97-AF65-F5344CB8AC3E}">
        <p14:creationId xmlns:p14="http://schemas.microsoft.com/office/powerpoint/2010/main" val="136319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AA1E-A277-F6B9-7B64-74FFB275483E}"/>
              </a:ext>
            </a:extLst>
          </p:cNvPr>
          <p:cNvSpPr>
            <a:spLocks noGrp="1"/>
          </p:cNvSpPr>
          <p:nvPr>
            <p:ph type="title"/>
          </p:nvPr>
        </p:nvSpPr>
        <p:spPr/>
        <p:txBody>
          <a:bodyPr/>
          <a:lstStyle/>
          <a:p>
            <a:r>
              <a:rPr lang="en-IN" b="1" dirty="0"/>
              <a:t>Employee</a:t>
            </a:r>
            <a:r>
              <a:rPr lang="en-IN" dirty="0"/>
              <a:t> </a:t>
            </a:r>
            <a:r>
              <a:rPr lang="en-IN" b="1" dirty="0"/>
              <a:t>data</a:t>
            </a:r>
            <a:r>
              <a:rPr lang="en-IN" dirty="0"/>
              <a:t> </a:t>
            </a:r>
            <a:r>
              <a:rPr lang="en-IN" b="1" dirty="0"/>
              <a:t>salary</a:t>
            </a:r>
            <a:r>
              <a:rPr lang="en-IN" dirty="0"/>
              <a:t> </a:t>
            </a:r>
            <a:endParaRPr lang="en-US" dirty="0"/>
          </a:p>
        </p:txBody>
      </p:sp>
      <p:graphicFrame>
        <p:nvGraphicFramePr>
          <p:cNvPr id="6" name="Content Placeholder 5">
            <a:extLst>
              <a:ext uri="{FF2B5EF4-FFF2-40B4-BE49-F238E27FC236}">
                <a16:creationId xmlns:a16="http://schemas.microsoft.com/office/drawing/2014/main" id="{304F4BCF-79F6-6A92-C9EF-EC9C92E516D1}"/>
              </a:ext>
            </a:extLst>
          </p:cNvPr>
          <p:cNvGraphicFramePr>
            <a:graphicFrameLocks noGrp="1"/>
          </p:cNvGraphicFramePr>
          <p:nvPr>
            <p:ph idx="1"/>
            <p:extLst>
              <p:ext uri="{D42A27DB-BD31-4B8C-83A1-F6EECF244321}">
                <p14:modId xmlns:p14="http://schemas.microsoft.com/office/powerpoint/2010/main" val="3961905696"/>
              </p:ext>
            </p:extLst>
          </p:nvPr>
        </p:nvGraphicFramePr>
        <p:xfrm>
          <a:off x="800100" y="2103438"/>
          <a:ext cx="7543800" cy="3932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153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AFE8-4BFB-F42F-C510-FAAF19F10BC1}"/>
              </a:ext>
            </a:extLst>
          </p:cNvPr>
          <p:cNvSpPr>
            <a:spLocks noGrp="1"/>
          </p:cNvSpPr>
          <p:nvPr>
            <p:ph type="title"/>
          </p:nvPr>
        </p:nvSpPr>
        <p:spPr>
          <a:xfrm>
            <a:off x="3099707" y="492916"/>
            <a:ext cx="7543800" cy="1371600"/>
          </a:xfrm>
        </p:spPr>
        <p:txBody>
          <a:bodyPr/>
          <a:lstStyle/>
          <a:p>
            <a:r>
              <a:rPr lang="en-IN" b="1" dirty="0"/>
              <a:t>Discussion</a:t>
            </a:r>
            <a:r>
              <a:rPr lang="en-IN" dirty="0"/>
              <a:t> </a:t>
            </a:r>
            <a:endParaRPr lang="en-US" dirty="0"/>
          </a:p>
        </p:txBody>
      </p:sp>
      <p:sp>
        <p:nvSpPr>
          <p:cNvPr id="3" name="Content Placeholder 2">
            <a:extLst>
              <a:ext uri="{FF2B5EF4-FFF2-40B4-BE49-F238E27FC236}">
                <a16:creationId xmlns:a16="http://schemas.microsoft.com/office/drawing/2014/main" id="{1FA931F0-11F2-5BEE-623A-2B3F2446F251}"/>
              </a:ext>
            </a:extLst>
          </p:cNvPr>
          <p:cNvSpPr>
            <a:spLocks noGrp="1"/>
          </p:cNvSpPr>
          <p:nvPr>
            <p:ph idx="1"/>
          </p:nvPr>
        </p:nvSpPr>
        <p:spPr>
          <a:xfrm>
            <a:off x="800100" y="1864516"/>
            <a:ext cx="7432221" cy="4095413"/>
          </a:xfrm>
        </p:spPr>
        <p:txBody>
          <a:bodyPr>
            <a:normAutofit fontScale="92500" lnSpcReduction="10000"/>
          </a:bodyPr>
          <a:lstStyle/>
          <a:p>
            <a:r>
              <a:rPr lang="en-IN" dirty="0"/>
              <a:t>When we talk about salaries, we are referring to the amount of money that an employee earns for their work within a specific period, usually monthly or annually. Salaries can vary based on factors such as the individual’s job role, experience, level of education, skills, and the industry they work in.</a:t>
            </a:r>
          </a:p>
          <a:p>
            <a:r>
              <a:rPr lang="en-IN" dirty="0"/>
              <a:t>Employers determine salaries based on various considerations, including market rates, the organization’s budget, and the employee’s performance. It’s essential for organizations to establish fair and competitive salary structures to attract and retain talented employees.</a:t>
            </a:r>
          </a:p>
          <a:p>
            <a:r>
              <a:rPr lang="en-IN" dirty="0"/>
              <a:t>Salary discussions often involve negotiations during job offers, performance reviews, promotions, or when addressing pay discrepancies. Understanding salary components like base salary, bonuses, benefits, and incentives is crucial for both employees and employers to ensure transparency and fairness in compensation practices.</a:t>
            </a:r>
            <a:endParaRPr lang="en-US" dirty="0"/>
          </a:p>
        </p:txBody>
      </p:sp>
    </p:spTree>
    <p:extLst>
      <p:ext uri="{BB962C8B-B14F-4D97-AF65-F5344CB8AC3E}">
        <p14:creationId xmlns:p14="http://schemas.microsoft.com/office/powerpoint/2010/main" val="133323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576B-98BF-7596-822A-612187C5E624}"/>
              </a:ext>
            </a:extLst>
          </p:cNvPr>
          <p:cNvSpPr>
            <a:spLocks noGrp="1"/>
          </p:cNvSpPr>
          <p:nvPr>
            <p:ph type="title"/>
          </p:nvPr>
        </p:nvSpPr>
        <p:spPr>
          <a:xfrm>
            <a:off x="2582635" y="731519"/>
            <a:ext cx="7543800" cy="1371600"/>
          </a:xfrm>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F4A2E313-8A71-F121-50CC-4D4CD00868BF}"/>
              </a:ext>
            </a:extLst>
          </p:cNvPr>
          <p:cNvSpPr>
            <a:spLocks noGrp="1"/>
          </p:cNvSpPr>
          <p:nvPr>
            <p:ph idx="1"/>
          </p:nvPr>
        </p:nvSpPr>
        <p:spPr>
          <a:xfrm>
            <a:off x="800099" y="2103120"/>
            <a:ext cx="7690757" cy="4023362"/>
          </a:xfrm>
        </p:spPr>
        <p:txBody>
          <a:bodyPr>
            <a:noAutofit/>
          </a:bodyPr>
          <a:lstStyle/>
          <a:p>
            <a:r>
              <a:rPr lang="en-IN" sz="1400" dirty="0"/>
              <a:t>When </a:t>
            </a:r>
            <a:r>
              <a:rPr lang="en-IN" sz="1400" dirty="0" err="1"/>
              <a:t>analyzing</a:t>
            </a:r>
            <a:r>
              <a:rPr lang="en-IN" sz="1400" dirty="0"/>
              <a:t> employee salary data, it’s crucial to consider various factors such as job roles, experience levels, education, and industry standards. By examining this data, organizations can ensure fair and competitive compensation structures, identify any disparities, and make informed decisions regarding salary adjustments, promotions, and recruitment strategies. Conducting thorough analysis of employee salary data helps in maintaining transparency, equity, and employee satisfaction within the organization.</a:t>
            </a:r>
          </a:p>
          <a:p>
            <a:r>
              <a:rPr lang="en-IN" sz="1400" dirty="0"/>
              <a:t>In concluding the analysis of employee salary data, it is evident that a comprehensive examination of various factors such as job roles, experience, education, and industry standards is essential. This analysis aids in the establishment of equitable and competitive compensation structures within organizations. By leveraging this data, companies can address any discrepancies, ensure transparency, and make well-informed decisions regarding salary adjustments, promotions, and talent acquisition strategies. Ultimately, a thorough analysis of employee salary data is vital for fostering fairness, employee satisfaction, and organizational success. If you have any more questions or need further insights on this topic, feel free to ask!</a:t>
            </a:r>
            <a:endParaRPr lang="en-US" sz="1400" dirty="0"/>
          </a:p>
        </p:txBody>
      </p:sp>
    </p:spTree>
    <p:extLst>
      <p:ext uri="{BB962C8B-B14F-4D97-AF65-F5344CB8AC3E}">
        <p14:creationId xmlns:p14="http://schemas.microsoft.com/office/powerpoint/2010/main" val="308318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6E46-B9DC-2994-5CA0-ED746CE6E4A5}"/>
              </a:ext>
            </a:extLst>
          </p:cNvPr>
          <p:cNvSpPr>
            <a:spLocks noGrp="1"/>
          </p:cNvSpPr>
          <p:nvPr>
            <p:ph type="title"/>
          </p:nvPr>
        </p:nvSpPr>
        <p:spPr/>
        <p:txBody>
          <a:bodyPr/>
          <a:lstStyle/>
          <a:p>
            <a:r>
              <a:rPr lang="en-IN" sz="6000" b="1" dirty="0"/>
              <a:t>PROJECT</a:t>
            </a:r>
            <a:r>
              <a:rPr lang="en-IN" dirty="0"/>
              <a:t>  </a:t>
            </a:r>
            <a:r>
              <a:rPr lang="en-IN" sz="6000" b="1" dirty="0"/>
              <a:t> TITLE </a:t>
            </a:r>
            <a:endParaRPr lang="en-US" dirty="0"/>
          </a:p>
        </p:txBody>
      </p:sp>
      <p:sp>
        <p:nvSpPr>
          <p:cNvPr id="3" name="Content Placeholder 2">
            <a:extLst>
              <a:ext uri="{FF2B5EF4-FFF2-40B4-BE49-F238E27FC236}">
                <a16:creationId xmlns:a16="http://schemas.microsoft.com/office/drawing/2014/main" id="{4593C674-CB7D-3EB5-5BDD-CE994277F5DF}"/>
              </a:ext>
            </a:extLst>
          </p:cNvPr>
          <p:cNvSpPr>
            <a:spLocks noGrp="1"/>
          </p:cNvSpPr>
          <p:nvPr>
            <p:ph idx="1"/>
          </p:nvPr>
        </p:nvSpPr>
        <p:spPr>
          <a:xfrm>
            <a:off x="628650" y="2598539"/>
            <a:ext cx="7886700" cy="2652117"/>
          </a:xfrm>
        </p:spPr>
        <p:txBody>
          <a:bodyPr>
            <a:normAutofit/>
          </a:bodyPr>
          <a:lstStyle/>
          <a:p>
            <a:pPr marL="0" indent="0">
              <a:buNone/>
            </a:pPr>
            <a:r>
              <a:rPr lang="en-IN" sz="4500" b="1" dirty="0"/>
              <a:t>Employee</a:t>
            </a:r>
            <a:r>
              <a:rPr lang="en-IN" sz="2400" b="1" dirty="0"/>
              <a:t> </a:t>
            </a:r>
            <a:r>
              <a:rPr lang="en-IN" sz="4950" b="1" dirty="0"/>
              <a:t>Type</a:t>
            </a:r>
            <a:r>
              <a:rPr lang="en-IN" sz="2400" b="1" dirty="0"/>
              <a:t>  </a:t>
            </a:r>
            <a:r>
              <a:rPr lang="en-IN" sz="4500" b="1" dirty="0"/>
              <a:t> Analysis excel &amp; Employee Salary analysis Using Excel</a:t>
            </a:r>
            <a:endParaRPr lang="en-US" sz="4500" b="1" dirty="0"/>
          </a:p>
        </p:txBody>
      </p:sp>
    </p:spTree>
    <p:extLst>
      <p:ext uri="{BB962C8B-B14F-4D97-AF65-F5344CB8AC3E}">
        <p14:creationId xmlns:p14="http://schemas.microsoft.com/office/powerpoint/2010/main" val="33570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BA0A-EA5B-BDB8-266A-36256517FA13}"/>
              </a:ext>
            </a:extLst>
          </p:cNvPr>
          <p:cNvSpPr>
            <a:spLocks noGrp="1"/>
          </p:cNvSpPr>
          <p:nvPr>
            <p:ph type="title"/>
          </p:nvPr>
        </p:nvSpPr>
        <p:spPr/>
        <p:txBody>
          <a:bodyPr/>
          <a:lstStyle/>
          <a:p>
            <a:r>
              <a:rPr lang="en-IN" b="1" dirty="0" err="1"/>
              <a:t>Ajenda</a:t>
            </a:r>
            <a:endParaRPr lang="en-US" b="1" dirty="0"/>
          </a:p>
        </p:txBody>
      </p:sp>
      <p:sp>
        <p:nvSpPr>
          <p:cNvPr id="3" name="Content Placeholder 2">
            <a:extLst>
              <a:ext uri="{FF2B5EF4-FFF2-40B4-BE49-F238E27FC236}">
                <a16:creationId xmlns:a16="http://schemas.microsoft.com/office/drawing/2014/main" id="{4E182A95-800C-4027-7AAE-935E2A2E6232}"/>
              </a:ext>
            </a:extLst>
          </p:cNvPr>
          <p:cNvSpPr>
            <a:spLocks noGrp="1"/>
          </p:cNvSpPr>
          <p:nvPr>
            <p:ph idx="1"/>
          </p:nvPr>
        </p:nvSpPr>
        <p:spPr/>
        <p:txBody>
          <a:bodyPr>
            <a:noAutofit/>
          </a:bodyPr>
          <a:lstStyle/>
          <a:p>
            <a:pPr marL="385763" indent="-385763">
              <a:buFont typeface="+mj-lt"/>
              <a:buAutoNum type="arabicPeriod"/>
            </a:pPr>
            <a:r>
              <a:rPr lang="en-IN" sz="2800" dirty="0"/>
              <a:t>Problem statement </a:t>
            </a:r>
          </a:p>
          <a:p>
            <a:pPr marL="385763" indent="-385763">
              <a:buFont typeface="+mj-lt"/>
              <a:buAutoNum type="arabicPeriod"/>
            </a:pPr>
            <a:r>
              <a:rPr lang="en-IN" sz="2800" dirty="0"/>
              <a:t>Project overview </a:t>
            </a:r>
          </a:p>
          <a:p>
            <a:pPr marL="385763" indent="-385763">
              <a:buFont typeface="+mj-lt"/>
              <a:buAutoNum type="arabicPeriod"/>
            </a:pPr>
            <a:r>
              <a:rPr lang="en-IN" sz="2800" dirty="0"/>
              <a:t>End users </a:t>
            </a:r>
          </a:p>
          <a:p>
            <a:pPr marL="385763" indent="-385763">
              <a:buFont typeface="+mj-lt"/>
              <a:buAutoNum type="arabicPeriod"/>
            </a:pPr>
            <a:r>
              <a:rPr lang="en-IN" sz="2800" dirty="0"/>
              <a:t>Our solution &amp; preposition </a:t>
            </a:r>
          </a:p>
          <a:p>
            <a:pPr marL="385763" indent="-385763">
              <a:buFont typeface="+mj-lt"/>
              <a:buAutoNum type="arabicPeriod"/>
            </a:pPr>
            <a:r>
              <a:rPr lang="en-IN" sz="2800" dirty="0"/>
              <a:t>Dataset </a:t>
            </a:r>
            <a:r>
              <a:rPr lang="en-IN" sz="2800" dirty="0" err="1"/>
              <a:t>discription</a:t>
            </a:r>
            <a:r>
              <a:rPr lang="en-IN" sz="2800" dirty="0"/>
              <a:t> </a:t>
            </a:r>
          </a:p>
          <a:p>
            <a:pPr marL="385763" indent="-385763">
              <a:buFont typeface="+mj-lt"/>
              <a:buAutoNum type="arabicPeriod"/>
            </a:pPr>
            <a:r>
              <a:rPr lang="en-IN" sz="2800" dirty="0" err="1"/>
              <a:t>Modling</a:t>
            </a:r>
            <a:r>
              <a:rPr lang="en-IN" sz="2800" dirty="0"/>
              <a:t> approach </a:t>
            </a:r>
          </a:p>
          <a:p>
            <a:pPr marL="385763" indent="-385763">
              <a:buFont typeface="+mj-lt"/>
              <a:buAutoNum type="arabicPeriod"/>
            </a:pPr>
            <a:r>
              <a:rPr lang="en-IN" sz="2800" dirty="0"/>
              <a:t>Result and Discussion </a:t>
            </a:r>
          </a:p>
          <a:p>
            <a:pPr marL="385763" indent="-385763">
              <a:buFont typeface="+mj-lt"/>
              <a:buAutoNum type="arabicPeriod"/>
            </a:pPr>
            <a:r>
              <a:rPr lang="en-IN" sz="2800" dirty="0"/>
              <a:t>Conclusion </a:t>
            </a:r>
            <a:endParaRPr lang="en-US" sz="2800" dirty="0"/>
          </a:p>
        </p:txBody>
      </p:sp>
    </p:spTree>
    <p:extLst>
      <p:ext uri="{BB962C8B-B14F-4D97-AF65-F5344CB8AC3E}">
        <p14:creationId xmlns:p14="http://schemas.microsoft.com/office/powerpoint/2010/main" val="212857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CA42-210A-CBED-85E7-9B3E02B50515}"/>
              </a:ext>
            </a:extLst>
          </p:cNvPr>
          <p:cNvSpPr>
            <a:spLocks noGrp="1"/>
          </p:cNvSpPr>
          <p:nvPr>
            <p:ph type="title"/>
          </p:nvPr>
        </p:nvSpPr>
        <p:spPr/>
        <p:txBody>
          <a:bodyPr/>
          <a:lstStyle/>
          <a:p>
            <a:r>
              <a:rPr lang="en-IN" b="1" dirty="0"/>
              <a:t>Problem</a:t>
            </a:r>
            <a:r>
              <a:rPr lang="en-IN" dirty="0"/>
              <a:t> </a:t>
            </a:r>
            <a:r>
              <a:rPr lang="en-IN" b="1" dirty="0"/>
              <a:t>statement</a:t>
            </a:r>
            <a:r>
              <a:rPr lang="en-IN" dirty="0"/>
              <a:t> </a:t>
            </a:r>
            <a:endParaRPr lang="en-US" dirty="0"/>
          </a:p>
        </p:txBody>
      </p:sp>
      <p:sp>
        <p:nvSpPr>
          <p:cNvPr id="3" name="Content Placeholder 2">
            <a:extLst>
              <a:ext uri="{FF2B5EF4-FFF2-40B4-BE49-F238E27FC236}">
                <a16:creationId xmlns:a16="http://schemas.microsoft.com/office/drawing/2014/main" id="{5CC6A8A4-B4AC-D5B7-2487-607C68471B68}"/>
              </a:ext>
            </a:extLst>
          </p:cNvPr>
          <p:cNvSpPr>
            <a:spLocks noGrp="1"/>
          </p:cNvSpPr>
          <p:nvPr>
            <p:ph idx="1"/>
          </p:nvPr>
        </p:nvSpPr>
        <p:spPr>
          <a:xfrm>
            <a:off x="800100" y="2014194"/>
            <a:ext cx="5704114" cy="4299520"/>
          </a:xfrm>
        </p:spPr>
        <p:txBody>
          <a:bodyPr>
            <a:normAutofit fontScale="62500" lnSpcReduction="20000"/>
          </a:bodyPr>
          <a:lstStyle/>
          <a:p>
            <a:pPr marL="0" indent="0">
              <a:buNone/>
            </a:pPr>
            <a:r>
              <a:rPr lang="en-IN" dirty="0"/>
              <a:t>
1. Calculating Average Salary:
   - To find the average salary of all employees, you can use the AVERAGE function in Excel. Simply select the range of salary values and apply the AVERAGE function to get the average salary.
2. Finding the Highest and Lowest Salaries:
   - To identify the employee with the highest and lowest salary, you can use the MAX and MIN functions in Excel. These functions will help you quickly determine the maximum and minimum salary values in the dataset.
3. Counting the Number of Employees:
   - If you want to know the total number of employees in your dataset, you can use the COUNT function. By selecting the range of employee names 
4. Calculating Total Salary </a:t>
            </a:r>
            <a:r>
              <a:rPr lang="en-IN" dirty="0" err="1"/>
              <a:t>Expey</a:t>
            </a:r>
            <a:r>
              <a:rPr lang="en-IN" dirty="0"/>
              <a:t> expenses incurred</a:t>
            </a:r>
          </a:p>
        </p:txBody>
      </p:sp>
    </p:spTree>
    <p:extLst>
      <p:ext uri="{BB962C8B-B14F-4D97-AF65-F5344CB8AC3E}">
        <p14:creationId xmlns:p14="http://schemas.microsoft.com/office/powerpoint/2010/main" val="147890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190-6873-09BA-53DF-15DC80F4BE08}"/>
              </a:ext>
            </a:extLst>
          </p:cNvPr>
          <p:cNvSpPr>
            <a:spLocks noGrp="1"/>
          </p:cNvSpPr>
          <p:nvPr>
            <p:ph type="title"/>
          </p:nvPr>
        </p:nvSpPr>
        <p:spPr/>
        <p:txBody>
          <a:bodyPr/>
          <a:lstStyle/>
          <a:p>
            <a:r>
              <a:rPr lang="en-IN" b="1" dirty="0"/>
              <a:t>Project</a:t>
            </a:r>
            <a:r>
              <a:rPr lang="en-IN" dirty="0"/>
              <a:t> </a:t>
            </a:r>
            <a:r>
              <a:rPr lang="en-IN" b="1" dirty="0"/>
              <a:t>overview</a:t>
            </a:r>
            <a:r>
              <a:rPr lang="en-IN" dirty="0"/>
              <a:t> </a:t>
            </a:r>
            <a:endParaRPr lang="en-US" dirty="0"/>
          </a:p>
        </p:txBody>
      </p:sp>
      <p:sp>
        <p:nvSpPr>
          <p:cNvPr id="3" name="Content Placeholder 2">
            <a:extLst>
              <a:ext uri="{FF2B5EF4-FFF2-40B4-BE49-F238E27FC236}">
                <a16:creationId xmlns:a16="http://schemas.microsoft.com/office/drawing/2014/main" id="{F6698E54-E4D8-0D5C-BB74-D5A8EB4BD2A2}"/>
              </a:ext>
            </a:extLst>
          </p:cNvPr>
          <p:cNvSpPr>
            <a:spLocks noGrp="1"/>
          </p:cNvSpPr>
          <p:nvPr>
            <p:ph idx="1"/>
          </p:nvPr>
        </p:nvSpPr>
        <p:spPr>
          <a:xfrm>
            <a:off x="800100" y="2014194"/>
            <a:ext cx="5908221" cy="4299520"/>
          </a:xfrm>
        </p:spPr>
        <p:txBody>
          <a:bodyPr>
            <a:normAutofit fontScale="62500" lnSpcReduction="20000"/>
          </a:bodyPr>
          <a:lstStyle/>
          <a:p>
            <a:pPr marL="0" indent="0">
              <a:buNone/>
            </a:pPr>
            <a:r>
              <a:rPr lang="en-IN" dirty="0"/>
              <a:t>
1.</a:t>
            </a:r>
            <a:r>
              <a:rPr lang="en-IN" b="1" dirty="0"/>
              <a:t> Data Preparation</a:t>
            </a:r>
            <a:r>
              <a:rPr lang="en-IN" dirty="0"/>
              <a:t>
   - Organize your employee data in Excel with columns for employee names, departments, salaries, etc.
   - Ensure each row represents a unique employee with relevant information.
</a:t>
            </a:r>
            <a:r>
              <a:rPr lang="en-IN" b="1" dirty="0"/>
              <a:t>2. Calculating</a:t>
            </a:r>
            <a:r>
              <a:rPr lang="en-IN" dirty="0"/>
              <a:t> </a:t>
            </a:r>
            <a:r>
              <a:rPr lang="en-IN" b="1" dirty="0"/>
              <a:t>Key</a:t>
            </a:r>
            <a:r>
              <a:rPr lang="en-IN" dirty="0"/>
              <a:t> </a:t>
            </a:r>
            <a:r>
              <a:rPr lang="en-IN" b="1" dirty="0"/>
              <a:t>Metrics</a:t>
            </a:r>
            <a:r>
              <a:rPr lang="en-IN" dirty="0"/>
              <a:t>
   - Use functions like AVERAGE, MAX, MIN, COUNT, and SUM to calculate important metrics such as average salary, highest and lowest salaries, total salary expenses, and the number of employees.
3. </a:t>
            </a:r>
            <a:r>
              <a:rPr lang="en-IN" b="1" dirty="0"/>
              <a:t>Visualizing</a:t>
            </a:r>
            <a:r>
              <a:rPr lang="en-IN" dirty="0"/>
              <a:t> </a:t>
            </a:r>
            <a:r>
              <a:rPr lang="en-IN" b="1" dirty="0"/>
              <a:t>Data</a:t>
            </a:r>
            <a:r>
              <a:rPr lang="en-IN" dirty="0"/>
              <a:t>
   - Create charts or graphs to visualize the distribution of salaries, department-wise salary comparisons, or trends in salary changes over time.
4.</a:t>
            </a:r>
            <a:r>
              <a:rPr lang="en-IN" b="1" dirty="0"/>
              <a:t>Identifying</a:t>
            </a:r>
            <a:r>
              <a:rPr lang="en-IN" dirty="0"/>
              <a:t> </a:t>
            </a:r>
            <a:r>
              <a:rPr lang="en-IN" b="1" dirty="0"/>
              <a:t>Patterns</a:t>
            </a:r>
            <a:r>
              <a:rPr lang="en-IN" dirty="0"/>
              <a:t> </a:t>
            </a:r>
            <a:r>
              <a:rPr lang="en-IN" b="1" dirty="0"/>
              <a:t>and</a:t>
            </a:r>
            <a:r>
              <a:rPr lang="en-IN" dirty="0"/>
              <a:t> </a:t>
            </a:r>
            <a:r>
              <a:rPr lang="en-IN" b="1" dirty="0"/>
              <a:t>Discrepancies</a:t>
            </a:r>
            <a:r>
              <a:rPr lang="en-IN" dirty="0"/>
              <a:t>
   - Look for patterns in the data such as salary outliers, disparities between departments, or changes in </a:t>
            </a:r>
            <a:r>
              <a:rPr lang="en-IN" dirty="0" err="1"/>
              <a:t>sal</a:t>
            </a:r>
            <a:endParaRPr lang="en-US" dirty="0"/>
          </a:p>
        </p:txBody>
      </p:sp>
    </p:spTree>
    <p:extLst>
      <p:ext uri="{BB962C8B-B14F-4D97-AF65-F5344CB8AC3E}">
        <p14:creationId xmlns:p14="http://schemas.microsoft.com/office/powerpoint/2010/main" val="781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8CBF-83D2-E1BB-143D-7F96A50B1E37}"/>
              </a:ext>
            </a:extLst>
          </p:cNvPr>
          <p:cNvSpPr>
            <a:spLocks noGrp="1"/>
          </p:cNvSpPr>
          <p:nvPr>
            <p:ph type="title"/>
          </p:nvPr>
        </p:nvSpPr>
        <p:spPr/>
        <p:txBody>
          <a:bodyPr>
            <a:normAutofit/>
          </a:bodyPr>
          <a:lstStyle/>
          <a:p>
            <a:r>
              <a:rPr lang="en-IN" dirty="0"/>
              <a:t>Who are the end users ‽</a:t>
            </a:r>
            <a:endParaRPr lang="en-US" dirty="0"/>
          </a:p>
        </p:txBody>
      </p:sp>
      <p:sp>
        <p:nvSpPr>
          <p:cNvPr id="3" name="Content Placeholder 2">
            <a:extLst>
              <a:ext uri="{FF2B5EF4-FFF2-40B4-BE49-F238E27FC236}">
                <a16:creationId xmlns:a16="http://schemas.microsoft.com/office/drawing/2014/main" id="{571DF96F-EC0A-4779-4B87-23C26C26A6EF}"/>
              </a:ext>
            </a:extLst>
          </p:cNvPr>
          <p:cNvSpPr>
            <a:spLocks noGrp="1"/>
          </p:cNvSpPr>
          <p:nvPr>
            <p:ph idx="1"/>
          </p:nvPr>
        </p:nvSpPr>
        <p:spPr>
          <a:xfrm>
            <a:off x="800100" y="2014194"/>
            <a:ext cx="6765471" cy="4201212"/>
          </a:xfrm>
        </p:spPr>
        <p:txBody>
          <a:bodyPr>
            <a:normAutofit fontScale="85000" lnSpcReduction="20000"/>
          </a:bodyPr>
          <a:lstStyle/>
          <a:p>
            <a:r>
              <a:rPr lang="en-IN" dirty="0"/>
              <a:t>1.Human Resources (HR) Department
   - HR professionals use salary data analysis to evaluate compensation structures, make decisions on salary adjustments
2. Managers and Department Heads
   - Managers use salary data analysis to review departmental salary distributions, identify high-performing employees for rewards
3.Executives and Decision-Makers
   - Executives rely on salary data analysis to understand overall </a:t>
            </a:r>
            <a:r>
              <a:rPr lang="en-IN" dirty="0" err="1"/>
              <a:t>labor</a:t>
            </a:r>
            <a:r>
              <a:rPr lang="en-IN" dirty="0"/>
              <a:t> costs, assess 
4. Employees*
   - Employees may also be end users of salary data analysis to understand salary benchmarks</a:t>
            </a:r>
            <a:endParaRPr lang="en-US" dirty="0"/>
          </a:p>
        </p:txBody>
      </p:sp>
    </p:spTree>
    <p:extLst>
      <p:ext uri="{BB962C8B-B14F-4D97-AF65-F5344CB8AC3E}">
        <p14:creationId xmlns:p14="http://schemas.microsoft.com/office/powerpoint/2010/main" val="364475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6442-E858-AECC-FAA0-03681BBA1EC1}"/>
              </a:ext>
            </a:extLst>
          </p:cNvPr>
          <p:cNvSpPr>
            <a:spLocks noGrp="1"/>
          </p:cNvSpPr>
          <p:nvPr>
            <p:ph type="title"/>
          </p:nvPr>
        </p:nvSpPr>
        <p:spPr>
          <a:xfrm>
            <a:off x="1605641" y="588165"/>
            <a:ext cx="6207579" cy="1371600"/>
          </a:xfrm>
        </p:spPr>
        <p:txBody>
          <a:bodyPr>
            <a:normAutofit/>
          </a:bodyPr>
          <a:lstStyle/>
          <a:p>
            <a:r>
              <a:rPr lang="en-IN" sz="3600" b="1" dirty="0"/>
              <a:t>Our solution &amp; value  </a:t>
            </a:r>
            <a:r>
              <a:rPr lang="en-IN" sz="3600" b="1" dirty="0" err="1"/>
              <a:t>prePosition</a:t>
            </a:r>
            <a:r>
              <a:rPr lang="en-IN" sz="3600" b="1" dirty="0"/>
              <a:t> </a:t>
            </a:r>
            <a:endParaRPr lang="en-US" sz="3600" b="1" dirty="0"/>
          </a:p>
        </p:txBody>
      </p:sp>
      <p:sp>
        <p:nvSpPr>
          <p:cNvPr id="3" name="Content Placeholder 2">
            <a:extLst>
              <a:ext uri="{FF2B5EF4-FFF2-40B4-BE49-F238E27FC236}">
                <a16:creationId xmlns:a16="http://schemas.microsoft.com/office/drawing/2014/main" id="{A2C00FB1-66B5-7B67-F252-4AF4FDD9B17B}"/>
              </a:ext>
            </a:extLst>
          </p:cNvPr>
          <p:cNvSpPr>
            <a:spLocks noGrp="1"/>
          </p:cNvSpPr>
          <p:nvPr>
            <p:ph idx="1"/>
          </p:nvPr>
        </p:nvSpPr>
        <p:spPr/>
        <p:txBody>
          <a:bodyPr>
            <a:normAutofit lnSpcReduction="10000"/>
          </a:bodyPr>
          <a:lstStyle/>
          <a:p>
            <a:r>
              <a:rPr lang="en-IN" dirty="0"/>
              <a:t>*Salary Analysis Solutions 
*Objective:* Gain insights from salary data to inform compensation decision 
*Steps:
1. *Data Preparation*: Collect, clean, and organize salary 
2. *Data Visualization*: Use charts, graphs, and heat maps to </a:t>
            </a:r>
            <a:r>
              <a:rPr lang="en-IN" dirty="0" err="1"/>
              <a:t>illustrat</a:t>
            </a:r>
            <a:r>
              <a:rPr lang="en-IN" dirty="0"/>
              <a:t>
3.*Identifying Patterns*: </a:t>
            </a:r>
            <a:r>
              <a:rPr lang="en-IN" dirty="0" err="1"/>
              <a:t>Analyze</a:t>
            </a:r>
            <a:r>
              <a:rPr lang="en-IN" dirty="0"/>
              <a:t> distribution 
*Analysis Components
1. *Descriptive Analytics*: Understand current salary structures
2. *Diagnostic Analytics*: Identify disparities and trends.</a:t>
            </a:r>
            <a:endParaRPr lang="en-US" dirty="0"/>
          </a:p>
        </p:txBody>
      </p:sp>
    </p:spTree>
    <p:extLst>
      <p:ext uri="{BB962C8B-B14F-4D97-AF65-F5344CB8AC3E}">
        <p14:creationId xmlns:p14="http://schemas.microsoft.com/office/powerpoint/2010/main" val="289412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7792-E1A4-B4B7-AB48-ADCA28897F24}"/>
              </a:ext>
            </a:extLst>
          </p:cNvPr>
          <p:cNvSpPr>
            <a:spLocks noGrp="1"/>
          </p:cNvSpPr>
          <p:nvPr>
            <p:ph type="title"/>
          </p:nvPr>
        </p:nvSpPr>
        <p:spPr/>
        <p:txBody>
          <a:bodyPr/>
          <a:lstStyle/>
          <a:p>
            <a:r>
              <a:rPr lang="en-IN" dirty="0"/>
              <a:t>Dataset Description </a:t>
            </a:r>
            <a:endParaRPr lang="en-US" dirty="0"/>
          </a:p>
        </p:txBody>
      </p:sp>
      <p:sp>
        <p:nvSpPr>
          <p:cNvPr id="3" name="Content Placeholder 2">
            <a:extLst>
              <a:ext uri="{FF2B5EF4-FFF2-40B4-BE49-F238E27FC236}">
                <a16:creationId xmlns:a16="http://schemas.microsoft.com/office/drawing/2014/main" id="{6F65DC92-DB1F-44F0-34BD-EC82A8539283}"/>
              </a:ext>
            </a:extLst>
          </p:cNvPr>
          <p:cNvSpPr>
            <a:spLocks noGrp="1"/>
          </p:cNvSpPr>
          <p:nvPr>
            <p:ph idx="1"/>
          </p:nvPr>
        </p:nvSpPr>
        <p:spPr>
          <a:xfrm>
            <a:off x="289157" y="2014193"/>
            <a:ext cx="7734552" cy="4495607"/>
          </a:xfrm>
        </p:spPr>
        <p:txBody>
          <a:bodyPr>
            <a:normAutofit/>
          </a:bodyPr>
          <a:lstStyle/>
          <a:p>
            <a:r>
              <a:rPr lang="en-IN" dirty="0"/>
              <a:t>For this project, the dataset was sourced from the IBM Skills Build Dashboard, containing 20 features. The analysis focused on key features:
1. User ID: Unique employee identifier.
2. Name: Employee’s full name.
3.Gender: Employee gender, for diversity analysis.  </a:t>
            </a:r>
          </a:p>
          <a:p>
            <a:r>
              <a:rPr lang="en-IN" dirty="0"/>
              <a:t>4.Employment contract type (permanent, fixed-term,
 5. Employee salary: employee salary based </a:t>
            </a:r>
            <a:endParaRPr lang="en-US" dirty="0"/>
          </a:p>
        </p:txBody>
      </p:sp>
    </p:spTree>
    <p:extLst>
      <p:ext uri="{BB962C8B-B14F-4D97-AF65-F5344CB8AC3E}">
        <p14:creationId xmlns:p14="http://schemas.microsoft.com/office/powerpoint/2010/main" val="231006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FD08-7FF6-0365-0216-A43D648EE278}"/>
              </a:ext>
            </a:extLst>
          </p:cNvPr>
          <p:cNvSpPr>
            <a:spLocks noGrp="1"/>
          </p:cNvSpPr>
          <p:nvPr>
            <p:ph type="title"/>
          </p:nvPr>
        </p:nvSpPr>
        <p:spPr>
          <a:xfrm>
            <a:off x="1711778" y="588166"/>
            <a:ext cx="7543800" cy="1371600"/>
          </a:xfrm>
        </p:spPr>
        <p:txBody>
          <a:bodyPr/>
          <a:lstStyle/>
          <a:p>
            <a:r>
              <a:rPr lang="en-IN" b="1" dirty="0"/>
              <a:t>Modelling</a:t>
            </a:r>
            <a:r>
              <a:rPr lang="en-IN" dirty="0"/>
              <a:t> </a:t>
            </a:r>
            <a:r>
              <a:rPr lang="en-IN" b="1" dirty="0"/>
              <a:t>Approach</a:t>
            </a:r>
            <a:r>
              <a:rPr lang="en-IN" dirty="0"/>
              <a:t> </a:t>
            </a:r>
            <a:endParaRPr lang="en-US" dirty="0"/>
          </a:p>
        </p:txBody>
      </p:sp>
      <p:sp>
        <p:nvSpPr>
          <p:cNvPr id="3" name="Content Placeholder 2">
            <a:extLst>
              <a:ext uri="{FF2B5EF4-FFF2-40B4-BE49-F238E27FC236}">
                <a16:creationId xmlns:a16="http://schemas.microsoft.com/office/drawing/2014/main" id="{CD2FBBDE-21B4-4741-B73B-40D50822E678}"/>
              </a:ext>
            </a:extLst>
          </p:cNvPr>
          <p:cNvSpPr>
            <a:spLocks noGrp="1"/>
          </p:cNvSpPr>
          <p:nvPr>
            <p:ph idx="1"/>
          </p:nvPr>
        </p:nvSpPr>
        <p:spPr>
          <a:xfrm>
            <a:off x="364671" y="2171155"/>
            <a:ext cx="7543800" cy="3931920"/>
          </a:xfrm>
        </p:spPr>
        <p:txBody>
          <a:bodyPr/>
          <a:lstStyle/>
          <a:p>
            <a:r>
              <a:rPr lang="en-IN" dirty="0"/>
              <a:t>In salary </a:t>
            </a:r>
            <a:r>
              <a:rPr lang="en-IN" dirty="0" err="1"/>
              <a:t>modeling</a:t>
            </a:r>
            <a:r>
              <a:rPr lang="en-IN" dirty="0"/>
              <a:t>, the steps typically involve:
1. *Data Collection* Gather relevant data on employee salaries and other related variables.
2. *Data Preparation* : Clean and </a:t>
            </a:r>
            <a:r>
              <a:rPr lang="en-IN" dirty="0" err="1"/>
              <a:t>preprocess</a:t>
            </a:r>
            <a:r>
              <a:rPr lang="en-IN" dirty="0"/>
              <a:t> the data to ensure accuracy and consistency.
3. *Feature Selection* Choose the variables that are most relevant to predicting salaries.
4. Model Building.  Build a regression model that predicts salaries based on the selected features.
5. *Model Evaluation* Assess the model’s performance using metrics like mean squared error, R-squared value, or accuracy.</a:t>
            </a:r>
            <a:endParaRPr lang="en-US" dirty="0"/>
          </a:p>
        </p:txBody>
      </p:sp>
    </p:spTree>
    <p:extLst>
      <p:ext uri="{BB962C8B-B14F-4D97-AF65-F5344CB8AC3E}">
        <p14:creationId xmlns:p14="http://schemas.microsoft.com/office/powerpoint/2010/main" val="496304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lpstr>
      <vt:lpstr>Employee Data  Analysis Using Excel </vt:lpstr>
      <vt:lpstr>PROJECT   TITLE </vt:lpstr>
      <vt:lpstr>Ajenda</vt:lpstr>
      <vt:lpstr>Problem statement </vt:lpstr>
      <vt:lpstr>Project overview </vt:lpstr>
      <vt:lpstr>Who are the end users ‽</vt:lpstr>
      <vt:lpstr>Our solution &amp; value  prePosition </vt:lpstr>
      <vt:lpstr>Dataset Description </vt:lpstr>
      <vt:lpstr>Modelling Approach </vt:lpstr>
      <vt:lpstr>Modelling Approach </vt:lpstr>
      <vt:lpstr>Results</vt:lpstr>
      <vt:lpstr>Employee data salary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ashokpriyankaashok0@gmail.com</dc:creator>
  <cp:lastModifiedBy>ashokpriyankaashok0@gmail.com</cp:lastModifiedBy>
  <cp:revision>5</cp:revision>
  <dcterms:created xsi:type="dcterms:W3CDTF">2024-08-29T07:44:15Z</dcterms:created>
  <dcterms:modified xsi:type="dcterms:W3CDTF">2024-08-30T06:14:45Z</dcterms:modified>
</cp:coreProperties>
</file>