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71DCF3E-5849-4381-A815-C1BC7AC59374}">
  <a:tblStyle styleId="{271DCF3E-5849-4381-A815-C1BC7AC593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72a2992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72a2992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effdfc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effdfc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effdfc2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effdfc2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72a2992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72a2992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a72a2992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a72a2992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a72a2992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72a2992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72a2992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72a2992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72a2992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72a2992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a72a2992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a72a2992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a72a2992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a72a2992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72a2992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a72a2992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a72a2992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a72a2992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effdfc2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effdfc2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a72a2992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72a2992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a72a2992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a72a2992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a72a2992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72a2992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a72a2992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a72a2992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w3schools.com/css/" TargetMode="External"/><Relationship Id="rId4" Type="http://schemas.openxmlformats.org/officeDocument/2006/relationships/hyperlink" Target="https://www.w3schools.com/nodejs/nodejs_mysql.asp" TargetMode="External"/><Relationship Id="rId5" Type="http://schemas.openxmlformats.org/officeDocument/2006/relationships/hyperlink" Target="https://www.w3schools.com/js/" TargetMode="External"/><Relationship Id="rId6" Type="http://schemas.openxmlformats.org/officeDocument/2006/relationships/hyperlink" Target="https://www.w3schools.com/j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71450" y="10214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700"/>
              <a:t>Charity Management System</a:t>
            </a:r>
            <a:endParaRPr sz="4700"/>
          </a:p>
        </p:txBody>
      </p:sp>
      <p:sp>
        <p:nvSpPr>
          <p:cNvPr id="86" name="Google Shape;86;p13"/>
          <p:cNvSpPr txBox="1"/>
          <p:nvPr>
            <p:ph idx="1" type="subTitle"/>
          </p:nvPr>
        </p:nvSpPr>
        <p:spPr>
          <a:xfrm>
            <a:off x="4367550" y="2882125"/>
            <a:ext cx="4326000" cy="177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F3F3F3"/>
                </a:solidFill>
                <a:latin typeface="Arial"/>
                <a:ea typeface="Arial"/>
                <a:cs typeface="Arial"/>
                <a:sym typeface="Arial"/>
              </a:rPr>
              <a:t>Submitted by:</a:t>
            </a:r>
            <a:endParaRPr b="1">
              <a:solidFill>
                <a:srgbClr val="F3F3F3"/>
              </a:solidFill>
              <a:latin typeface="Arial"/>
              <a:ea typeface="Arial"/>
              <a:cs typeface="Arial"/>
              <a:sym typeface="Arial"/>
            </a:endParaRPr>
          </a:p>
          <a:p>
            <a:pPr indent="0" lvl="0" marL="0" rtl="0" algn="l">
              <a:lnSpc>
                <a:spcPct val="115000"/>
              </a:lnSpc>
              <a:spcBef>
                <a:spcPts val="0"/>
              </a:spcBef>
              <a:spcAft>
                <a:spcPts val="0"/>
              </a:spcAft>
              <a:buNone/>
            </a:pPr>
            <a:r>
              <a:rPr b="1" lang="en-GB">
                <a:solidFill>
                  <a:srgbClr val="F3F3F3"/>
                </a:solidFill>
                <a:latin typeface="Arial"/>
                <a:ea typeface="Arial"/>
                <a:cs typeface="Arial"/>
                <a:sym typeface="Arial"/>
              </a:rPr>
              <a:t>Bhagyashri Bhamare (181IT111)</a:t>
            </a:r>
            <a:endParaRPr b="1">
              <a:solidFill>
                <a:srgbClr val="F3F3F3"/>
              </a:solidFill>
              <a:latin typeface="Arial"/>
              <a:ea typeface="Arial"/>
              <a:cs typeface="Arial"/>
              <a:sym typeface="Arial"/>
            </a:endParaRPr>
          </a:p>
          <a:p>
            <a:pPr indent="0" lvl="0" marL="0" rtl="0" algn="l">
              <a:lnSpc>
                <a:spcPct val="115000"/>
              </a:lnSpc>
              <a:spcBef>
                <a:spcPts val="0"/>
              </a:spcBef>
              <a:spcAft>
                <a:spcPts val="0"/>
              </a:spcAft>
              <a:buNone/>
            </a:pPr>
            <a:r>
              <a:rPr b="1" lang="en-GB">
                <a:solidFill>
                  <a:srgbClr val="F3F3F3"/>
                </a:solidFill>
                <a:latin typeface="Arial"/>
                <a:ea typeface="Arial"/>
                <a:cs typeface="Arial"/>
                <a:sym typeface="Arial"/>
              </a:rPr>
              <a:t>C Sneha (181IT112) </a:t>
            </a:r>
            <a:endParaRPr b="1">
              <a:solidFill>
                <a:srgbClr val="F3F3F3"/>
              </a:solidFill>
              <a:latin typeface="Arial"/>
              <a:ea typeface="Arial"/>
              <a:cs typeface="Arial"/>
              <a:sym typeface="Arial"/>
            </a:endParaRPr>
          </a:p>
          <a:p>
            <a:pPr indent="0" lvl="0" marL="0" rtl="0" algn="l">
              <a:lnSpc>
                <a:spcPct val="115000"/>
              </a:lnSpc>
              <a:spcBef>
                <a:spcPts val="0"/>
              </a:spcBef>
              <a:spcAft>
                <a:spcPts val="0"/>
              </a:spcAft>
              <a:buNone/>
            </a:pPr>
            <a:r>
              <a:rPr b="1" lang="en-GB">
                <a:solidFill>
                  <a:srgbClr val="F3F3F3"/>
                </a:solidFill>
                <a:latin typeface="Arial"/>
                <a:ea typeface="Arial"/>
                <a:cs typeface="Arial"/>
                <a:sym typeface="Arial"/>
              </a:rPr>
              <a:t>Priyanka B. G. (181IT135) </a:t>
            </a:r>
            <a:endParaRPr sz="28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2900"/>
              <a:t>Methodology</a:t>
            </a:r>
            <a:endParaRPr b="1" sz="2900"/>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Arial"/>
                <a:ea typeface="Arial"/>
                <a:cs typeface="Arial"/>
                <a:sym typeface="Arial"/>
              </a:rPr>
              <a:t>Admin Module</a:t>
            </a:r>
            <a:endParaRPr b="1">
              <a:latin typeface="Arial"/>
              <a:ea typeface="Arial"/>
              <a:cs typeface="Arial"/>
              <a:sym typeface="Arial"/>
            </a:endParaRPr>
          </a:p>
          <a:p>
            <a:pPr indent="0" lvl="0" marL="0" rtl="0" algn="l">
              <a:spcBef>
                <a:spcPts val="1600"/>
              </a:spcBef>
              <a:spcAft>
                <a:spcPts val="0"/>
              </a:spcAft>
              <a:buNone/>
            </a:pPr>
            <a:r>
              <a:rPr lang="en-GB" sz="1400">
                <a:latin typeface="Arial"/>
                <a:ea typeface="Arial"/>
                <a:cs typeface="Arial"/>
                <a:sym typeface="Arial"/>
              </a:rPr>
              <a:t>Admin can login to this module using an assigned username and password. The admin then has access to manage the monetary funds as well as the donated medicines. He can also send request for donations to previous money donors. Admin is also incharge of selecting NGOs to collaborate with by </a:t>
            </a:r>
            <a:r>
              <a:rPr lang="en-GB" sz="1400">
                <a:latin typeface="Arial"/>
                <a:ea typeface="Arial"/>
                <a:cs typeface="Arial"/>
                <a:sym typeface="Arial"/>
              </a:rPr>
              <a:t>approving</a:t>
            </a:r>
            <a:r>
              <a:rPr lang="en-GB" sz="1400">
                <a:latin typeface="Arial"/>
                <a:ea typeface="Arial"/>
                <a:cs typeface="Arial"/>
                <a:sym typeface="Arial"/>
              </a:rPr>
              <a:t> or rejecting a NGO’s request.</a:t>
            </a:r>
            <a:endParaRPr sz="1400">
              <a:latin typeface="Arial"/>
              <a:ea typeface="Arial"/>
              <a:cs typeface="Arial"/>
              <a:sym typeface="Arial"/>
            </a:endParaRPr>
          </a:p>
          <a:p>
            <a:pPr indent="0" lvl="0" marL="0" rtl="0" algn="l">
              <a:spcBef>
                <a:spcPts val="1600"/>
              </a:spcBef>
              <a:spcAft>
                <a:spcPts val="0"/>
              </a:spcAft>
              <a:buNone/>
            </a:pPr>
            <a:r>
              <a:rPr b="1" lang="en-GB">
                <a:latin typeface="Arial"/>
                <a:ea typeface="Arial"/>
                <a:cs typeface="Arial"/>
                <a:sym typeface="Arial"/>
              </a:rPr>
              <a:t>Bank Module</a:t>
            </a:r>
            <a:endParaRPr b="1">
              <a:latin typeface="Arial"/>
              <a:ea typeface="Arial"/>
              <a:cs typeface="Arial"/>
              <a:sym typeface="Arial"/>
            </a:endParaRPr>
          </a:p>
          <a:p>
            <a:pPr indent="0" lvl="0" marL="0" rtl="0" algn="l">
              <a:spcBef>
                <a:spcPts val="1600"/>
              </a:spcBef>
              <a:spcAft>
                <a:spcPts val="0"/>
              </a:spcAft>
              <a:buNone/>
            </a:pPr>
            <a:r>
              <a:rPr lang="en-GB" sz="1350">
                <a:latin typeface="Arial"/>
                <a:ea typeface="Arial"/>
                <a:cs typeface="Arial"/>
                <a:sym typeface="Arial"/>
              </a:rPr>
              <a:t>User can search medicine donor for medicine or </a:t>
            </a:r>
            <a:r>
              <a:rPr lang="en-GB" sz="1350">
                <a:latin typeface="Arial"/>
                <a:ea typeface="Arial"/>
                <a:cs typeface="Arial"/>
                <a:sym typeface="Arial"/>
              </a:rPr>
              <a:t>illness</a:t>
            </a:r>
            <a:r>
              <a:rPr lang="en-GB" sz="1350">
                <a:latin typeface="Arial"/>
                <a:ea typeface="Arial"/>
                <a:cs typeface="Arial"/>
                <a:sym typeface="Arial"/>
              </a:rPr>
              <a:t> type in the medicine bank. Donors contact details will displayed who want to donate the </a:t>
            </a:r>
            <a:r>
              <a:rPr lang="en-GB" sz="1350">
                <a:latin typeface="Arial"/>
                <a:ea typeface="Arial"/>
                <a:cs typeface="Arial"/>
                <a:sym typeface="Arial"/>
              </a:rPr>
              <a:t>medicine</a:t>
            </a:r>
            <a:r>
              <a:rPr lang="en-GB" sz="1350">
                <a:latin typeface="Arial"/>
                <a:ea typeface="Arial"/>
                <a:cs typeface="Arial"/>
                <a:sym typeface="Arial"/>
              </a:rPr>
              <a:t> needed.</a:t>
            </a:r>
            <a:endParaRPr sz="1350">
              <a:latin typeface="Arial"/>
              <a:ea typeface="Arial"/>
              <a:cs typeface="Arial"/>
              <a:sym typeface="Arial"/>
            </a:endParaRPr>
          </a:p>
          <a:p>
            <a:pPr indent="0" lvl="0" marL="0" rtl="0" algn="l">
              <a:spcBef>
                <a:spcPts val="1600"/>
              </a:spcBef>
              <a:spcAft>
                <a:spcPts val="0"/>
              </a:spcAft>
              <a:buNone/>
            </a:pPr>
            <a:r>
              <a:t/>
            </a:r>
            <a:endParaRPr sz="1350">
              <a:latin typeface="Arial"/>
              <a:ea typeface="Arial"/>
              <a:cs typeface="Arial"/>
              <a:sym typeface="Arial"/>
            </a:endParaRPr>
          </a:p>
          <a:p>
            <a:pPr indent="0" lvl="0" marL="0" rtl="0" algn="l">
              <a:spcBef>
                <a:spcPts val="1600"/>
              </a:spcBef>
              <a:spcAft>
                <a:spcPts val="0"/>
              </a:spcAft>
              <a:buNone/>
            </a:pPr>
            <a:r>
              <a:t/>
            </a:r>
            <a:endParaRPr sz="1350">
              <a:latin typeface="Arial"/>
              <a:ea typeface="Arial"/>
              <a:cs typeface="Arial"/>
              <a:sym typeface="Arial"/>
            </a:endParaRPr>
          </a:p>
          <a:p>
            <a:pPr indent="0" lvl="0" marL="0" rtl="0" algn="l">
              <a:spcBef>
                <a:spcPts val="1600"/>
              </a:spcBef>
              <a:spcAft>
                <a:spcPts val="0"/>
              </a:spcAft>
              <a:buNone/>
            </a:pPr>
            <a:r>
              <a:t/>
            </a:r>
            <a:endParaRPr sz="1350">
              <a:latin typeface="Arial"/>
              <a:ea typeface="Arial"/>
              <a:cs typeface="Arial"/>
              <a:sym typeface="Arial"/>
            </a:endParaRPr>
          </a:p>
          <a:p>
            <a:pPr indent="0" lvl="0" marL="0" rtl="0" algn="l">
              <a:spcBef>
                <a:spcPts val="1600"/>
              </a:spcBef>
              <a:spcAft>
                <a:spcPts val="0"/>
              </a:spcAft>
              <a:buNone/>
            </a:pPr>
            <a:r>
              <a:t/>
            </a:r>
            <a:endParaRPr b="1">
              <a:latin typeface="Arial"/>
              <a:ea typeface="Arial"/>
              <a:cs typeface="Arial"/>
              <a:sym typeface="Arial"/>
            </a:endParaRPr>
          </a:p>
          <a:p>
            <a:pPr indent="0" lvl="0" marL="0" rtl="0" algn="l">
              <a:spcBef>
                <a:spcPts val="1600"/>
              </a:spcBef>
              <a:spcAft>
                <a:spcPts val="0"/>
              </a:spcAft>
              <a:buNone/>
            </a:pPr>
            <a:r>
              <a:t/>
            </a:r>
            <a:endParaRPr b="1" sz="13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311700" y="267900"/>
            <a:ext cx="8520600" cy="43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Arial"/>
                <a:ea typeface="Arial"/>
                <a:cs typeface="Arial"/>
                <a:sym typeface="Arial"/>
              </a:rPr>
              <a:t>Medicine Donation Module</a:t>
            </a:r>
            <a:endParaRPr b="1">
              <a:latin typeface="Arial"/>
              <a:ea typeface="Arial"/>
              <a:cs typeface="Arial"/>
              <a:sym typeface="Arial"/>
            </a:endParaRPr>
          </a:p>
          <a:p>
            <a:pPr indent="0" lvl="0" marL="0" rtl="0" algn="l">
              <a:spcBef>
                <a:spcPts val="1600"/>
              </a:spcBef>
              <a:spcAft>
                <a:spcPts val="0"/>
              </a:spcAft>
              <a:buNone/>
            </a:pPr>
            <a:r>
              <a:rPr lang="en-GB" sz="1350">
                <a:latin typeface="Arial"/>
                <a:ea typeface="Arial"/>
                <a:cs typeface="Arial"/>
                <a:sym typeface="Arial"/>
              </a:rPr>
              <a:t>Any medicine donor can donate medicine by providing his contact details. Medicine whose expiry date is gone will automatically be removed from the database.</a:t>
            </a:r>
            <a:endParaRPr sz="1350">
              <a:latin typeface="Arial"/>
              <a:ea typeface="Arial"/>
              <a:cs typeface="Arial"/>
              <a:sym typeface="Arial"/>
            </a:endParaRPr>
          </a:p>
          <a:p>
            <a:pPr indent="0" lvl="0" marL="0" rtl="0" algn="l">
              <a:spcBef>
                <a:spcPts val="1600"/>
              </a:spcBef>
              <a:spcAft>
                <a:spcPts val="0"/>
              </a:spcAft>
              <a:buNone/>
            </a:pPr>
            <a:r>
              <a:rPr b="1" lang="en-GB">
                <a:latin typeface="Arial"/>
                <a:ea typeface="Arial"/>
                <a:cs typeface="Arial"/>
                <a:sym typeface="Arial"/>
              </a:rPr>
              <a:t>Money donation Module</a:t>
            </a:r>
            <a:endParaRPr b="1">
              <a:latin typeface="Arial"/>
              <a:ea typeface="Arial"/>
              <a:cs typeface="Arial"/>
              <a:sym typeface="Arial"/>
            </a:endParaRPr>
          </a:p>
          <a:p>
            <a:pPr indent="0" lvl="0" marL="0" rtl="0" algn="l">
              <a:spcBef>
                <a:spcPts val="1600"/>
              </a:spcBef>
              <a:spcAft>
                <a:spcPts val="0"/>
              </a:spcAft>
              <a:buNone/>
            </a:pPr>
            <a:r>
              <a:rPr lang="en-GB" sz="1350">
                <a:latin typeface="Arial"/>
                <a:ea typeface="Arial"/>
                <a:cs typeface="Arial"/>
                <a:sym typeface="Arial"/>
              </a:rPr>
              <a:t>Any money donor can donate money by providing the correct information. All the fields in the money donation form are necessary to be filled.The values of fields like card number, cvv and expiry date are validated. After the donation the donor is sent an email thanking them using the nodemailer module.</a:t>
            </a:r>
            <a:endParaRPr sz="1350">
              <a:latin typeface="Arial"/>
              <a:ea typeface="Arial"/>
              <a:cs typeface="Arial"/>
              <a:sym typeface="Arial"/>
            </a:endParaRPr>
          </a:p>
          <a:p>
            <a:pPr indent="0" lvl="0" marL="0" rtl="0" algn="l">
              <a:spcBef>
                <a:spcPts val="1600"/>
              </a:spcBef>
              <a:spcAft>
                <a:spcPts val="0"/>
              </a:spcAft>
              <a:buNone/>
            </a:pPr>
            <a:r>
              <a:rPr b="1" lang="en-GB">
                <a:latin typeface="Arial"/>
                <a:ea typeface="Arial"/>
                <a:cs typeface="Arial"/>
                <a:sym typeface="Arial"/>
              </a:rPr>
              <a:t>Ngo Module</a:t>
            </a:r>
            <a:endParaRPr b="1">
              <a:latin typeface="Arial"/>
              <a:ea typeface="Arial"/>
              <a:cs typeface="Arial"/>
              <a:sym typeface="Arial"/>
            </a:endParaRPr>
          </a:p>
          <a:p>
            <a:pPr indent="0" lvl="0" marL="0" rtl="0" algn="l">
              <a:spcBef>
                <a:spcPts val="1600"/>
              </a:spcBef>
              <a:spcAft>
                <a:spcPts val="0"/>
              </a:spcAft>
              <a:buNone/>
            </a:pPr>
            <a:r>
              <a:rPr lang="en-GB" sz="1350">
                <a:latin typeface="Arial"/>
                <a:ea typeface="Arial"/>
                <a:cs typeface="Arial"/>
                <a:sym typeface="Arial"/>
              </a:rPr>
              <a:t>Ngo can request for funds by providing information about them. The decision is taken by the admin if they are eligible for a fund and a response in sent through an email.</a:t>
            </a:r>
            <a:endParaRPr sz="1350">
              <a:latin typeface="Arial"/>
              <a:ea typeface="Arial"/>
              <a:cs typeface="Arial"/>
              <a:sym typeface="Arial"/>
            </a:endParaRPr>
          </a:p>
          <a:p>
            <a:pPr indent="0" lvl="0" marL="0" rtl="0" algn="l">
              <a:spcBef>
                <a:spcPts val="1600"/>
              </a:spcBef>
              <a:spcAft>
                <a:spcPts val="0"/>
              </a:spcAft>
              <a:buNone/>
            </a:pPr>
            <a:r>
              <a:t/>
            </a:r>
            <a:endParaRPr sz="1350">
              <a:latin typeface="Arial"/>
              <a:ea typeface="Arial"/>
              <a:cs typeface="Arial"/>
              <a:sym typeface="Arial"/>
            </a:endParaRPr>
          </a:p>
          <a:p>
            <a:pPr indent="0" lvl="0" marL="0" rtl="0" algn="l">
              <a:spcBef>
                <a:spcPts val="1600"/>
              </a:spcBef>
              <a:spcAft>
                <a:spcPts val="0"/>
              </a:spcAft>
              <a:buNone/>
            </a:pPr>
            <a:r>
              <a:t/>
            </a:r>
            <a:endParaRPr sz="1350">
              <a:latin typeface="Arial"/>
              <a:ea typeface="Arial"/>
              <a:cs typeface="Arial"/>
              <a:sym typeface="Arial"/>
            </a:endParaRPr>
          </a:p>
          <a:p>
            <a:pPr indent="0" lvl="0" marL="0" rtl="0" algn="l">
              <a:spcBef>
                <a:spcPts val="1600"/>
              </a:spcBef>
              <a:spcAft>
                <a:spcPts val="1600"/>
              </a:spcAft>
              <a:buNone/>
            </a:pPr>
            <a:r>
              <a:t/>
            </a:r>
            <a:endParaRPr sz="135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311700" y="354725"/>
            <a:ext cx="8520600" cy="42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Requirements analysis:</a:t>
            </a:r>
            <a:endParaRPr b="1"/>
          </a:p>
          <a:p>
            <a:pPr indent="0" lvl="0" marL="0" rtl="0" algn="l">
              <a:spcBef>
                <a:spcPts val="1600"/>
              </a:spcBef>
              <a:spcAft>
                <a:spcPts val="0"/>
              </a:spcAft>
              <a:buNone/>
            </a:pPr>
            <a:r>
              <a:rPr lang="en-GB"/>
              <a:t>Front-end: html, CSS, ejs templates</a:t>
            </a:r>
            <a:endParaRPr/>
          </a:p>
          <a:p>
            <a:pPr indent="0" lvl="0" marL="0" rtl="0" algn="l">
              <a:spcBef>
                <a:spcPts val="1600"/>
              </a:spcBef>
              <a:spcAft>
                <a:spcPts val="0"/>
              </a:spcAft>
              <a:buNone/>
            </a:pPr>
            <a:r>
              <a:rPr lang="en-GB"/>
              <a:t>Backend: nodejs, expressjs, MySQL connectors.</a:t>
            </a:r>
            <a:endParaRPr/>
          </a:p>
          <a:p>
            <a:pPr indent="0" lvl="0" marL="0" rtl="0" algn="l">
              <a:spcBef>
                <a:spcPts val="1600"/>
              </a:spcBef>
              <a:spcAft>
                <a:spcPts val="1600"/>
              </a:spcAft>
              <a:buNone/>
            </a:pPr>
            <a:r>
              <a:rPr lang="en-GB"/>
              <a:t>Database: MySQL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144100"/>
            <a:ext cx="8520600" cy="8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Proposed modifications</a:t>
            </a:r>
            <a:r>
              <a:rPr lang="en-GB" sz="4800">
                <a:solidFill>
                  <a:srgbClr val="404040"/>
                </a:solidFill>
                <a:latin typeface="Arial"/>
                <a:ea typeface="Arial"/>
                <a:cs typeface="Arial"/>
                <a:sym typeface="Arial"/>
              </a:rPr>
              <a:t> </a:t>
            </a:r>
            <a:endParaRPr/>
          </a:p>
        </p:txBody>
      </p:sp>
      <p:sp>
        <p:nvSpPr>
          <p:cNvPr id="157" name="Google Shape;157;p25"/>
          <p:cNvSpPr txBox="1"/>
          <p:nvPr>
            <p:ph idx="1" type="body"/>
          </p:nvPr>
        </p:nvSpPr>
        <p:spPr>
          <a:xfrm>
            <a:off x="376900" y="871650"/>
            <a:ext cx="8080500" cy="3815100"/>
          </a:xfrm>
          <a:prstGeom prst="rect">
            <a:avLst/>
          </a:prstGeom>
        </p:spPr>
        <p:txBody>
          <a:bodyPr anchorCtr="0" anchor="t" bIns="91425" lIns="91425" spcFirstLastPara="1" rIns="91425" wrap="square" tIns="91425">
            <a:noAutofit/>
          </a:bodyPr>
          <a:lstStyle/>
          <a:p>
            <a:pPr indent="0" lvl="0" marL="179999" rtl="0" algn="l">
              <a:spcBef>
                <a:spcPts val="0"/>
              </a:spcBef>
              <a:spcAft>
                <a:spcPts val="0"/>
              </a:spcAft>
              <a:buNone/>
            </a:pPr>
            <a:r>
              <a:rPr lang="en-GB"/>
              <a:t>The application, although completely usable in its current state, could use the following few refinements and future developments:</a:t>
            </a:r>
            <a:endParaRPr/>
          </a:p>
          <a:p>
            <a:pPr indent="-342900" lvl="0" marL="457200" rtl="0" algn="l">
              <a:spcBef>
                <a:spcPts val="1600"/>
              </a:spcBef>
              <a:spcAft>
                <a:spcPts val="0"/>
              </a:spcAft>
              <a:buSzPts val="1800"/>
              <a:buChar char="●"/>
            </a:pPr>
            <a:r>
              <a:rPr lang="en-GB"/>
              <a:t>Create a separate portion of the webpage for donors forums, FAQs and blog posts, to engage and promote user interactivity.</a:t>
            </a:r>
            <a:endParaRPr/>
          </a:p>
          <a:p>
            <a:pPr indent="-342900" lvl="0" marL="457200" rtl="0" algn="l">
              <a:spcBef>
                <a:spcPts val="0"/>
              </a:spcBef>
              <a:spcAft>
                <a:spcPts val="0"/>
              </a:spcAft>
              <a:buSzPts val="1800"/>
              <a:buChar char="●"/>
            </a:pPr>
            <a:r>
              <a:rPr lang="en-GB"/>
              <a:t>Integrate a chat application with the purpose of providing answers to basic questions posed by the user regarding process of donation etc.</a:t>
            </a:r>
            <a:endParaRPr/>
          </a:p>
          <a:p>
            <a:pPr indent="-342900" lvl="0" marL="457200" rtl="0" algn="l">
              <a:spcBef>
                <a:spcPts val="0"/>
              </a:spcBef>
              <a:spcAft>
                <a:spcPts val="0"/>
              </a:spcAft>
              <a:buSzPts val="1800"/>
              <a:buChar char="●"/>
            </a:pPr>
            <a:r>
              <a:rPr lang="en-GB"/>
              <a:t>Create a new module for delivery and pickup of medicine donations.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Work Done</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Implemented the login module and admin where admin can accept or reject the NGO and monitor the funds and donations made.</a:t>
            </a:r>
            <a:endParaRPr/>
          </a:p>
          <a:p>
            <a:pPr indent="-342900" lvl="0" marL="457200" rtl="0" algn="l">
              <a:spcBef>
                <a:spcPts val="0"/>
              </a:spcBef>
              <a:spcAft>
                <a:spcPts val="0"/>
              </a:spcAft>
              <a:buSzPts val="1800"/>
              <a:buChar char="●"/>
            </a:pPr>
            <a:r>
              <a:rPr lang="en-GB"/>
              <a:t>Bank module to search for the available medicines with donor details</a:t>
            </a:r>
            <a:endParaRPr/>
          </a:p>
          <a:p>
            <a:pPr indent="-342900" lvl="0" marL="457200" rtl="0" algn="l">
              <a:spcBef>
                <a:spcPts val="0"/>
              </a:spcBef>
              <a:spcAft>
                <a:spcPts val="0"/>
              </a:spcAft>
              <a:buSzPts val="1800"/>
              <a:buChar char="●"/>
            </a:pPr>
            <a:r>
              <a:rPr lang="en-GB"/>
              <a:t>Medicine Donation Module for a donor to donate medicine with its details where the expired medicine will be deleted from the database automatically.</a:t>
            </a:r>
            <a:endParaRPr/>
          </a:p>
          <a:p>
            <a:pPr indent="-342900" lvl="0" marL="457200" rtl="0" algn="l">
              <a:spcBef>
                <a:spcPts val="0"/>
              </a:spcBef>
              <a:spcAft>
                <a:spcPts val="0"/>
              </a:spcAft>
              <a:buSzPts val="1800"/>
              <a:buChar char="●"/>
            </a:pPr>
            <a:r>
              <a:rPr lang="en-GB"/>
              <a:t>Money donation module for a donor to donate money.</a:t>
            </a:r>
            <a:endParaRPr/>
          </a:p>
          <a:p>
            <a:pPr indent="-342900" lvl="0" marL="457200" rtl="0" algn="l">
              <a:spcBef>
                <a:spcPts val="0"/>
              </a:spcBef>
              <a:spcAft>
                <a:spcPts val="0"/>
              </a:spcAft>
              <a:buSzPts val="1800"/>
              <a:buChar char="●"/>
            </a:pPr>
            <a:r>
              <a:rPr lang="en-GB"/>
              <a:t>NGO Module for the NGO to request for funds which will later be accepted or deleted by the admin.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Results and Analysis</a:t>
            </a:r>
            <a:endParaRPr/>
          </a:p>
        </p:txBody>
      </p:sp>
      <p:sp>
        <p:nvSpPr>
          <p:cNvPr id="169" name="Google Shape;169;p27"/>
          <p:cNvSpPr txBox="1"/>
          <p:nvPr>
            <p:ph idx="1" type="body"/>
          </p:nvPr>
        </p:nvSpPr>
        <p:spPr>
          <a:xfrm>
            <a:off x="311700" y="942975"/>
            <a:ext cx="8520600" cy="3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web application works as planned. Helpify is a website that lets an admin overlook the donations made and channel them to the needy. And those who have an excess of a medicine can donate them instead of it going to waste. People can also make monetary donations. These funds can then be given to NGOs that are collaborating with the admin. </a:t>
            </a:r>
            <a:endParaRPr/>
          </a:p>
          <a:p>
            <a:pPr indent="0" lvl="0" marL="0" rtl="0" algn="l">
              <a:spcBef>
                <a:spcPts val="1600"/>
              </a:spcBef>
              <a:spcAft>
                <a:spcPts val="0"/>
              </a:spcAft>
              <a:buNone/>
            </a:pPr>
            <a:r>
              <a:rPr lang="en-GB"/>
              <a:t>In this world where some people don’t even have enough resources to take the needed medications this website could be a game changer.</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Time Line</a:t>
            </a:r>
            <a:r>
              <a:rPr b="1" lang="en-GB"/>
              <a:t> of Project</a:t>
            </a:r>
            <a:endParaRPr/>
          </a:p>
        </p:txBody>
      </p:sp>
      <p:pic>
        <p:nvPicPr>
          <p:cNvPr id="175" name="Google Shape;175;p28"/>
          <p:cNvPicPr preferRelativeResize="0"/>
          <p:nvPr/>
        </p:nvPicPr>
        <p:blipFill>
          <a:blip r:embed="rId3">
            <a:alphaModFix/>
          </a:blip>
          <a:stretch>
            <a:fillRect/>
          </a:stretch>
        </p:blipFill>
        <p:spPr>
          <a:xfrm>
            <a:off x="466600" y="1193525"/>
            <a:ext cx="7867774" cy="319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Individual Contribution</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Bhagyashri Bhamare -backend end (app.js), frontend end-bank-NGO request page,Database</a:t>
            </a:r>
            <a:endParaRPr/>
          </a:p>
          <a:p>
            <a:pPr indent="0" lvl="0" marL="0" marR="0" rtl="0" algn="l">
              <a:lnSpc>
                <a:spcPct val="115000"/>
              </a:lnSpc>
              <a:spcBef>
                <a:spcPts val="1600"/>
              </a:spcBef>
              <a:spcAft>
                <a:spcPts val="0"/>
              </a:spcAft>
              <a:buNone/>
            </a:pPr>
            <a:r>
              <a:rPr lang="en-GB"/>
              <a:t>C Sneha -backend end(app.js),Front end-Money Donation, NGO request, Medicine Donation</a:t>
            </a:r>
            <a:endParaRPr/>
          </a:p>
          <a:p>
            <a:pPr indent="0" lvl="0" marL="0" marR="0" rtl="0" algn="l">
              <a:lnSpc>
                <a:spcPct val="115000"/>
              </a:lnSpc>
              <a:spcBef>
                <a:spcPts val="1600"/>
              </a:spcBef>
              <a:spcAft>
                <a:spcPts val="1600"/>
              </a:spcAft>
              <a:buNone/>
            </a:pPr>
            <a:r>
              <a:rPr lang="en-GB"/>
              <a:t>Priyanka B. G. -backend end (app.js), Front-end Admin login, Admin Index page, Request to Money Donor, Medicine donor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132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References</a:t>
            </a:r>
            <a:endParaRPr/>
          </a:p>
        </p:txBody>
      </p:sp>
      <p:sp>
        <p:nvSpPr>
          <p:cNvPr id="187" name="Google Shape;18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Arial"/>
              <a:buChar char="●"/>
            </a:pPr>
            <a:r>
              <a:rPr lang="en-GB" sz="2500" u="sng">
                <a:solidFill>
                  <a:srgbClr val="000000"/>
                </a:solidFill>
                <a:latin typeface="Arial"/>
                <a:ea typeface="Arial"/>
                <a:cs typeface="Arial"/>
                <a:sym typeface="Arial"/>
                <a:hlinkClick r:id="rId3"/>
              </a:rPr>
              <a:t>https://www.w3schools.com/css/</a:t>
            </a:r>
            <a:endParaRPr sz="2500">
              <a:latin typeface="Arial"/>
              <a:ea typeface="Arial"/>
              <a:cs typeface="Arial"/>
              <a:sym typeface="Arial"/>
            </a:endParaRPr>
          </a:p>
          <a:p>
            <a:pPr indent="-387350" lvl="0" marL="457200" rtl="0" algn="l">
              <a:spcBef>
                <a:spcPts val="0"/>
              </a:spcBef>
              <a:spcAft>
                <a:spcPts val="0"/>
              </a:spcAft>
              <a:buSzPts val="2500"/>
              <a:buFont typeface="Arial"/>
              <a:buChar char="●"/>
            </a:pPr>
            <a:r>
              <a:rPr lang="en-GB" sz="2500" u="sng">
                <a:solidFill>
                  <a:srgbClr val="000000"/>
                </a:solidFill>
                <a:latin typeface="Arial"/>
                <a:ea typeface="Arial"/>
                <a:cs typeface="Arial"/>
                <a:sym typeface="Arial"/>
                <a:hlinkClick r:id="rId4"/>
              </a:rPr>
              <a:t>https://www.w3schools.com/nodejs/nodejs_mysql.asp</a:t>
            </a:r>
            <a:endParaRPr/>
          </a:p>
          <a:p>
            <a:pPr indent="-387350" lvl="0" marL="457200" rtl="0" algn="l">
              <a:spcBef>
                <a:spcPts val="0"/>
              </a:spcBef>
              <a:spcAft>
                <a:spcPts val="0"/>
              </a:spcAft>
              <a:buSzPts val="2500"/>
              <a:buFont typeface="Arial"/>
              <a:buChar char="●"/>
            </a:pPr>
            <a:r>
              <a:rPr lang="en-GB" sz="2500" u="sng">
                <a:solidFill>
                  <a:srgbClr val="000000"/>
                </a:solidFill>
                <a:latin typeface="Arial"/>
                <a:ea typeface="Arial"/>
                <a:cs typeface="Arial"/>
                <a:sym typeface="Arial"/>
                <a:hlinkClick r:id="rId5"/>
              </a:rPr>
              <a:t>https://www.w3schools.com/js</a:t>
            </a:r>
            <a:endParaRPr/>
          </a:p>
          <a:p>
            <a:pPr indent="-387350" lvl="0" marL="457200" rtl="0" algn="l">
              <a:spcBef>
                <a:spcPts val="0"/>
              </a:spcBef>
              <a:spcAft>
                <a:spcPts val="0"/>
              </a:spcAft>
              <a:buSzPts val="2500"/>
              <a:buFont typeface="Arial"/>
              <a:buChar char="●"/>
            </a:pPr>
            <a:r>
              <a:rPr lang="en-GB" sz="2500" u="sng">
                <a:solidFill>
                  <a:srgbClr val="000000"/>
                </a:solidFill>
                <a:latin typeface="Arial"/>
                <a:ea typeface="Arial"/>
                <a:cs typeface="Arial"/>
                <a:sym typeface="Arial"/>
                <a:hlinkClick r:id="rId6"/>
              </a:rPr>
              <a:t>https://www.w3schools.com/nodejs/</a:t>
            </a:r>
            <a:endParaRPr b="1" sz="25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404040"/>
                </a:solidFill>
                <a:latin typeface="Arial"/>
                <a:ea typeface="Arial"/>
                <a:cs typeface="Arial"/>
                <a:sym typeface="Arial"/>
              </a:rPr>
              <a:t>Agenda</a:t>
            </a:r>
            <a:endParaRPr sz="2400"/>
          </a:p>
        </p:txBody>
      </p:sp>
      <p:sp>
        <p:nvSpPr>
          <p:cNvPr id="92" name="Google Shape;92;p14"/>
          <p:cNvSpPr txBox="1"/>
          <p:nvPr>
            <p:ph idx="1" type="body"/>
          </p:nvPr>
        </p:nvSpPr>
        <p:spPr>
          <a:xfrm>
            <a:off x="311700" y="521000"/>
            <a:ext cx="8520600" cy="443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1600">
                <a:solidFill>
                  <a:srgbClr val="404040"/>
                </a:solidFill>
                <a:latin typeface="Arial"/>
                <a:ea typeface="Arial"/>
                <a:cs typeface="Arial"/>
                <a:sym typeface="Arial"/>
              </a:rPr>
              <a:t>I.</a:t>
            </a:r>
            <a:r>
              <a:rPr b="1" lang="en-GB" sz="1600">
                <a:solidFill>
                  <a:srgbClr val="404040"/>
                </a:solidFill>
                <a:latin typeface="Arial"/>
                <a:ea typeface="Arial"/>
                <a:cs typeface="Arial"/>
                <a:sym typeface="Arial"/>
              </a:rPr>
              <a:t>Introduction</a:t>
            </a:r>
            <a:endParaRPr b="1" sz="1600">
              <a:solidFill>
                <a:srgbClr val="404040"/>
              </a:solidFill>
              <a:latin typeface="Arial"/>
              <a:ea typeface="Arial"/>
              <a:cs typeface="Arial"/>
              <a:sym typeface="Arial"/>
            </a:endParaRPr>
          </a:p>
          <a:p>
            <a:pPr indent="0" lvl="0" marL="0" marR="0" rtl="0" algn="l">
              <a:lnSpc>
                <a:spcPct val="115000"/>
              </a:lnSpc>
              <a:spcBef>
                <a:spcPts val="200"/>
              </a:spcBef>
              <a:spcAft>
                <a:spcPts val="0"/>
              </a:spcAft>
              <a:buNone/>
            </a:pPr>
            <a:r>
              <a:rPr b="1" lang="en-GB" sz="1600">
                <a:solidFill>
                  <a:srgbClr val="404040"/>
                </a:solidFill>
                <a:latin typeface="Arial"/>
                <a:ea typeface="Arial"/>
                <a:cs typeface="Arial"/>
                <a:sym typeface="Arial"/>
              </a:rPr>
              <a:t>II.Literature Survey</a:t>
            </a:r>
            <a:endParaRPr b="1" sz="1600">
              <a:solidFill>
                <a:srgbClr val="404040"/>
              </a:solidFill>
              <a:latin typeface="Arial"/>
              <a:ea typeface="Arial"/>
              <a:cs typeface="Arial"/>
              <a:sym typeface="Arial"/>
            </a:endParaRPr>
          </a:p>
          <a:p>
            <a:pPr indent="0" lvl="0" marL="0" marR="0" rtl="0" algn="l">
              <a:lnSpc>
                <a:spcPct val="115000"/>
              </a:lnSpc>
              <a:spcBef>
                <a:spcPts val="200"/>
              </a:spcBef>
              <a:spcAft>
                <a:spcPts val="0"/>
              </a:spcAft>
              <a:buNone/>
            </a:pPr>
            <a:r>
              <a:rPr b="1" lang="en-GB" sz="1600">
                <a:solidFill>
                  <a:srgbClr val="404040"/>
                </a:solidFill>
                <a:latin typeface="Arial"/>
                <a:ea typeface="Arial"/>
                <a:cs typeface="Arial"/>
                <a:sym typeface="Arial"/>
              </a:rPr>
              <a:t>III.Outcome of Literature Survey</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IV.</a:t>
            </a:r>
            <a:r>
              <a:rPr b="1" lang="en-GB" sz="1600">
                <a:solidFill>
                  <a:srgbClr val="404040"/>
                </a:solidFill>
                <a:latin typeface="Arial"/>
                <a:ea typeface="Arial"/>
                <a:cs typeface="Arial"/>
                <a:sym typeface="Arial"/>
              </a:rPr>
              <a:t>Motivation</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V.</a:t>
            </a:r>
            <a:r>
              <a:rPr b="1" lang="en-GB" sz="1600">
                <a:solidFill>
                  <a:srgbClr val="404040"/>
                </a:solidFill>
                <a:latin typeface="Arial"/>
                <a:ea typeface="Arial"/>
                <a:cs typeface="Arial"/>
                <a:sym typeface="Arial"/>
              </a:rPr>
              <a:t>Problem Statement</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VI.</a:t>
            </a:r>
            <a:r>
              <a:rPr b="1" lang="en-GB" sz="1600">
                <a:solidFill>
                  <a:srgbClr val="404040"/>
                </a:solidFill>
                <a:latin typeface="Arial"/>
                <a:ea typeface="Arial"/>
                <a:cs typeface="Arial"/>
                <a:sym typeface="Arial"/>
              </a:rPr>
              <a:t>Proposed Model</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404040"/>
                </a:solidFill>
                <a:latin typeface="Arial"/>
                <a:ea typeface="Arial"/>
                <a:cs typeface="Arial"/>
                <a:sym typeface="Arial"/>
              </a:rPr>
              <a:t>VII.Methodology</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404040"/>
                </a:solidFill>
                <a:latin typeface="Arial"/>
                <a:ea typeface="Arial"/>
                <a:cs typeface="Arial"/>
                <a:sym typeface="Arial"/>
              </a:rPr>
              <a:t>VIII.Proposed modifications</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IX.Work done</a:t>
            </a:r>
            <a:endParaRPr b="1" sz="1600">
              <a:solidFill>
                <a:srgbClr val="00000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X.Results and analysis</a:t>
            </a:r>
            <a:endParaRPr b="1" sz="1600">
              <a:solidFill>
                <a:srgbClr val="00000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VIII.</a:t>
            </a:r>
            <a:r>
              <a:rPr b="1" lang="en-GB" sz="1600">
                <a:solidFill>
                  <a:srgbClr val="404040"/>
                </a:solidFill>
                <a:latin typeface="Arial"/>
                <a:ea typeface="Arial"/>
                <a:cs typeface="Arial"/>
                <a:sym typeface="Arial"/>
              </a:rPr>
              <a:t>Timeline of Project</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IX.</a:t>
            </a:r>
            <a:r>
              <a:rPr b="1" lang="en-GB" sz="1600">
                <a:solidFill>
                  <a:srgbClr val="404040"/>
                </a:solidFill>
                <a:latin typeface="Arial"/>
                <a:ea typeface="Arial"/>
                <a:cs typeface="Arial"/>
                <a:sym typeface="Arial"/>
              </a:rPr>
              <a:t>Individual Contribution</a:t>
            </a:r>
            <a:endParaRPr b="1" sz="1600">
              <a:solidFill>
                <a:srgbClr val="404040"/>
              </a:solidFill>
              <a:latin typeface="Arial"/>
              <a:ea typeface="Arial"/>
              <a:cs typeface="Arial"/>
              <a:sym typeface="Arial"/>
            </a:endParaRPr>
          </a:p>
          <a:p>
            <a:pPr indent="0" lvl="0" marL="0" rtl="0" algn="l">
              <a:lnSpc>
                <a:spcPct val="115000"/>
              </a:lnSpc>
              <a:spcBef>
                <a:spcPts val="200"/>
              </a:spcBef>
              <a:spcAft>
                <a:spcPts val="0"/>
              </a:spcAft>
              <a:buNone/>
            </a:pPr>
            <a:r>
              <a:rPr b="1" lang="en-GB" sz="1600">
                <a:solidFill>
                  <a:srgbClr val="000000"/>
                </a:solidFill>
                <a:latin typeface="Arial"/>
                <a:ea typeface="Arial"/>
                <a:cs typeface="Arial"/>
                <a:sym typeface="Arial"/>
              </a:rPr>
              <a:t>X.</a:t>
            </a:r>
            <a:r>
              <a:rPr b="1" lang="en-GB" sz="1600">
                <a:solidFill>
                  <a:srgbClr val="404040"/>
                </a:solidFill>
                <a:latin typeface="Arial"/>
                <a:ea typeface="Arial"/>
                <a:cs typeface="Arial"/>
                <a:sym typeface="Arial"/>
              </a:rPr>
              <a:t>References</a:t>
            </a:r>
            <a:endParaRPr b="1" sz="1600">
              <a:solidFill>
                <a:srgbClr val="404040"/>
              </a:solidFill>
              <a:latin typeface="Arial"/>
              <a:ea typeface="Arial"/>
              <a:cs typeface="Arial"/>
              <a:sym typeface="Arial"/>
            </a:endParaRPr>
          </a:p>
          <a:p>
            <a:pPr indent="0" lvl="0" marL="0" rtl="0" algn="l">
              <a:spcBef>
                <a:spcPts val="20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Introduction</a:t>
            </a:r>
            <a:endParaRPr b="1"/>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solidFill>
                  <a:srgbClr val="4C4C4C"/>
                </a:solidFill>
                <a:highlight>
                  <a:srgbClr val="FFFFFF"/>
                </a:highlight>
                <a:latin typeface="Arial"/>
                <a:ea typeface="Arial"/>
                <a:cs typeface="Arial"/>
                <a:sym typeface="Arial"/>
              </a:rPr>
              <a:t>A majority of NGOs have experienced difficulties in getting funds or other required things as donations. Getting a donor is a very hard task, and sometimes dealing with some donor’s conditions can be a big challenge for NGOs to fulfil it.This website for charity management system will help NGOs to find donors easily and make raising funds hassle free. We have used html, css, javascript, nodejs, expressjs and mysql for the creation of this website.</a:t>
            </a:r>
            <a:endParaRPr sz="1400">
              <a:solidFill>
                <a:srgbClr val="4C4C4C"/>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solidFill>
                <a:srgbClr val="4C4C4C"/>
              </a:solidFill>
              <a:highlight>
                <a:srgbClr val="FFFFFF"/>
              </a:highlight>
              <a:latin typeface="Arial"/>
              <a:ea typeface="Arial"/>
              <a:cs typeface="Arial"/>
              <a:sym typeface="Arial"/>
            </a:endParaRPr>
          </a:p>
          <a:p>
            <a:pPr indent="0" lvl="0" marL="0" rtl="0" algn="just">
              <a:spcBef>
                <a:spcPts val="0"/>
              </a:spcBef>
              <a:spcAft>
                <a:spcPts val="0"/>
              </a:spcAft>
              <a:buNone/>
            </a:pPr>
            <a:r>
              <a:rPr lang="en-GB" sz="1400">
                <a:solidFill>
                  <a:srgbClr val="4C4C4C"/>
                </a:solidFill>
                <a:highlight>
                  <a:srgbClr val="FFFFFF"/>
                </a:highlight>
                <a:latin typeface="Arial"/>
                <a:ea typeface="Arial"/>
                <a:cs typeface="Arial"/>
                <a:sym typeface="Arial"/>
              </a:rPr>
              <a:t>This system involved in the website has five modules namely, Admin, Bank, Medicine Donation, Money Donation and Fund for NGO.</a:t>
            </a:r>
            <a:endParaRPr sz="1400">
              <a:solidFill>
                <a:srgbClr val="4C4C4C"/>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350">
              <a:solidFill>
                <a:srgbClr val="4C4C4C"/>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350">
              <a:solidFill>
                <a:srgbClr val="4C4C4C"/>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Outcome of Literature Review</a:t>
            </a:r>
            <a:endParaRPr sz="1700"/>
          </a:p>
        </p:txBody>
      </p:sp>
      <p:sp>
        <p:nvSpPr>
          <p:cNvPr id="104" name="Google Shape;104;p16"/>
          <p:cNvSpPr txBox="1"/>
          <p:nvPr>
            <p:ph idx="1" type="body"/>
          </p:nvPr>
        </p:nvSpPr>
        <p:spPr>
          <a:xfrm>
            <a:off x="311700" y="1064175"/>
            <a:ext cx="85206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solidFill>
                  <a:srgbClr val="000000"/>
                </a:solidFill>
                <a:highlight>
                  <a:srgbClr val="FFFFFF"/>
                </a:highlight>
                <a:latin typeface="Arial"/>
                <a:ea typeface="Arial"/>
                <a:cs typeface="Arial"/>
                <a:sym typeface="Arial"/>
              </a:rPr>
              <a:t>Proper design has become a critical element needed to engage website and mobile application users. However, little research has been conducted to define the specific elements used in effective website application design. We attempt to review and consolidate research on effective design and to define a short list of elements frequently used in research. The design elements mentioned most frequently in the reviewed literature were navigation, graphical representation, organization, content utility, purpose, simplicity, and readability. We discuss how previous studies define and evaluate these seven elements. This review and the resulting short list of design elements may be used to help designers and researchers to operationalize best practices for facilitating and predicting user engagement.</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37750" y="166150"/>
            <a:ext cx="8677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Literature survey</a:t>
            </a:r>
            <a:endParaRPr/>
          </a:p>
        </p:txBody>
      </p:sp>
      <p:graphicFrame>
        <p:nvGraphicFramePr>
          <p:cNvPr id="110" name="Google Shape;110;p17"/>
          <p:cNvGraphicFramePr/>
          <p:nvPr/>
        </p:nvGraphicFramePr>
        <p:xfrm>
          <a:off x="137750" y="1098325"/>
          <a:ext cx="3000000" cy="3000000"/>
        </p:xfrm>
        <a:graphic>
          <a:graphicData uri="http://schemas.openxmlformats.org/drawingml/2006/table">
            <a:tbl>
              <a:tblPr>
                <a:noFill/>
                <a:tableStyleId>{271DCF3E-5849-4381-A815-C1BC7AC59374}</a:tableStyleId>
              </a:tblPr>
              <a:tblGrid>
                <a:gridCol w="1762650"/>
                <a:gridCol w="2671600"/>
                <a:gridCol w="2217125"/>
                <a:gridCol w="2217125"/>
              </a:tblGrid>
              <a:tr h="535000">
                <a:tc>
                  <a:txBody>
                    <a:bodyPr/>
                    <a:lstStyle/>
                    <a:p>
                      <a:pPr indent="0" lvl="0" marL="0" rtl="0" algn="ctr">
                        <a:spcBef>
                          <a:spcPts val="0"/>
                        </a:spcBef>
                        <a:spcAft>
                          <a:spcPts val="0"/>
                        </a:spcAft>
                        <a:buNone/>
                      </a:pPr>
                      <a:r>
                        <a:rPr b="1" lang="en-GB" sz="2000"/>
                        <a:t>Authors</a:t>
                      </a:r>
                      <a:endParaRPr b="1" sz="2000"/>
                    </a:p>
                  </a:txBody>
                  <a:tcPr marT="91425" marB="91425" marR="91425" marL="91425">
                    <a:solidFill>
                      <a:srgbClr val="FFE599"/>
                    </a:solidFill>
                  </a:tcPr>
                </a:tc>
                <a:tc>
                  <a:txBody>
                    <a:bodyPr/>
                    <a:lstStyle/>
                    <a:p>
                      <a:pPr indent="0" lvl="0" marL="0" marR="0" rtl="0" algn="ctr">
                        <a:lnSpc>
                          <a:spcPct val="100000"/>
                        </a:lnSpc>
                        <a:spcBef>
                          <a:spcPts val="0"/>
                        </a:spcBef>
                        <a:spcAft>
                          <a:spcPts val="0"/>
                        </a:spcAft>
                        <a:buNone/>
                      </a:pPr>
                      <a:r>
                        <a:rPr b="1" lang="en-GB" sz="2000"/>
                        <a:t>Title</a:t>
                      </a:r>
                      <a:endParaRPr/>
                    </a:p>
                  </a:txBody>
                  <a:tcPr marT="91425" marB="91425" marR="91425" marL="91425">
                    <a:solidFill>
                      <a:srgbClr val="FFE599"/>
                    </a:solidFill>
                  </a:tcPr>
                </a:tc>
                <a:tc>
                  <a:txBody>
                    <a:bodyPr/>
                    <a:lstStyle/>
                    <a:p>
                      <a:pPr indent="0" lvl="0" marL="0" marR="0" rtl="0" algn="ctr">
                        <a:lnSpc>
                          <a:spcPct val="100000"/>
                        </a:lnSpc>
                        <a:spcBef>
                          <a:spcPts val="0"/>
                        </a:spcBef>
                        <a:spcAft>
                          <a:spcPts val="0"/>
                        </a:spcAft>
                        <a:buNone/>
                      </a:pPr>
                      <a:r>
                        <a:rPr b="1" lang="en-GB" sz="2000"/>
                        <a:t>Advantages</a:t>
                      </a:r>
                      <a:endParaRPr b="1" sz="2000"/>
                    </a:p>
                  </a:txBody>
                  <a:tcPr marT="91425" marB="91425" marR="91425" marL="91425">
                    <a:solidFill>
                      <a:srgbClr val="FFE599"/>
                    </a:solidFill>
                  </a:tcPr>
                </a:tc>
                <a:tc>
                  <a:txBody>
                    <a:bodyPr/>
                    <a:lstStyle/>
                    <a:p>
                      <a:pPr indent="0" lvl="0" marL="0" marR="0" rtl="0" algn="ctr">
                        <a:lnSpc>
                          <a:spcPct val="100000"/>
                        </a:lnSpc>
                        <a:spcBef>
                          <a:spcPts val="0"/>
                        </a:spcBef>
                        <a:spcAft>
                          <a:spcPts val="0"/>
                        </a:spcAft>
                        <a:buNone/>
                      </a:pPr>
                      <a:r>
                        <a:rPr b="1" lang="en-GB" sz="2000"/>
                        <a:t>Limitations</a:t>
                      </a:r>
                      <a:endParaRPr b="1" sz="2000"/>
                    </a:p>
                  </a:txBody>
                  <a:tcPr marT="91425" marB="91425" marR="91425" marL="91425">
                    <a:solidFill>
                      <a:srgbClr val="FFE599"/>
                    </a:solidFill>
                  </a:tcPr>
                </a:tc>
              </a:tr>
              <a:tr h="1580000">
                <a:tc>
                  <a:txBody>
                    <a:bodyPr/>
                    <a:lstStyle/>
                    <a:p>
                      <a:pPr indent="0" lvl="0" marL="0" rtl="0" algn="l">
                        <a:spcBef>
                          <a:spcPts val="0"/>
                        </a:spcBef>
                        <a:spcAft>
                          <a:spcPts val="0"/>
                        </a:spcAft>
                        <a:buNone/>
                      </a:pPr>
                      <a:r>
                        <a:rPr lang="en-GB"/>
                        <a:t>Sally McDonald, Alice Fabbri, Lisa Parker, Jane Williams, LIsa Bero</a:t>
                      </a:r>
                      <a:endParaRPr/>
                    </a:p>
                  </a:txBody>
                  <a:tcPr marT="91425" marB="91425" marR="91425" marL="91425">
                    <a:solidFill>
                      <a:srgbClr val="FFF2CC"/>
                    </a:solidFill>
                  </a:tcPr>
                </a:tc>
                <a:tc>
                  <a:txBody>
                    <a:bodyPr/>
                    <a:lstStyle/>
                    <a:p>
                      <a:pPr indent="0" lvl="0" marL="0" marR="0" rtl="0" algn="l">
                        <a:lnSpc>
                          <a:spcPct val="100000"/>
                        </a:lnSpc>
                        <a:spcBef>
                          <a:spcPts val="0"/>
                        </a:spcBef>
                        <a:spcAft>
                          <a:spcPts val="0"/>
                        </a:spcAft>
                        <a:buNone/>
                      </a:pPr>
                      <a:r>
                        <a:rPr lang="en-GB"/>
                        <a:t>Medical donations are not always free:an assessment of compliance of medicine and medical device donations with World Health Organization guidelines(2009-2017)</a:t>
                      </a:r>
                      <a:endParaRPr/>
                    </a:p>
                  </a:txBody>
                  <a:tcPr marT="91425" marB="91425" marR="91425" marL="91425">
                    <a:solidFill>
                      <a:srgbClr val="FFF2CC"/>
                    </a:solidFill>
                  </a:tcPr>
                </a:tc>
                <a:tc>
                  <a:txBody>
                    <a:bodyPr/>
                    <a:lstStyle/>
                    <a:p>
                      <a:pPr indent="0" lvl="0" marL="0" marR="0" rtl="0" algn="l">
                        <a:lnSpc>
                          <a:spcPct val="100000"/>
                        </a:lnSpc>
                        <a:spcBef>
                          <a:spcPts val="0"/>
                        </a:spcBef>
                        <a:spcAft>
                          <a:spcPts val="0"/>
                        </a:spcAft>
                        <a:buNone/>
                      </a:pPr>
                      <a:r>
                        <a:rPr lang="en-GB"/>
                        <a:t>Analysis of donation patterns and how it can improve the quality of life for some.</a:t>
                      </a:r>
                      <a:endParaRPr/>
                    </a:p>
                    <a:p>
                      <a:pPr indent="0" lvl="0" marL="0" marR="0" rtl="0" algn="l">
                        <a:lnSpc>
                          <a:spcPct val="100000"/>
                        </a:lnSpc>
                        <a:spcBef>
                          <a:spcPts val="0"/>
                        </a:spcBef>
                        <a:spcAft>
                          <a:spcPts val="0"/>
                        </a:spcAft>
                        <a:buNone/>
                      </a:pPr>
                      <a:r>
                        <a:t/>
                      </a:r>
                      <a:endParaRPr/>
                    </a:p>
                  </a:txBody>
                  <a:tcPr marT="91425" marB="91425" marR="91425" marL="91425">
                    <a:solidFill>
                      <a:srgbClr val="FFF2CC"/>
                    </a:solidFill>
                  </a:tcPr>
                </a:tc>
                <a:tc>
                  <a:txBody>
                    <a:bodyPr/>
                    <a:lstStyle/>
                    <a:p>
                      <a:pPr indent="0" lvl="0" marL="0" marR="0" rtl="0" algn="l">
                        <a:lnSpc>
                          <a:spcPct val="100000"/>
                        </a:lnSpc>
                        <a:spcBef>
                          <a:spcPts val="0"/>
                        </a:spcBef>
                        <a:spcAft>
                          <a:spcPts val="0"/>
                        </a:spcAft>
                        <a:buNone/>
                      </a:pPr>
                      <a:r>
                        <a:rPr lang="en-GB"/>
                        <a:t>Difficult to coordinate on such a huge </a:t>
                      </a:r>
                      <a:r>
                        <a:rPr lang="en-GB"/>
                        <a:t>scale</a:t>
                      </a:r>
                      <a:endParaRPr/>
                    </a:p>
                  </a:txBody>
                  <a:tcPr marT="91425" marB="91425" marR="91425" marL="91425">
                    <a:solidFill>
                      <a:srgbClr val="FFF2CC"/>
                    </a:solidFill>
                  </a:tcPr>
                </a:tc>
              </a:tr>
              <a:tr h="1580000">
                <a:tc>
                  <a:txBody>
                    <a:bodyPr/>
                    <a:lstStyle/>
                    <a:p>
                      <a:pPr indent="0" lvl="0" marL="0" marR="0" rtl="0" algn="l">
                        <a:lnSpc>
                          <a:spcPct val="100000"/>
                        </a:lnSpc>
                        <a:spcBef>
                          <a:spcPts val="0"/>
                        </a:spcBef>
                        <a:spcAft>
                          <a:spcPts val="0"/>
                        </a:spcAft>
                        <a:buNone/>
                      </a:pPr>
                      <a:r>
                        <a:rPr lang="en-GB"/>
                        <a:t>Rainahul Kabir, Subrata Talapatra, Akash Shinga Bappy</a:t>
                      </a:r>
                      <a:endParaRPr/>
                    </a:p>
                  </a:txBody>
                  <a:tcPr marT="91425" marB="91425" marR="91425" marL="91425">
                    <a:solidFill>
                      <a:srgbClr val="FFF2CC"/>
                    </a:solidFill>
                  </a:tcPr>
                </a:tc>
                <a:tc>
                  <a:txBody>
                    <a:bodyPr/>
                    <a:lstStyle/>
                    <a:p>
                      <a:pPr indent="0" lvl="0" marL="0" marR="0" rtl="0" algn="l">
                        <a:lnSpc>
                          <a:spcPct val="100000"/>
                        </a:lnSpc>
                        <a:spcBef>
                          <a:spcPts val="0"/>
                        </a:spcBef>
                        <a:spcAft>
                          <a:spcPts val="0"/>
                        </a:spcAft>
                        <a:buNone/>
                      </a:pPr>
                      <a:r>
                        <a:rPr lang="en-GB"/>
                        <a:t>Online Charity Management System</a:t>
                      </a:r>
                      <a:endParaRPr/>
                    </a:p>
                    <a:p>
                      <a:pPr indent="0" lvl="0" marL="0" marR="0" rtl="0" algn="l">
                        <a:lnSpc>
                          <a:spcPct val="100000"/>
                        </a:lnSpc>
                        <a:spcBef>
                          <a:spcPts val="0"/>
                        </a:spcBef>
                        <a:spcAft>
                          <a:spcPts val="0"/>
                        </a:spcAft>
                        <a:buNone/>
                      </a:pPr>
                      <a:r>
                        <a:t/>
                      </a:r>
                      <a:endParaRPr/>
                    </a:p>
                  </a:txBody>
                  <a:tcPr marT="91425" marB="91425" marR="91425" marL="91425">
                    <a:solidFill>
                      <a:srgbClr val="FFF2CC"/>
                    </a:solidFill>
                  </a:tcPr>
                </a:tc>
                <a:tc>
                  <a:txBody>
                    <a:bodyPr/>
                    <a:lstStyle/>
                    <a:p>
                      <a:pPr indent="0" lvl="0" marL="0" marR="0" rtl="0" algn="l">
                        <a:lnSpc>
                          <a:spcPct val="100000"/>
                        </a:lnSpc>
                        <a:spcBef>
                          <a:spcPts val="0"/>
                        </a:spcBef>
                        <a:spcAft>
                          <a:spcPts val="0"/>
                        </a:spcAft>
                        <a:buNone/>
                      </a:pPr>
                      <a:r>
                        <a:rPr lang="en-GB"/>
                        <a:t>NGOs will get donors easily. Donor can donate few things to needy people just by sitting at home.</a:t>
                      </a:r>
                      <a:endParaRPr/>
                    </a:p>
                    <a:p>
                      <a:pPr indent="0" lvl="0" marL="0" marR="0" rtl="0" algn="l">
                        <a:lnSpc>
                          <a:spcPct val="100000"/>
                        </a:lnSpc>
                        <a:spcBef>
                          <a:spcPts val="0"/>
                        </a:spcBef>
                        <a:spcAft>
                          <a:spcPts val="0"/>
                        </a:spcAft>
                        <a:buNone/>
                      </a:pPr>
                      <a:r>
                        <a:t/>
                      </a:r>
                      <a:endParaRPr/>
                    </a:p>
                  </a:txBody>
                  <a:tcPr marT="91425" marB="91425" marR="91425" marL="91425">
                    <a:solidFill>
                      <a:srgbClr val="FFF2CC"/>
                    </a:solidFill>
                  </a:tcPr>
                </a:tc>
                <a:tc>
                  <a:txBody>
                    <a:bodyPr/>
                    <a:lstStyle/>
                    <a:p>
                      <a:pPr indent="0" lvl="0" marL="0" marR="0" rtl="0" algn="l">
                        <a:lnSpc>
                          <a:spcPct val="100000"/>
                        </a:lnSpc>
                        <a:spcBef>
                          <a:spcPts val="0"/>
                        </a:spcBef>
                        <a:spcAft>
                          <a:spcPts val="0"/>
                        </a:spcAft>
                        <a:buNone/>
                      </a:pPr>
                      <a:r>
                        <a:rPr lang="en-GB"/>
                        <a:t>It needs active internet connection.</a:t>
                      </a:r>
                      <a:endParaRPr/>
                    </a:p>
                  </a:txBody>
                  <a:tcPr marT="91425" marB="91425" marR="91425" marL="91425">
                    <a:solidFill>
                      <a:srgbClr val="FFF2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Issues and Challenges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Authentication for the admin.</a:t>
            </a:r>
            <a:endParaRPr/>
          </a:p>
          <a:p>
            <a:pPr indent="-342900" lvl="0" marL="457200" rtl="0" algn="l">
              <a:spcBef>
                <a:spcPts val="0"/>
              </a:spcBef>
              <a:spcAft>
                <a:spcPts val="0"/>
              </a:spcAft>
              <a:buSzPts val="1800"/>
              <a:buAutoNum type="arabicPeriod"/>
            </a:pPr>
            <a:r>
              <a:rPr lang="en-GB"/>
              <a:t>Connecting the frontend to backend.</a:t>
            </a:r>
            <a:endParaRPr/>
          </a:p>
          <a:p>
            <a:pPr indent="-342900" lvl="0" marL="457200" rtl="0" algn="l">
              <a:spcBef>
                <a:spcPts val="0"/>
              </a:spcBef>
              <a:spcAft>
                <a:spcPts val="0"/>
              </a:spcAft>
              <a:buSzPts val="1800"/>
              <a:buAutoNum type="arabicPeriod"/>
            </a:pPr>
            <a:r>
              <a:rPr lang="en-GB"/>
              <a:t>Correcting the errors </a:t>
            </a:r>
            <a:r>
              <a:rPr lang="en-GB"/>
              <a:t>occurred</a:t>
            </a:r>
            <a:r>
              <a:rPr lang="en-GB"/>
              <a:t> accidentally while working for a desired result.</a:t>
            </a:r>
            <a:endParaRPr/>
          </a:p>
          <a:p>
            <a:pPr indent="-342900" lvl="0" marL="457200" rtl="0" algn="l">
              <a:spcBef>
                <a:spcPts val="0"/>
              </a:spcBef>
              <a:spcAft>
                <a:spcPts val="0"/>
              </a:spcAft>
              <a:buSzPts val="1800"/>
              <a:buAutoNum type="arabicPeriod"/>
            </a:pPr>
            <a:r>
              <a:rPr lang="en-GB"/>
              <a:t>Integrating the modules.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Motivation</a:t>
            </a:r>
            <a:endParaRPr/>
          </a:p>
        </p:txBody>
      </p:sp>
      <p:sp>
        <p:nvSpPr>
          <p:cNvPr id="122" name="Google Shape;122;p19"/>
          <p:cNvSpPr txBox="1"/>
          <p:nvPr>
            <p:ph idx="1" type="body"/>
          </p:nvPr>
        </p:nvSpPr>
        <p:spPr>
          <a:xfrm>
            <a:off x="311700" y="972700"/>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950">
                <a:solidFill>
                  <a:srgbClr val="4C4C4C"/>
                </a:solidFill>
                <a:highlight>
                  <a:schemeClr val="lt1"/>
                </a:highlight>
                <a:latin typeface="Times New Roman"/>
                <a:ea typeface="Times New Roman"/>
                <a:cs typeface="Times New Roman"/>
                <a:sym typeface="Times New Roman"/>
              </a:rPr>
              <a:t>The motivation behind this project is to resolve the issues faced by the NGOs as</a:t>
            </a:r>
            <a:r>
              <a:rPr lang="en-GB" sz="1950">
                <a:solidFill>
                  <a:srgbClr val="4C4C4C"/>
                </a:solidFill>
                <a:highlight>
                  <a:schemeClr val="lt1"/>
                </a:highlight>
                <a:latin typeface="Times New Roman"/>
                <a:ea typeface="Times New Roman"/>
                <a:cs typeface="Times New Roman"/>
                <a:sym typeface="Times New Roman"/>
              </a:rPr>
              <a:t> majority of NGOs find it difficult to raise funds and also the unused medicines from people who want to donate it but don’t know how and where. This made us think of an idea to come up with a portal where the donors can register themselves to donate the medicines/funds and the NGOs can request for donations when required. As some NGOs may fake their identity/reality we have  admin to check the correctness of the NGO who has requested and then accept or reject the request.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Problem Statement</a:t>
            </a:r>
            <a:endParaRPr/>
          </a:p>
        </p:txBody>
      </p:sp>
      <p:sp>
        <p:nvSpPr>
          <p:cNvPr id="128" name="Google Shape;128;p20"/>
          <p:cNvSpPr txBox="1"/>
          <p:nvPr>
            <p:ph idx="1" type="body"/>
          </p:nvPr>
        </p:nvSpPr>
        <p:spPr>
          <a:xfrm>
            <a:off x="311700" y="128672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950">
                <a:solidFill>
                  <a:srgbClr val="4C4C4C"/>
                </a:solidFill>
                <a:highlight>
                  <a:srgbClr val="FFFFFF"/>
                </a:highlight>
                <a:latin typeface="Times New Roman"/>
                <a:ea typeface="Times New Roman"/>
                <a:cs typeface="Times New Roman"/>
                <a:sym typeface="Times New Roman"/>
              </a:rPr>
              <a:t>To design a charity management website in order to help majority of NGOs which</a:t>
            </a:r>
            <a:r>
              <a:rPr lang="en-GB" sz="1950">
                <a:solidFill>
                  <a:srgbClr val="4C4C4C"/>
                </a:solidFill>
                <a:highlight>
                  <a:srgbClr val="FFFFFF"/>
                </a:highlight>
                <a:latin typeface="Times New Roman"/>
                <a:ea typeface="Times New Roman"/>
                <a:cs typeface="Times New Roman"/>
                <a:sym typeface="Times New Roman"/>
              </a:rPr>
              <a:t> exp</a:t>
            </a:r>
            <a:r>
              <a:rPr lang="en-GB" sz="1950">
                <a:solidFill>
                  <a:srgbClr val="4C4C4C"/>
                </a:solidFill>
                <a:highlight>
                  <a:srgbClr val="FFFFFF"/>
                </a:highlight>
                <a:latin typeface="Times New Roman"/>
                <a:ea typeface="Times New Roman"/>
                <a:cs typeface="Times New Roman"/>
                <a:sym typeface="Times New Roman"/>
              </a:rPr>
              <a:t>erience difficulties in getting funds or which specially take unused medicines donated to give to the needy. This website allows NGOs to collaborate with the admin of the website to procure funds and donations. </a:t>
            </a:r>
            <a:r>
              <a:rPr lang="en-GB" sz="1950">
                <a:solidFill>
                  <a:srgbClr val="4C4C4C"/>
                </a:solidFill>
                <a:highlight>
                  <a:schemeClr val="lt1"/>
                </a:highlight>
                <a:latin typeface="Times New Roman"/>
                <a:ea typeface="Times New Roman"/>
                <a:cs typeface="Times New Roman"/>
                <a:sym typeface="Times New Roman"/>
              </a:rPr>
              <a:t>Moreover, the user can donate unused medicines or cash funds through the website. The donations are then circulated to the NGOs when requested.</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Proposed Model</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350">
              <a:solidFill>
                <a:srgbClr val="404040"/>
              </a:solidFill>
              <a:latin typeface="Arial"/>
              <a:ea typeface="Arial"/>
              <a:cs typeface="Arial"/>
              <a:sym typeface="Arial"/>
            </a:endParaRPr>
          </a:p>
          <a:p>
            <a:pPr indent="0" lvl="0" marL="0" rtl="0" algn="l">
              <a:spcBef>
                <a:spcPts val="200"/>
              </a:spcBef>
              <a:spcAft>
                <a:spcPts val="1600"/>
              </a:spcAft>
              <a:buNone/>
            </a:pPr>
            <a:r>
              <a:t/>
            </a:r>
            <a:endParaRPr/>
          </a:p>
        </p:txBody>
      </p:sp>
      <p:pic>
        <p:nvPicPr>
          <p:cNvPr id="135" name="Google Shape;135;p21"/>
          <p:cNvPicPr preferRelativeResize="0"/>
          <p:nvPr/>
        </p:nvPicPr>
        <p:blipFill rotWithShape="1">
          <a:blip r:embed="rId3">
            <a:alphaModFix/>
          </a:blip>
          <a:srcRect b="-4231" l="0" r="-4231" t="0"/>
          <a:stretch/>
        </p:blipFill>
        <p:spPr>
          <a:xfrm>
            <a:off x="404800" y="1017800"/>
            <a:ext cx="6631800" cy="326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