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61" r:id="rId7"/>
    <p:sldId id="264" r:id="rId8"/>
    <p:sldId id="265" r:id="rId9"/>
    <p:sldId id="260" r:id="rId10"/>
    <p:sldId id="259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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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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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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96717" y="2936494"/>
            <a:ext cx="3750564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6514" y="2088007"/>
            <a:ext cx="8630970" cy="4507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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217" y="3310509"/>
            <a:ext cx="5789295" cy="30598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Organization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Name-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Ministry of housing and urban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affairs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Project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Name-DIP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(Digital Info.</a:t>
            </a:r>
            <a:r>
              <a:rPr sz="18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Portal)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Team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Name- 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Techno Warriors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New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PS 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Number-</a:t>
            </a:r>
            <a:r>
              <a:rPr sz="1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BC79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Category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Software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Team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Leader-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Priyanka</a:t>
            </a:r>
            <a:r>
              <a:rPr sz="18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Bhatpagar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Team </a:t>
            </a:r>
            <a:r>
              <a:rPr sz="1800" b="1">
                <a:solidFill>
                  <a:srgbClr val="FFFFFF"/>
                </a:solidFill>
                <a:latin typeface="Times New Roman"/>
                <a:cs typeface="Times New Roman"/>
              </a:rPr>
              <a:t>Members- </a:t>
            </a:r>
            <a:r>
              <a:rPr lang="en-US" dirty="0" err="1">
                <a:solidFill>
                  <a:srgbClr val="FFFFFF"/>
                </a:solidFill>
                <a:latin typeface="Times New Roman"/>
                <a:cs typeface="Times New Roman"/>
              </a:rPr>
              <a:t>Sharan</a:t>
            </a:r>
            <a:r>
              <a:rPr lang="en-US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/>
                <a:cs typeface="Times New Roman"/>
              </a:rPr>
              <a:t>Preet</a:t>
            </a:r>
            <a:r>
              <a:rPr lang="en-US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dirty="0" err="1">
                <a:solidFill>
                  <a:srgbClr val="FFFFFF"/>
                </a:solidFill>
                <a:latin typeface="Times New Roman"/>
                <a:cs typeface="Times New Roman"/>
              </a:rPr>
              <a:t>Kaur</a:t>
            </a:r>
            <a:r>
              <a:rPr lang="en-US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Sarao</a:t>
            </a:r>
            <a:endParaRPr lang="en-US" dirty="0" smtClean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2127885" lvl="4" indent="-287020"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Nishat</a:t>
            </a:r>
            <a:r>
              <a:rPr lang="en-US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Halwai</a:t>
            </a:r>
            <a:endParaRPr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1829435" marR="2332990" indent="12065">
              <a:lnSpc>
                <a:spcPct val="100000"/>
              </a:lnSpc>
              <a:spcBef>
                <a:spcPts val="5"/>
              </a:spcBef>
            </a:pPr>
            <a:r>
              <a:rPr sz="1800" spc="-5" smtClean="0">
                <a:solidFill>
                  <a:srgbClr val="FFFFFF"/>
                </a:solidFill>
                <a:latin typeface="Times New Roman"/>
                <a:cs typeface="Times New Roman"/>
              </a:rPr>
              <a:t>Deepesh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Bendey  </a:t>
            </a:r>
            <a:r>
              <a:rPr sz="1800" spc="-5">
                <a:solidFill>
                  <a:srgbClr val="FFFFFF"/>
                </a:solidFill>
                <a:latin typeface="Times New Roman"/>
                <a:cs typeface="Times New Roman"/>
              </a:rPr>
              <a:t>Ashwani</a:t>
            </a:r>
            <a:r>
              <a:rPr sz="1800" spc="-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smtClean="0">
                <a:solidFill>
                  <a:srgbClr val="FFFFFF"/>
                </a:solidFill>
                <a:latin typeface="Times New Roman"/>
                <a:cs typeface="Times New Roman"/>
              </a:rPr>
              <a:t>Ahirwar</a:t>
            </a:r>
            <a:endParaRPr lang="en-US" sz="1800" spc="-5" dirty="0" smtClean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1829435" marR="2332990" indent="12065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Manish </a:t>
            </a:r>
            <a:r>
              <a:rPr lang="en-US" spc="-5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soni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" y="432816"/>
            <a:ext cx="7373112" cy="1482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27220" y="1915667"/>
            <a:ext cx="4716780" cy="49423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Query</a:t>
            </a:r>
          </a:p>
          <a:p>
            <a:pPr marL="95250">
              <a:lnSpc>
                <a:spcPct val="100000"/>
              </a:lnSpc>
              <a:tabLst>
                <a:tab pos="1976120" algn="l"/>
              </a:tabLst>
            </a:pPr>
            <a:r>
              <a:rPr lang="en-US" dirty="0" smtClean="0"/>
              <a:t>Continue</a:t>
            </a:r>
            <a:r>
              <a:rPr smtClean="0"/>
              <a:t>…!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590" y="857758"/>
            <a:ext cx="5062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  <a:latin typeface="Arial"/>
                <a:cs typeface="Arial"/>
              </a:rPr>
              <a:t>Problems </a:t>
            </a:r>
            <a:r>
              <a:rPr sz="3600" dirty="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3600" spc="-1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000000"/>
                </a:solidFill>
                <a:latin typeface="Arial"/>
                <a:cs typeface="Arial"/>
              </a:rPr>
              <a:t>Solution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590" y="2088007"/>
            <a:ext cx="8557895" cy="450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Problems-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Cities </a:t>
            </a:r>
            <a:r>
              <a:rPr sz="1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provide more </a:t>
            </a: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opportunities for people </a:t>
            </a:r>
            <a:r>
              <a:rPr sz="1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to grow economically. </a:t>
            </a:r>
            <a:r>
              <a:rPr sz="1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However,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these </a:t>
            </a: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opportunities </a:t>
            </a:r>
            <a:r>
              <a:rPr sz="1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are unequal 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because of the </a:t>
            </a: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knowledge </a:t>
            </a:r>
            <a:r>
              <a:rPr sz="1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asymmetry. </a:t>
            </a: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How can </a:t>
            </a:r>
            <a:r>
              <a:rPr sz="1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we </a:t>
            </a: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ensure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that </a:t>
            </a: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people have </a:t>
            </a:r>
            <a:r>
              <a:rPr sz="1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more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equal </a:t>
            </a: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and wider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access to  better and </a:t>
            </a: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relevant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economic</a:t>
            </a:r>
            <a:r>
              <a:rPr sz="1400" b="1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opportunities/jobs?</a:t>
            </a: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However,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people's access to these </a:t>
            </a: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opportunities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varies </a:t>
            </a: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due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to various</a:t>
            </a:r>
            <a:r>
              <a:rPr sz="1400" b="1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factors.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Unemployment Problem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4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India</a:t>
            </a:r>
            <a:endParaRPr sz="1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People </a:t>
            </a:r>
            <a:r>
              <a:rPr sz="1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are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unable to </a:t>
            </a:r>
            <a:r>
              <a:rPr sz="1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know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policy.</a:t>
            </a:r>
            <a:endParaRPr sz="1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People </a:t>
            </a:r>
            <a:r>
              <a:rPr sz="1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are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unable to </a:t>
            </a:r>
            <a:r>
              <a:rPr sz="1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know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Opportunities/jobs/works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Solution-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5459">
              <a:lnSpc>
                <a:spcPct val="100000"/>
              </a:lnSpc>
            </a:pPr>
            <a:r>
              <a:rPr sz="14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We </a:t>
            </a:r>
            <a:r>
              <a:rPr sz="1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are </a:t>
            </a: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providing software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solution </a:t>
            </a: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where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all the </a:t>
            </a: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relevant opportunities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including jobs, tenders in public  </a:t>
            </a: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domain, freelancing work,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etc. </a:t>
            </a:r>
            <a:r>
              <a:rPr sz="1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would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be listed &amp; visible. Sectors can be but not </a:t>
            </a: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limited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to Opportunities</a:t>
            </a:r>
            <a:r>
              <a:rPr sz="1400" b="1" spc="-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in  Government </a:t>
            </a:r>
            <a:r>
              <a:rPr sz="1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Sector,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Private </a:t>
            </a:r>
            <a:r>
              <a:rPr sz="1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Sector, Technology,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Science,</a:t>
            </a:r>
            <a:r>
              <a:rPr sz="14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etc.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Providing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knowledge of private and govt. jobs</a:t>
            </a:r>
            <a:r>
              <a:rPr sz="1400" b="1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information.</a:t>
            </a:r>
            <a:endParaRPr sz="1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Making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people aware of </a:t>
            </a: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upcoming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beneficial policies</a:t>
            </a:r>
            <a:r>
              <a:rPr sz="1400" b="1" spc="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tenders.</a:t>
            </a:r>
            <a:endParaRPr sz="1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Providing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beneficial </a:t>
            </a: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skills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to upgrade</a:t>
            </a:r>
            <a:r>
              <a:rPr sz="1400" b="1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knowledge.</a:t>
            </a:r>
            <a:endParaRPr sz="1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Providing Freelancing</a:t>
            </a:r>
            <a:r>
              <a:rPr sz="14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work</a:t>
            </a:r>
            <a:endParaRPr sz="1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Knowledge of new technology and</a:t>
            </a:r>
            <a:r>
              <a:rPr sz="1400" b="1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science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3400" y="2590800"/>
            <a:ext cx="741870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7180">
              <a:lnSpc>
                <a:spcPct val="100000"/>
              </a:lnSpc>
              <a:spcBef>
                <a:spcPts val="100"/>
              </a:spcBef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mtClean="0">
                <a:latin typeface="Verdana"/>
                <a:cs typeface="Verdana"/>
              </a:rPr>
              <a:t>This web </a:t>
            </a:r>
            <a:r>
              <a:rPr sz="1800" spc="-5" smtClean="0">
                <a:latin typeface="Verdana"/>
                <a:cs typeface="Verdana"/>
              </a:rPr>
              <a:t>based portal </a:t>
            </a:r>
            <a:r>
              <a:rPr sz="1800" smtClean="0">
                <a:latin typeface="Verdana"/>
                <a:cs typeface="Verdana"/>
              </a:rPr>
              <a:t>basically concerned with different job  </a:t>
            </a:r>
            <a:r>
              <a:rPr sz="1800" spc="-5" smtClean="0">
                <a:latin typeface="Verdana"/>
                <a:cs typeface="Verdana"/>
              </a:rPr>
              <a:t>services provided by </a:t>
            </a:r>
            <a:r>
              <a:rPr sz="1800" smtClean="0">
                <a:latin typeface="Verdana"/>
                <a:cs typeface="Verdana"/>
              </a:rPr>
              <a:t>different</a:t>
            </a:r>
            <a:r>
              <a:rPr sz="1800" spc="35" smtClean="0">
                <a:latin typeface="Verdana"/>
                <a:cs typeface="Verdana"/>
              </a:rPr>
              <a:t> </a:t>
            </a:r>
            <a:r>
              <a:rPr sz="1800" spc="-5" smtClean="0">
                <a:latin typeface="Verdana"/>
                <a:cs typeface="Verdana"/>
              </a:rPr>
              <a:t>companies.</a:t>
            </a:r>
            <a:endParaRPr sz="1800" smtClean="0">
              <a:latin typeface="Verdana"/>
              <a:cs typeface="Verdana"/>
            </a:endParaRPr>
          </a:p>
          <a:p>
            <a:pPr marL="194945" indent="-182245">
              <a:lnSpc>
                <a:spcPct val="100000"/>
              </a:lnSpc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mtClean="0">
                <a:latin typeface="Verdana"/>
                <a:cs typeface="Verdana"/>
              </a:rPr>
              <a:t>It </a:t>
            </a:r>
            <a:r>
              <a:rPr sz="1800" dirty="0">
                <a:latin typeface="Verdana"/>
                <a:cs typeface="Verdana"/>
              </a:rPr>
              <a:t>is also concerned with </a:t>
            </a:r>
            <a:r>
              <a:rPr sz="1800" spc="-5" dirty="0">
                <a:latin typeface="Verdana"/>
                <a:cs typeface="Verdana"/>
              </a:rPr>
              <a:t>details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jobseekers.</a:t>
            </a:r>
            <a:endParaRPr sz="1800">
              <a:latin typeface="Verdana"/>
              <a:cs typeface="Verdana"/>
            </a:endParaRPr>
          </a:p>
          <a:p>
            <a:pPr marL="12700" marR="103505">
              <a:lnSpc>
                <a:spcPct val="100000"/>
              </a:lnSpc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5" dirty="0">
                <a:latin typeface="Verdana"/>
                <a:cs typeface="Verdana"/>
              </a:rPr>
              <a:t>Jobseeker </a:t>
            </a:r>
            <a:r>
              <a:rPr sz="1800" dirty="0">
                <a:latin typeface="Verdana"/>
                <a:cs typeface="Verdana"/>
              </a:rPr>
              <a:t>can view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list of different jobs and can </a:t>
            </a:r>
            <a:r>
              <a:rPr sz="1800" spc="-5" dirty="0">
                <a:latin typeface="Verdana"/>
                <a:cs typeface="Verdana"/>
              </a:rPr>
              <a:t>apply </a:t>
            </a:r>
            <a:r>
              <a:rPr sz="1800" dirty="0">
                <a:latin typeface="Verdana"/>
                <a:cs typeface="Verdana"/>
              </a:rPr>
              <a:t>for  </a:t>
            </a:r>
            <a:r>
              <a:rPr sz="1800" spc="-5" dirty="0">
                <a:latin typeface="Verdana"/>
                <a:cs typeface="Verdana"/>
              </a:rPr>
              <a:t>jobs.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5" dirty="0">
                <a:latin typeface="Verdana"/>
                <a:cs typeface="Verdana"/>
              </a:rPr>
              <a:t>Then the company </a:t>
            </a:r>
            <a:r>
              <a:rPr sz="1800" dirty="0">
                <a:latin typeface="Verdana"/>
                <a:cs typeface="Verdana"/>
              </a:rPr>
              <a:t>going </a:t>
            </a:r>
            <a:r>
              <a:rPr sz="1800" spc="-5" dirty="0">
                <a:latin typeface="Verdana"/>
                <a:cs typeface="Verdana"/>
              </a:rPr>
              <a:t>to </a:t>
            </a:r>
            <a:r>
              <a:rPr sz="1800" dirty="0">
                <a:latin typeface="Verdana"/>
                <a:cs typeface="Verdana"/>
              </a:rPr>
              <a:t>select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required job </a:t>
            </a:r>
            <a:r>
              <a:rPr sz="1800" spc="-5" dirty="0">
                <a:latin typeface="Verdana"/>
                <a:cs typeface="Verdana"/>
              </a:rPr>
              <a:t>seekers </a:t>
            </a:r>
            <a:r>
              <a:rPr sz="1800" dirty="0">
                <a:latin typeface="Verdana"/>
                <a:cs typeface="Verdana"/>
              </a:rPr>
              <a:t>for  </a:t>
            </a:r>
            <a:r>
              <a:rPr sz="1800" spc="-5" dirty="0">
                <a:latin typeface="Verdana"/>
                <a:cs typeface="Verdana"/>
              </a:rPr>
              <a:t>their </a:t>
            </a:r>
            <a:r>
              <a:rPr sz="1800" dirty="0">
                <a:latin typeface="Verdana"/>
                <a:cs typeface="Verdana"/>
              </a:rPr>
              <a:t>qualification and </a:t>
            </a:r>
            <a:r>
              <a:rPr sz="1800" spc="-5" dirty="0">
                <a:latin typeface="Verdana"/>
                <a:cs typeface="Verdana"/>
              </a:rPr>
              <a:t>update the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database.</a:t>
            </a:r>
            <a:endParaRPr sz="1800">
              <a:latin typeface="Verdana"/>
              <a:cs typeface="Verdana"/>
            </a:endParaRPr>
          </a:p>
          <a:p>
            <a:pPr marL="194945" indent="-182880">
              <a:lnSpc>
                <a:spcPct val="100000"/>
              </a:lnSpc>
              <a:buSzPct val="94444"/>
              <a:buFont typeface="Wingdings"/>
              <a:buChar char=""/>
              <a:tabLst>
                <a:tab pos="195580" algn="l"/>
              </a:tabLst>
            </a:pPr>
            <a:r>
              <a:rPr sz="1800" spc="-5" dirty="0">
                <a:latin typeface="Verdana"/>
                <a:cs typeface="Verdana"/>
              </a:rPr>
              <a:t>The portal </a:t>
            </a:r>
            <a:r>
              <a:rPr sz="1800" dirty="0">
                <a:latin typeface="Verdana"/>
                <a:cs typeface="Verdana"/>
              </a:rPr>
              <a:t>going </a:t>
            </a:r>
            <a:r>
              <a:rPr sz="1800" spc="-5" dirty="0">
                <a:latin typeface="Verdana"/>
                <a:cs typeface="Verdana"/>
              </a:rPr>
              <a:t>to </a:t>
            </a:r>
            <a:r>
              <a:rPr sz="1800" dirty="0">
                <a:latin typeface="Verdana"/>
                <a:cs typeface="Verdana"/>
              </a:rPr>
              <a:t>follow different companies</a:t>
            </a:r>
            <a:r>
              <a:rPr sz="1800" spc="4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policy.</a:t>
            </a:r>
            <a:endParaRPr sz="1800">
              <a:latin typeface="Verdana"/>
              <a:cs typeface="Verdana"/>
            </a:endParaRPr>
          </a:p>
          <a:p>
            <a:pPr marL="194945" indent="-182245">
              <a:lnSpc>
                <a:spcPct val="100000"/>
              </a:lnSpc>
              <a:spcBef>
                <a:spcPts val="5"/>
              </a:spcBef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5" dirty="0">
                <a:latin typeface="Verdana"/>
                <a:cs typeface="Verdana"/>
              </a:rPr>
              <a:t>Their be </a:t>
            </a:r>
            <a:r>
              <a:rPr sz="1800" dirty="0">
                <a:latin typeface="Verdana"/>
                <a:cs typeface="Verdana"/>
              </a:rPr>
              <a:t>an admin </a:t>
            </a:r>
            <a:r>
              <a:rPr sz="1800" spc="-5" dirty="0">
                <a:latin typeface="Verdana"/>
                <a:cs typeface="Verdana"/>
              </a:rPr>
              <a:t>to </a:t>
            </a:r>
            <a:r>
              <a:rPr sz="1800" dirty="0">
                <a:latin typeface="Verdana"/>
                <a:cs typeface="Verdana"/>
              </a:rPr>
              <a:t>manage all</a:t>
            </a:r>
            <a:r>
              <a:rPr sz="1800" spc="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things.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329590" y="857758"/>
            <a:ext cx="5062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-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Introduction of DIP 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14400" y="2438400"/>
            <a:ext cx="6903720" cy="322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indent="-182245">
              <a:lnSpc>
                <a:spcPct val="100000"/>
              </a:lnSpc>
              <a:spcBef>
                <a:spcPts val="100"/>
              </a:spcBef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online </a:t>
            </a:r>
            <a:r>
              <a:rPr sz="1800" spc="-5" dirty="0">
                <a:latin typeface="Verdana"/>
                <a:cs typeface="Verdana"/>
              </a:rPr>
              <a:t>job portal that </a:t>
            </a:r>
            <a:r>
              <a:rPr sz="1800" spc="5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developed provide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jobseekers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with </a:t>
            </a:r>
            <a:r>
              <a:rPr sz="1800" spc="-5" dirty="0">
                <a:latin typeface="Verdana"/>
                <a:cs typeface="Verdana"/>
              </a:rPr>
              <a:t>different jobs </a:t>
            </a:r>
            <a:r>
              <a:rPr sz="1800" dirty="0">
                <a:latin typeface="Verdana"/>
                <a:cs typeface="Verdana"/>
              </a:rPr>
              <a:t>information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like:</a:t>
            </a:r>
            <a:endParaRPr sz="1800">
              <a:latin typeface="Verdana"/>
              <a:cs typeface="Verdana"/>
            </a:endParaRPr>
          </a:p>
          <a:p>
            <a:pPr marL="278765" indent="-266700">
              <a:lnSpc>
                <a:spcPct val="100000"/>
              </a:lnSpc>
              <a:spcBef>
                <a:spcPts val="200"/>
              </a:spcBef>
              <a:buClr>
                <a:srgbClr val="000000"/>
              </a:buClr>
              <a:buSzPct val="1125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1600" spc="-5" dirty="0">
                <a:solidFill>
                  <a:srgbClr val="313131"/>
                </a:solidFill>
                <a:latin typeface="Verdana"/>
                <a:cs typeface="Verdana"/>
              </a:rPr>
              <a:t>online applying for</a:t>
            </a:r>
            <a:r>
              <a:rPr sz="1600" spc="5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13131"/>
                </a:solidFill>
                <a:latin typeface="Verdana"/>
                <a:cs typeface="Verdana"/>
              </a:rPr>
              <a:t>jobs</a:t>
            </a:r>
            <a:endParaRPr sz="1600">
              <a:latin typeface="Verdana"/>
              <a:cs typeface="Verdana"/>
            </a:endParaRPr>
          </a:p>
          <a:p>
            <a:pPr marL="320040" indent="-307975">
              <a:lnSpc>
                <a:spcPct val="100000"/>
              </a:lnSpc>
              <a:spcBef>
                <a:spcPts val="40"/>
              </a:spcBef>
              <a:buFont typeface="Wingdings"/>
              <a:buChar char=""/>
              <a:tabLst>
                <a:tab pos="320040" algn="l"/>
                <a:tab pos="320675" algn="l"/>
              </a:tabLst>
            </a:pPr>
            <a:r>
              <a:rPr sz="1600" spc="-5" dirty="0">
                <a:solidFill>
                  <a:srgbClr val="313131"/>
                </a:solidFill>
                <a:latin typeface="Verdana"/>
                <a:cs typeface="Verdana"/>
              </a:rPr>
              <a:t>search for</a:t>
            </a:r>
            <a:r>
              <a:rPr sz="1600" spc="2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13131"/>
                </a:solidFill>
                <a:latin typeface="Verdana"/>
                <a:cs typeface="Verdana"/>
              </a:rPr>
              <a:t>jobs</a:t>
            </a:r>
            <a:endParaRPr sz="1600">
              <a:latin typeface="Verdana"/>
              <a:cs typeface="Verdana"/>
            </a:endParaRPr>
          </a:p>
          <a:p>
            <a:pPr marL="12700" marR="535305">
              <a:lnSpc>
                <a:spcPct val="100000"/>
              </a:lnSpc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5" dirty="0">
                <a:latin typeface="Verdana"/>
                <a:cs typeface="Verdana"/>
              </a:rPr>
              <a:t>Supported by well-designed database </a:t>
            </a:r>
            <a:r>
              <a:rPr sz="180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web-based  design.</a:t>
            </a:r>
            <a:endParaRPr sz="1800">
              <a:latin typeface="Verdana"/>
              <a:cs typeface="Verdana"/>
            </a:endParaRPr>
          </a:p>
          <a:p>
            <a:pPr marL="194945" indent="-182245">
              <a:lnSpc>
                <a:spcPct val="100000"/>
              </a:lnSpc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dirty="0">
                <a:latin typeface="Verdana"/>
                <a:cs typeface="Verdana"/>
              </a:rPr>
              <a:t>A friendly user </a:t>
            </a:r>
            <a:r>
              <a:rPr sz="1800" spc="-5" dirty="0">
                <a:latin typeface="Verdana"/>
                <a:cs typeface="Verdana"/>
              </a:rPr>
              <a:t>interface </a:t>
            </a:r>
            <a:r>
              <a:rPr sz="1800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provided to </a:t>
            </a:r>
            <a:r>
              <a:rPr sz="1800" dirty="0">
                <a:latin typeface="Verdana"/>
                <a:cs typeface="Verdana"/>
              </a:rPr>
              <a:t>facilitate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different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services.</a:t>
            </a:r>
            <a:endParaRPr sz="1800">
              <a:latin typeface="Verdana"/>
              <a:cs typeface="Verdana"/>
            </a:endParaRPr>
          </a:p>
          <a:p>
            <a:pPr marL="194945" indent="-182245">
              <a:lnSpc>
                <a:spcPct val="100000"/>
              </a:lnSpc>
              <a:spcBef>
                <a:spcPts val="5"/>
              </a:spcBef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5" dirty="0">
                <a:latin typeface="Verdana"/>
                <a:cs typeface="Verdana"/>
              </a:rPr>
              <a:t>The basic scope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contains:</a:t>
            </a:r>
            <a:endParaRPr sz="1800">
              <a:latin typeface="Verdana"/>
              <a:cs typeface="Verdana"/>
            </a:endParaRPr>
          </a:p>
          <a:p>
            <a:pPr marL="278765" indent="-266700">
              <a:lnSpc>
                <a:spcPct val="100000"/>
              </a:lnSpc>
              <a:spcBef>
                <a:spcPts val="200"/>
              </a:spcBef>
              <a:buClr>
                <a:srgbClr val="000000"/>
              </a:buClr>
              <a:buSzPct val="1125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1600" spc="-10" dirty="0">
                <a:solidFill>
                  <a:srgbClr val="313131"/>
                </a:solidFill>
                <a:latin typeface="Verdana"/>
                <a:cs typeface="Verdana"/>
              </a:rPr>
              <a:t>Jobseeker’s</a:t>
            </a:r>
            <a:r>
              <a:rPr sz="1600" spc="-5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13131"/>
                </a:solidFill>
                <a:latin typeface="Verdana"/>
                <a:cs typeface="Verdana"/>
              </a:rPr>
              <a:t>Area</a:t>
            </a:r>
            <a:endParaRPr sz="1600">
              <a:latin typeface="Verdana"/>
              <a:cs typeface="Verdana"/>
            </a:endParaRPr>
          </a:p>
          <a:p>
            <a:pPr marL="320040" indent="-307975">
              <a:lnSpc>
                <a:spcPct val="100000"/>
              </a:lnSpc>
              <a:spcBef>
                <a:spcPts val="35"/>
              </a:spcBef>
              <a:buFont typeface="Wingdings"/>
              <a:buChar char=""/>
              <a:tabLst>
                <a:tab pos="320040" algn="l"/>
                <a:tab pos="320675" algn="l"/>
              </a:tabLst>
            </a:pPr>
            <a:r>
              <a:rPr sz="1600" spc="-15" dirty="0">
                <a:solidFill>
                  <a:srgbClr val="313131"/>
                </a:solidFill>
                <a:latin typeface="Verdana"/>
                <a:cs typeface="Verdana"/>
              </a:rPr>
              <a:t>Company’s</a:t>
            </a:r>
            <a:r>
              <a:rPr sz="1600" spc="-5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13131"/>
                </a:solidFill>
                <a:latin typeface="Verdana"/>
                <a:cs typeface="Verdana"/>
              </a:rPr>
              <a:t>Area</a:t>
            </a:r>
            <a:endParaRPr sz="1600">
              <a:latin typeface="Verdana"/>
              <a:cs typeface="Verdana"/>
            </a:endParaRPr>
          </a:p>
          <a:p>
            <a:pPr marL="320040" indent="-307975">
              <a:lnSpc>
                <a:spcPct val="100000"/>
              </a:lnSpc>
              <a:buFont typeface="Wingdings"/>
              <a:buChar char=""/>
              <a:tabLst>
                <a:tab pos="320040" algn="l"/>
                <a:tab pos="320675" algn="l"/>
              </a:tabLst>
            </a:pPr>
            <a:r>
              <a:rPr sz="1600" spc="-10" dirty="0">
                <a:solidFill>
                  <a:srgbClr val="313131"/>
                </a:solidFill>
                <a:latin typeface="Verdana"/>
                <a:cs typeface="Verdana"/>
              </a:rPr>
              <a:t>Administrator’s</a:t>
            </a:r>
            <a:r>
              <a:rPr sz="1600" spc="5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13131"/>
                </a:solidFill>
                <a:latin typeface="Verdana"/>
                <a:cs typeface="Verdana"/>
              </a:rPr>
              <a:t>Area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329590" y="857758"/>
            <a:ext cx="5062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lvl="0">
              <a:spcBef>
                <a:spcPts val="100"/>
              </a:spcBef>
            </a:pPr>
            <a:r>
              <a:rPr lang="en-US" sz="3600" b="1" kern="0" spc="-5" dirty="0">
                <a:solidFill>
                  <a:srgbClr val="000000"/>
                </a:solidFill>
                <a:latin typeface="Arial"/>
                <a:ea typeface="+mj-ea"/>
                <a:cs typeface="Arial"/>
              </a:rPr>
              <a:t>S</a:t>
            </a:r>
            <a:r>
              <a:rPr kumimoji="0" lang="en-US" sz="3600" b="1" i="0" u="none" strike="noStrike" kern="0" cap="none" spc="-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cope of Project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7316" y="782777"/>
            <a:ext cx="55594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000000"/>
                </a:solidFill>
              </a:rPr>
              <a:t>Features </a:t>
            </a:r>
            <a:r>
              <a:rPr sz="3600" dirty="0">
                <a:solidFill>
                  <a:srgbClr val="000000"/>
                </a:solidFill>
              </a:rPr>
              <a:t>&amp; </a:t>
            </a:r>
            <a:r>
              <a:rPr sz="3600" spc="-10" dirty="0">
                <a:solidFill>
                  <a:srgbClr val="000000"/>
                </a:solidFill>
              </a:rPr>
              <a:t>Process</a:t>
            </a:r>
            <a:r>
              <a:rPr sz="3600" spc="-65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diagram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523" y="2205227"/>
            <a:ext cx="5344668" cy="4247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59628" y="2229357"/>
            <a:ext cx="2974975" cy="3350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Features-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Govt./ Pvt.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Jobs</a:t>
            </a:r>
            <a:r>
              <a:rPr sz="1800" b="1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Alert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Tender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Latest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Course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Training</a:t>
            </a:r>
            <a:endParaRPr sz="1800">
              <a:latin typeface="Times New Roman"/>
              <a:cs typeface="Times New Roman"/>
            </a:endParaRPr>
          </a:p>
          <a:p>
            <a:pPr marL="355600" marR="133985" indent="-342900">
              <a:lnSpc>
                <a:spcPct val="100000"/>
              </a:lnSpc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Providing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 knowledge</a:t>
            </a:r>
            <a:r>
              <a:rPr sz="1800" b="1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of 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business</a:t>
            </a:r>
            <a:r>
              <a:rPr sz="1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ideas</a:t>
            </a:r>
            <a:endParaRPr sz="1800">
              <a:latin typeface="Times New Roman"/>
              <a:cs typeface="Times New Roman"/>
            </a:endParaRPr>
          </a:p>
          <a:p>
            <a:pPr marL="355600" marR="133985" indent="-342900">
              <a:lnSpc>
                <a:spcPct val="100000"/>
              </a:lnSpc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Providing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 knowledge</a:t>
            </a:r>
            <a:r>
              <a:rPr sz="1800" b="1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of 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start-up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ideas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Providing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 information</a:t>
            </a:r>
            <a:r>
              <a:rPr sz="18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technology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science</a:t>
            </a:r>
            <a:endParaRPr sz="1800">
              <a:latin typeface="Times New Roman"/>
              <a:cs typeface="Times New Roman"/>
            </a:endParaRPr>
          </a:p>
          <a:p>
            <a:pPr marL="355600" marR="5715" indent="-342900">
              <a:lnSpc>
                <a:spcPct val="100000"/>
              </a:lnSpc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Providing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 information</a:t>
            </a:r>
            <a:r>
              <a:rPr sz="18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of 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tenders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400"/>
            <a:ext cx="7647431" cy="1231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9600" y="2056236"/>
            <a:ext cx="1754505" cy="445134"/>
          </a:xfrm>
          <a:prstGeom prst="rect">
            <a:avLst/>
          </a:prstGeom>
          <a:solidFill>
            <a:srgbClr val="EF7E09"/>
          </a:solidFill>
          <a:ln w="42672">
            <a:solidFill>
              <a:srgbClr val="AF5C04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665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Job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Seeker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1594" y="2661009"/>
            <a:ext cx="642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Lo</a:t>
            </a:r>
            <a:r>
              <a:rPr sz="1800" spc="-10" dirty="0">
                <a:latin typeface="Verdana"/>
                <a:cs typeface="Verdana"/>
              </a:rPr>
              <a:t>g</a:t>
            </a:r>
            <a:r>
              <a:rPr sz="1800" spc="5" dirty="0">
                <a:latin typeface="Verdana"/>
                <a:cs typeface="Verdana"/>
              </a:rPr>
              <a:t>i</a:t>
            </a:r>
            <a:r>
              <a:rPr sz="1800" dirty="0">
                <a:latin typeface="Verdana"/>
                <a:cs typeface="Verdana"/>
              </a:rPr>
              <a:t>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600" y="3202284"/>
            <a:ext cx="1978660" cy="530860"/>
          </a:xfrm>
          <a:prstGeom prst="rect">
            <a:avLst/>
          </a:prstGeom>
          <a:solidFill>
            <a:srgbClr val="EF7E09"/>
          </a:solidFill>
          <a:ln w="42672">
            <a:solidFill>
              <a:srgbClr val="AF5C0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080"/>
              </a:lnSpc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Chose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field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(to</a:t>
            </a:r>
            <a:endParaRPr sz="1800">
              <a:latin typeface="Verdana"/>
              <a:cs typeface="Verdana"/>
            </a:endParaRPr>
          </a:p>
          <a:p>
            <a:pPr algn="ctr">
              <a:lnSpc>
                <a:spcPts val="2095"/>
              </a:lnSpc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apply)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1594" y="3934184"/>
            <a:ext cx="787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Stored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9600" y="4418436"/>
            <a:ext cx="1704339" cy="553720"/>
          </a:xfrm>
          <a:custGeom>
            <a:avLst/>
            <a:gdLst/>
            <a:ahLst/>
            <a:cxnLst/>
            <a:rect l="l" t="t" r="r" b="b"/>
            <a:pathLst>
              <a:path w="1704339" h="553720">
                <a:moveTo>
                  <a:pt x="1703832" y="0"/>
                </a:moveTo>
                <a:lnTo>
                  <a:pt x="0" y="0"/>
                </a:lnTo>
                <a:lnTo>
                  <a:pt x="0" y="553212"/>
                </a:lnTo>
                <a:lnTo>
                  <a:pt x="1703832" y="553212"/>
                </a:lnTo>
                <a:lnTo>
                  <a:pt x="1703832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9600" y="4418436"/>
            <a:ext cx="1704339" cy="553720"/>
          </a:xfrm>
          <a:prstGeom prst="rect">
            <a:avLst/>
          </a:prstGeom>
          <a:ln w="42672">
            <a:solidFill>
              <a:srgbClr val="AF5C04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556260" marR="158750" indent="-390525">
              <a:lnSpc>
                <a:spcPct val="100000"/>
              </a:lnSpc>
              <a:spcBef>
                <a:spcPts val="10"/>
              </a:spcBef>
            </a:pP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st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on 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Table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274063" y="2543915"/>
            <a:ext cx="411480" cy="615950"/>
            <a:chOff x="1274063" y="2164079"/>
            <a:chExt cx="411480" cy="615950"/>
          </a:xfrm>
        </p:grpSpPr>
        <p:sp>
          <p:nvSpPr>
            <p:cNvPr id="11" name="object 11"/>
            <p:cNvSpPr/>
            <p:nvPr/>
          </p:nvSpPr>
          <p:spPr>
            <a:xfrm>
              <a:off x="1295399" y="2185415"/>
              <a:ext cx="368935" cy="573405"/>
            </a:xfrm>
            <a:custGeom>
              <a:avLst/>
              <a:gdLst/>
              <a:ahLst/>
              <a:cxnLst/>
              <a:rect l="l" t="t" r="r" b="b"/>
              <a:pathLst>
                <a:path w="368935" h="573405">
                  <a:moveTo>
                    <a:pt x="276606" y="0"/>
                  </a:moveTo>
                  <a:lnTo>
                    <a:pt x="92202" y="0"/>
                  </a:lnTo>
                  <a:lnTo>
                    <a:pt x="92202" y="388620"/>
                  </a:lnTo>
                  <a:lnTo>
                    <a:pt x="0" y="388620"/>
                  </a:lnTo>
                  <a:lnTo>
                    <a:pt x="184403" y="573024"/>
                  </a:lnTo>
                  <a:lnTo>
                    <a:pt x="368807" y="388620"/>
                  </a:lnTo>
                  <a:lnTo>
                    <a:pt x="276606" y="388620"/>
                  </a:lnTo>
                  <a:lnTo>
                    <a:pt x="276606" y="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95399" y="2185415"/>
              <a:ext cx="368935" cy="573405"/>
            </a:xfrm>
            <a:custGeom>
              <a:avLst/>
              <a:gdLst/>
              <a:ahLst/>
              <a:cxnLst/>
              <a:rect l="l" t="t" r="r" b="b"/>
              <a:pathLst>
                <a:path w="368935" h="573405">
                  <a:moveTo>
                    <a:pt x="0" y="388620"/>
                  </a:moveTo>
                  <a:lnTo>
                    <a:pt x="92202" y="388620"/>
                  </a:lnTo>
                  <a:lnTo>
                    <a:pt x="92202" y="0"/>
                  </a:lnTo>
                  <a:lnTo>
                    <a:pt x="276606" y="0"/>
                  </a:lnTo>
                  <a:lnTo>
                    <a:pt x="276606" y="388620"/>
                  </a:lnTo>
                  <a:lnTo>
                    <a:pt x="368807" y="388620"/>
                  </a:lnTo>
                  <a:lnTo>
                    <a:pt x="184403" y="573024"/>
                  </a:lnTo>
                  <a:lnTo>
                    <a:pt x="0" y="388620"/>
                  </a:lnTo>
                  <a:close/>
                </a:path>
              </a:pathLst>
            </a:custGeom>
            <a:ln w="42672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274063" y="3753971"/>
            <a:ext cx="1567180" cy="1144905"/>
            <a:chOff x="1274063" y="3374135"/>
            <a:chExt cx="1567180" cy="1144905"/>
          </a:xfrm>
        </p:grpSpPr>
        <p:sp>
          <p:nvSpPr>
            <p:cNvPr id="14" name="object 14"/>
            <p:cNvSpPr/>
            <p:nvPr/>
          </p:nvSpPr>
          <p:spPr>
            <a:xfrm>
              <a:off x="1295399" y="3395471"/>
              <a:ext cx="368935" cy="635635"/>
            </a:xfrm>
            <a:custGeom>
              <a:avLst/>
              <a:gdLst/>
              <a:ahLst/>
              <a:cxnLst/>
              <a:rect l="l" t="t" r="r" b="b"/>
              <a:pathLst>
                <a:path w="368935" h="635635">
                  <a:moveTo>
                    <a:pt x="276606" y="0"/>
                  </a:moveTo>
                  <a:lnTo>
                    <a:pt x="92202" y="0"/>
                  </a:lnTo>
                  <a:lnTo>
                    <a:pt x="92202" y="451103"/>
                  </a:lnTo>
                  <a:lnTo>
                    <a:pt x="0" y="451103"/>
                  </a:lnTo>
                  <a:lnTo>
                    <a:pt x="184403" y="635507"/>
                  </a:lnTo>
                  <a:lnTo>
                    <a:pt x="368807" y="451103"/>
                  </a:lnTo>
                  <a:lnTo>
                    <a:pt x="276606" y="451103"/>
                  </a:lnTo>
                  <a:lnTo>
                    <a:pt x="276606" y="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95399" y="3395471"/>
              <a:ext cx="368935" cy="635635"/>
            </a:xfrm>
            <a:custGeom>
              <a:avLst/>
              <a:gdLst/>
              <a:ahLst/>
              <a:cxnLst/>
              <a:rect l="l" t="t" r="r" b="b"/>
              <a:pathLst>
                <a:path w="368935" h="635635">
                  <a:moveTo>
                    <a:pt x="0" y="451103"/>
                  </a:moveTo>
                  <a:lnTo>
                    <a:pt x="92202" y="451103"/>
                  </a:lnTo>
                  <a:lnTo>
                    <a:pt x="92202" y="0"/>
                  </a:lnTo>
                  <a:lnTo>
                    <a:pt x="276606" y="0"/>
                  </a:lnTo>
                  <a:lnTo>
                    <a:pt x="276606" y="451103"/>
                  </a:lnTo>
                  <a:lnTo>
                    <a:pt x="368807" y="451103"/>
                  </a:lnTo>
                  <a:lnTo>
                    <a:pt x="184403" y="635507"/>
                  </a:lnTo>
                  <a:lnTo>
                    <a:pt x="0" y="451103"/>
                  </a:lnTo>
                  <a:close/>
                </a:path>
              </a:pathLst>
            </a:custGeom>
            <a:ln w="42672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86000" y="4114799"/>
              <a:ext cx="533400" cy="382905"/>
            </a:xfrm>
            <a:custGeom>
              <a:avLst/>
              <a:gdLst/>
              <a:ahLst/>
              <a:cxnLst/>
              <a:rect l="l" t="t" r="r" b="b"/>
              <a:pathLst>
                <a:path w="533400" h="382904">
                  <a:moveTo>
                    <a:pt x="342138" y="0"/>
                  </a:moveTo>
                  <a:lnTo>
                    <a:pt x="342138" y="95631"/>
                  </a:lnTo>
                  <a:lnTo>
                    <a:pt x="0" y="95631"/>
                  </a:lnTo>
                  <a:lnTo>
                    <a:pt x="0" y="286893"/>
                  </a:lnTo>
                  <a:lnTo>
                    <a:pt x="342138" y="286893"/>
                  </a:lnTo>
                  <a:lnTo>
                    <a:pt x="342138" y="382524"/>
                  </a:lnTo>
                  <a:lnTo>
                    <a:pt x="533400" y="191262"/>
                  </a:lnTo>
                  <a:lnTo>
                    <a:pt x="342138" y="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86000" y="4114799"/>
              <a:ext cx="533400" cy="382905"/>
            </a:xfrm>
            <a:custGeom>
              <a:avLst/>
              <a:gdLst/>
              <a:ahLst/>
              <a:cxnLst/>
              <a:rect l="l" t="t" r="r" b="b"/>
              <a:pathLst>
                <a:path w="533400" h="382904">
                  <a:moveTo>
                    <a:pt x="0" y="95631"/>
                  </a:moveTo>
                  <a:lnTo>
                    <a:pt x="342138" y="95631"/>
                  </a:lnTo>
                  <a:lnTo>
                    <a:pt x="342138" y="0"/>
                  </a:lnTo>
                  <a:lnTo>
                    <a:pt x="533400" y="191262"/>
                  </a:lnTo>
                  <a:lnTo>
                    <a:pt x="342138" y="382524"/>
                  </a:lnTo>
                  <a:lnTo>
                    <a:pt x="342138" y="286893"/>
                  </a:lnTo>
                  <a:lnTo>
                    <a:pt x="0" y="286893"/>
                  </a:lnTo>
                  <a:lnTo>
                    <a:pt x="0" y="95631"/>
                  </a:lnTo>
                  <a:close/>
                </a:path>
              </a:pathLst>
            </a:custGeom>
            <a:ln w="42672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595996" y="2788518"/>
            <a:ext cx="642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Lo</a:t>
            </a:r>
            <a:r>
              <a:rPr sz="1800" spc="-10" dirty="0">
                <a:latin typeface="Verdana"/>
                <a:cs typeface="Verdana"/>
              </a:rPr>
              <a:t>g</a:t>
            </a:r>
            <a:r>
              <a:rPr sz="1800" spc="5" dirty="0">
                <a:latin typeface="Verdana"/>
                <a:cs typeface="Verdana"/>
              </a:rPr>
              <a:t>i</a:t>
            </a:r>
            <a:r>
              <a:rPr sz="1800" dirty="0">
                <a:latin typeface="Verdana"/>
                <a:cs typeface="Verdana"/>
              </a:rPr>
              <a:t>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77458" y="3253846"/>
            <a:ext cx="3088640" cy="728980"/>
            <a:chOff x="6077458" y="2874010"/>
            <a:chExt cx="3088640" cy="728980"/>
          </a:xfrm>
        </p:grpSpPr>
        <p:sp>
          <p:nvSpPr>
            <p:cNvPr id="20" name="object 20"/>
            <p:cNvSpPr/>
            <p:nvPr/>
          </p:nvSpPr>
          <p:spPr>
            <a:xfrm>
              <a:off x="6099048" y="2895600"/>
              <a:ext cx="3045460" cy="685800"/>
            </a:xfrm>
            <a:custGeom>
              <a:avLst/>
              <a:gdLst/>
              <a:ahLst/>
              <a:cxnLst/>
              <a:rect l="l" t="t" r="r" b="b"/>
              <a:pathLst>
                <a:path w="3045459" h="685800">
                  <a:moveTo>
                    <a:pt x="3044952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3044952" y="685800"/>
                  </a:lnTo>
                  <a:lnTo>
                    <a:pt x="3044952" y="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99048" y="2895600"/>
              <a:ext cx="3045460" cy="685800"/>
            </a:xfrm>
            <a:custGeom>
              <a:avLst/>
              <a:gdLst/>
              <a:ahLst/>
              <a:cxnLst/>
              <a:rect l="l" t="t" r="r" b="b"/>
              <a:pathLst>
                <a:path w="3045459" h="685800">
                  <a:moveTo>
                    <a:pt x="0" y="685800"/>
                  </a:moveTo>
                  <a:lnTo>
                    <a:pt x="3044952" y="685800"/>
                  </a:lnTo>
                  <a:lnTo>
                    <a:pt x="3044952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42672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120384" y="3330426"/>
            <a:ext cx="3023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4530" marR="229870" indent="-46799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Company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requirement  (add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vacancy)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187183" y="2644500"/>
            <a:ext cx="411480" cy="1927500"/>
            <a:chOff x="7187183" y="2264664"/>
            <a:chExt cx="411480" cy="1795780"/>
          </a:xfrm>
        </p:grpSpPr>
        <p:sp>
          <p:nvSpPr>
            <p:cNvPr id="24" name="object 24"/>
            <p:cNvSpPr/>
            <p:nvPr/>
          </p:nvSpPr>
          <p:spPr>
            <a:xfrm>
              <a:off x="7208519" y="3553968"/>
              <a:ext cx="368935" cy="485140"/>
            </a:xfrm>
            <a:custGeom>
              <a:avLst/>
              <a:gdLst/>
              <a:ahLst/>
              <a:cxnLst/>
              <a:rect l="l" t="t" r="r" b="b"/>
              <a:pathLst>
                <a:path w="368934" h="485139">
                  <a:moveTo>
                    <a:pt x="276605" y="0"/>
                  </a:moveTo>
                  <a:lnTo>
                    <a:pt x="92201" y="0"/>
                  </a:lnTo>
                  <a:lnTo>
                    <a:pt x="92201" y="300228"/>
                  </a:lnTo>
                  <a:lnTo>
                    <a:pt x="0" y="300228"/>
                  </a:lnTo>
                  <a:lnTo>
                    <a:pt x="184403" y="484632"/>
                  </a:lnTo>
                  <a:lnTo>
                    <a:pt x="368807" y="300228"/>
                  </a:lnTo>
                  <a:lnTo>
                    <a:pt x="276605" y="300228"/>
                  </a:lnTo>
                  <a:lnTo>
                    <a:pt x="276605" y="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08519" y="3553968"/>
              <a:ext cx="368935" cy="485140"/>
            </a:xfrm>
            <a:custGeom>
              <a:avLst/>
              <a:gdLst/>
              <a:ahLst/>
              <a:cxnLst/>
              <a:rect l="l" t="t" r="r" b="b"/>
              <a:pathLst>
                <a:path w="368934" h="485139">
                  <a:moveTo>
                    <a:pt x="0" y="300228"/>
                  </a:moveTo>
                  <a:lnTo>
                    <a:pt x="92201" y="300228"/>
                  </a:lnTo>
                  <a:lnTo>
                    <a:pt x="92201" y="0"/>
                  </a:lnTo>
                  <a:lnTo>
                    <a:pt x="276605" y="0"/>
                  </a:lnTo>
                  <a:lnTo>
                    <a:pt x="276605" y="300228"/>
                  </a:lnTo>
                  <a:lnTo>
                    <a:pt x="368807" y="300228"/>
                  </a:lnTo>
                  <a:lnTo>
                    <a:pt x="184403" y="484632"/>
                  </a:lnTo>
                  <a:lnTo>
                    <a:pt x="0" y="300228"/>
                  </a:lnTo>
                  <a:close/>
                </a:path>
              </a:pathLst>
            </a:custGeom>
            <a:ln w="42672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08519" y="2286000"/>
              <a:ext cx="368935" cy="573405"/>
            </a:xfrm>
            <a:custGeom>
              <a:avLst/>
              <a:gdLst/>
              <a:ahLst/>
              <a:cxnLst/>
              <a:rect l="l" t="t" r="r" b="b"/>
              <a:pathLst>
                <a:path w="368934" h="573405">
                  <a:moveTo>
                    <a:pt x="276605" y="0"/>
                  </a:moveTo>
                  <a:lnTo>
                    <a:pt x="92201" y="0"/>
                  </a:lnTo>
                  <a:lnTo>
                    <a:pt x="92201" y="388620"/>
                  </a:lnTo>
                  <a:lnTo>
                    <a:pt x="0" y="388620"/>
                  </a:lnTo>
                  <a:lnTo>
                    <a:pt x="184403" y="573024"/>
                  </a:lnTo>
                  <a:lnTo>
                    <a:pt x="368807" y="388620"/>
                  </a:lnTo>
                  <a:lnTo>
                    <a:pt x="276605" y="388620"/>
                  </a:lnTo>
                  <a:lnTo>
                    <a:pt x="276605" y="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08519" y="2286000"/>
              <a:ext cx="368935" cy="573405"/>
            </a:xfrm>
            <a:custGeom>
              <a:avLst/>
              <a:gdLst/>
              <a:ahLst/>
              <a:cxnLst/>
              <a:rect l="l" t="t" r="r" b="b"/>
              <a:pathLst>
                <a:path w="368934" h="573405">
                  <a:moveTo>
                    <a:pt x="0" y="388620"/>
                  </a:moveTo>
                  <a:lnTo>
                    <a:pt x="92201" y="388620"/>
                  </a:lnTo>
                  <a:lnTo>
                    <a:pt x="92201" y="0"/>
                  </a:lnTo>
                  <a:lnTo>
                    <a:pt x="276605" y="0"/>
                  </a:lnTo>
                  <a:lnTo>
                    <a:pt x="276605" y="388620"/>
                  </a:lnTo>
                  <a:lnTo>
                    <a:pt x="368807" y="388620"/>
                  </a:lnTo>
                  <a:lnTo>
                    <a:pt x="184403" y="573024"/>
                  </a:lnTo>
                  <a:lnTo>
                    <a:pt x="0" y="388620"/>
                  </a:lnTo>
                  <a:close/>
                </a:path>
              </a:pathLst>
            </a:custGeom>
            <a:ln w="42672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720076" y="3997939"/>
            <a:ext cx="787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Stored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00800" y="4494636"/>
            <a:ext cx="2214880" cy="807720"/>
          </a:xfrm>
          <a:prstGeom prst="rect">
            <a:avLst/>
          </a:prstGeom>
          <a:solidFill>
            <a:srgbClr val="EF7E09"/>
          </a:solidFill>
          <a:ln w="42671">
            <a:solidFill>
              <a:srgbClr val="AF5C04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imes New Roman"/>
              <a:cs typeface="Times New Roman"/>
            </a:endParaRPr>
          </a:p>
          <a:p>
            <a:pPr marL="318770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Records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Table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03775" y="4679420"/>
            <a:ext cx="709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M</a:t>
            </a:r>
            <a:r>
              <a:rPr sz="1800" dirty="0">
                <a:latin typeface="Verdana"/>
                <a:cs typeface="Verdana"/>
              </a:rPr>
              <a:t>atch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850891" y="4984424"/>
            <a:ext cx="504825" cy="680085"/>
            <a:chOff x="4850891" y="4703064"/>
            <a:chExt cx="504825" cy="680085"/>
          </a:xfrm>
        </p:grpSpPr>
        <p:sp>
          <p:nvSpPr>
            <p:cNvPr id="32" name="object 32"/>
            <p:cNvSpPr/>
            <p:nvPr/>
          </p:nvSpPr>
          <p:spPr>
            <a:xfrm>
              <a:off x="4872227" y="4724400"/>
              <a:ext cx="462280" cy="637540"/>
            </a:xfrm>
            <a:custGeom>
              <a:avLst/>
              <a:gdLst/>
              <a:ahLst/>
              <a:cxnLst/>
              <a:rect l="l" t="t" r="r" b="b"/>
              <a:pathLst>
                <a:path w="462279" h="637539">
                  <a:moveTo>
                    <a:pt x="346329" y="0"/>
                  </a:moveTo>
                  <a:lnTo>
                    <a:pt x="115443" y="0"/>
                  </a:lnTo>
                  <a:lnTo>
                    <a:pt x="115443" y="406145"/>
                  </a:lnTo>
                  <a:lnTo>
                    <a:pt x="0" y="406145"/>
                  </a:lnTo>
                  <a:lnTo>
                    <a:pt x="230886" y="637032"/>
                  </a:lnTo>
                  <a:lnTo>
                    <a:pt x="461772" y="406145"/>
                  </a:lnTo>
                  <a:lnTo>
                    <a:pt x="346329" y="406145"/>
                  </a:lnTo>
                  <a:lnTo>
                    <a:pt x="346329" y="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72227" y="4724400"/>
              <a:ext cx="462280" cy="637540"/>
            </a:xfrm>
            <a:custGeom>
              <a:avLst/>
              <a:gdLst/>
              <a:ahLst/>
              <a:cxnLst/>
              <a:rect l="l" t="t" r="r" b="b"/>
              <a:pathLst>
                <a:path w="462279" h="637539">
                  <a:moveTo>
                    <a:pt x="0" y="406145"/>
                  </a:moveTo>
                  <a:lnTo>
                    <a:pt x="115443" y="406145"/>
                  </a:lnTo>
                  <a:lnTo>
                    <a:pt x="115443" y="0"/>
                  </a:lnTo>
                  <a:lnTo>
                    <a:pt x="346329" y="0"/>
                  </a:lnTo>
                  <a:lnTo>
                    <a:pt x="346329" y="406145"/>
                  </a:lnTo>
                  <a:lnTo>
                    <a:pt x="461772" y="406145"/>
                  </a:lnTo>
                  <a:lnTo>
                    <a:pt x="230886" y="637032"/>
                  </a:lnTo>
                  <a:lnTo>
                    <a:pt x="0" y="406145"/>
                  </a:lnTo>
                  <a:close/>
                </a:path>
              </a:pathLst>
            </a:custGeom>
            <a:ln w="42672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038600" y="5701614"/>
            <a:ext cx="2214880" cy="1057910"/>
          </a:xfrm>
          <a:prstGeom prst="rect">
            <a:avLst/>
          </a:prstGeom>
          <a:solidFill>
            <a:srgbClr val="EF7E09"/>
          </a:solidFill>
          <a:ln w="42672">
            <a:solidFill>
              <a:srgbClr val="AF5C0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000"/>
              </a:lnSpc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Details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endParaRPr sz="1800">
              <a:latin typeface="Verdana"/>
              <a:cs typeface="Verdana"/>
            </a:endParaRPr>
          </a:p>
          <a:p>
            <a:pPr marL="177800" marR="172085"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candidate’s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sent  to Company  representative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541264" y="4625700"/>
            <a:ext cx="805180" cy="425450"/>
            <a:chOff x="5541264" y="4245864"/>
            <a:chExt cx="805180" cy="425450"/>
          </a:xfrm>
        </p:grpSpPr>
        <p:sp>
          <p:nvSpPr>
            <p:cNvPr id="36" name="object 36"/>
            <p:cNvSpPr/>
            <p:nvPr/>
          </p:nvSpPr>
          <p:spPr>
            <a:xfrm>
              <a:off x="5562600" y="4267200"/>
              <a:ext cx="762000" cy="382905"/>
            </a:xfrm>
            <a:custGeom>
              <a:avLst/>
              <a:gdLst/>
              <a:ahLst/>
              <a:cxnLst/>
              <a:rect l="l" t="t" r="r" b="b"/>
              <a:pathLst>
                <a:path w="762000" h="382904">
                  <a:moveTo>
                    <a:pt x="191262" y="0"/>
                  </a:moveTo>
                  <a:lnTo>
                    <a:pt x="0" y="191262"/>
                  </a:lnTo>
                  <a:lnTo>
                    <a:pt x="191262" y="382524"/>
                  </a:lnTo>
                  <a:lnTo>
                    <a:pt x="191262" y="286893"/>
                  </a:lnTo>
                  <a:lnTo>
                    <a:pt x="762000" y="286893"/>
                  </a:lnTo>
                  <a:lnTo>
                    <a:pt x="762000" y="95631"/>
                  </a:lnTo>
                  <a:lnTo>
                    <a:pt x="191262" y="95631"/>
                  </a:lnTo>
                  <a:lnTo>
                    <a:pt x="191262" y="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562600" y="4267200"/>
              <a:ext cx="762000" cy="382905"/>
            </a:xfrm>
            <a:custGeom>
              <a:avLst/>
              <a:gdLst/>
              <a:ahLst/>
              <a:cxnLst/>
              <a:rect l="l" t="t" r="r" b="b"/>
              <a:pathLst>
                <a:path w="762000" h="382904">
                  <a:moveTo>
                    <a:pt x="0" y="191262"/>
                  </a:moveTo>
                  <a:lnTo>
                    <a:pt x="191262" y="0"/>
                  </a:lnTo>
                  <a:lnTo>
                    <a:pt x="191262" y="95631"/>
                  </a:lnTo>
                  <a:lnTo>
                    <a:pt x="762000" y="95631"/>
                  </a:lnTo>
                  <a:lnTo>
                    <a:pt x="762000" y="286893"/>
                  </a:lnTo>
                  <a:lnTo>
                    <a:pt x="191262" y="286893"/>
                  </a:lnTo>
                  <a:lnTo>
                    <a:pt x="191262" y="382524"/>
                  </a:lnTo>
                  <a:lnTo>
                    <a:pt x="0" y="191262"/>
                  </a:lnTo>
                  <a:close/>
                </a:path>
              </a:pathLst>
            </a:custGeom>
            <a:ln w="42671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099046" y="2056236"/>
            <a:ext cx="3044953" cy="683520"/>
          </a:xfrm>
          <a:prstGeom prst="rect">
            <a:avLst/>
          </a:prstGeom>
          <a:solidFill>
            <a:srgbClr val="EF7E09"/>
          </a:solidFill>
          <a:ln w="42671">
            <a:solidFill>
              <a:srgbClr val="AF5C04"/>
            </a:solidFill>
          </a:ln>
        </p:spPr>
        <p:txBody>
          <a:bodyPr vert="horz" wrap="square" lIns="0" tIns="128270" rIns="0" bIns="0" rtlCol="0">
            <a:spAutoFit/>
          </a:bodyPr>
          <a:lstStyle/>
          <a:p>
            <a:pPr marL="706120">
              <a:lnSpc>
                <a:spcPct val="100000"/>
              </a:lnSpc>
              <a:spcBef>
                <a:spcPts val="1010"/>
              </a:spcBef>
            </a:pPr>
            <a:r>
              <a:rPr lang="en-US" sz="1800" spc="-10" dirty="0" smtClean="0">
                <a:solidFill>
                  <a:srgbClr val="FFFFFF"/>
                </a:solidFill>
                <a:latin typeface="Verdana"/>
                <a:cs typeface="Verdana"/>
              </a:rPr>
              <a:t>Pvt. /Govt. </a:t>
            </a:r>
            <a:r>
              <a:rPr sz="1800" spc="-10" smtClean="0">
                <a:solidFill>
                  <a:srgbClr val="FFFFFF"/>
                </a:solidFill>
                <a:latin typeface="Verdana"/>
                <a:cs typeface="Verdana"/>
              </a:rPr>
              <a:t>Company</a:t>
            </a:r>
            <a:r>
              <a:rPr lang="en-US" sz="1800" spc="-10" dirty="0" smtClean="0">
                <a:solidFill>
                  <a:srgbClr val="FFFFFF"/>
                </a:solidFill>
                <a:latin typeface="Verdana"/>
                <a:cs typeface="Verdana"/>
              </a:rPr>
              <a:t> /Agency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895600" y="4113636"/>
            <a:ext cx="1295400" cy="1295400"/>
          </a:xfrm>
          <a:prstGeom prst="rect">
            <a:avLst/>
          </a:prstGeom>
          <a:solidFill>
            <a:srgbClr val="EF7E09"/>
          </a:solidFill>
          <a:ln w="42672">
            <a:solidFill>
              <a:srgbClr val="AF5C04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93980" marR="84455" algn="ctr">
              <a:lnSpc>
                <a:spcPct val="100000"/>
              </a:lnSpc>
              <a:spcBef>
                <a:spcPts val="775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Ad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anc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d  filtering  for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job  seekers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169664" y="4549500"/>
            <a:ext cx="652780" cy="425450"/>
            <a:chOff x="4169664" y="4169664"/>
            <a:chExt cx="652780" cy="425450"/>
          </a:xfrm>
        </p:grpSpPr>
        <p:sp>
          <p:nvSpPr>
            <p:cNvPr id="41" name="object 41"/>
            <p:cNvSpPr/>
            <p:nvPr/>
          </p:nvSpPr>
          <p:spPr>
            <a:xfrm>
              <a:off x="4191000" y="4191000"/>
              <a:ext cx="609600" cy="382905"/>
            </a:xfrm>
            <a:custGeom>
              <a:avLst/>
              <a:gdLst/>
              <a:ahLst/>
              <a:cxnLst/>
              <a:rect l="l" t="t" r="r" b="b"/>
              <a:pathLst>
                <a:path w="609600" h="382904">
                  <a:moveTo>
                    <a:pt x="418338" y="0"/>
                  </a:moveTo>
                  <a:lnTo>
                    <a:pt x="418338" y="95631"/>
                  </a:lnTo>
                  <a:lnTo>
                    <a:pt x="0" y="95631"/>
                  </a:lnTo>
                  <a:lnTo>
                    <a:pt x="0" y="286893"/>
                  </a:lnTo>
                  <a:lnTo>
                    <a:pt x="418338" y="286893"/>
                  </a:lnTo>
                  <a:lnTo>
                    <a:pt x="418338" y="382524"/>
                  </a:lnTo>
                  <a:lnTo>
                    <a:pt x="609600" y="191262"/>
                  </a:lnTo>
                  <a:lnTo>
                    <a:pt x="418338" y="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91000" y="4191000"/>
              <a:ext cx="609600" cy="382905"/>
            </a:xfrm>
            <a:custGeom>
              <a:avLst/>
              <a:gdLst/>
              <a:ahLst/>
              <a:cxnLst/>
              <a:rect l="l" t="t" r="r" b="b"/>
              <a:pathLst>
                <a:path w="609600" h="382904">
                  <a:moveTo>
                    <a:pt x="0" y="95631"/>
                  </a:moveTo>
                  <a:lnTo>
                    <a:pt x="418338" y="95631"/>
                  </a:lnTo>
                  <a:lnTo>
                    <a:pt x="418338" y="0"/>
                  </a:lnTo>
                  <a:lnTo>
                    <a:pt x="609600" y="191262"/>
                  </a:lnTo>
                  <a:lnTo>
                    <a:pt x="418338" y="382524"/>
                  </a:lnTo>
                  <a:lnTo>
                    <a:pt x="418338" y="286893"/>
                  </a:lnTo>
                  <a:lnTo>
                    <a:pt x="0" y="286893"/>
                  </a:lnTo>
                  <a:lnTo>
                    <a:pt x="0" y="95631"/>
                  </a:lnTo>
                  <a:close/>
                </a:path>
              </a:pathLst>
            </a:custGeom>
            <a:ln w="42672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"/>
          <p:cNvSpPr txBox="1"/>
          <p:nvPr/>
        </p:nvSpPr>
        <p:spPr>
          <a:xfrm>
            <a:off x="3581400" y="2057400"/>
            <a:ext cx="1754505" cy="362279"/>
          </a:xfrm>
          <a:prstGeom prst="rect">
            <a:avLst/>
          </a:prstGeom>
          <a:solidFill>
            <a:srgbClr val="EF7E09"/>
          </a:solidFill>
          <a:ln w="42672">
            <a:solidFill>
              <a:srgbClr val="AF5C04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45110" algn="ctr">
              <a:lnSpc>
                <a:spcPct val="100000"/>
              </a:lnSpc>
              <a:spcBef>
                <a:spcPts val="665"/>
              </a:spcBef>
            </a:pPr>
            <a:r>
              <a:rPr lang="en-US" sz="1800" dirty="0" smtClean="0">
                <a:solidFill>
                  <a:srgbClr val="FFFFFF"/>
                </a:solidFill>
                <a:latin typeface="Verdana"/>
                <a:cs typeface="Verdana"/>
              </a:rPr>
              <a:t>Admin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6" name="object 10"/>
          <p:cNvGrpSpPr/>
          <p:nvPr/>
        </p:nvGrpSpPr>
        <p:grpSpPr>
          <a:xfrm>
            <a:off x="4267200" y="2438400"/>
            <a:ext cx="411480" cy="685800"/>
            <a:chOff x="1274063" y="2164079"/>
            <a:chExt cx="411480" cy="615950"/>
          </a:xfrm>
        </p:grpSpPr>
        <p:sp>
          <p:nvSpPr>
            <p:cNvPr id="47" name="object 11"/>
            <p:cNvSpPr/>
            <p:nvPr/>
          </p:nvSpPr>
          <p:spPr>
            <a:xfrm>
              <a:off x="1295399" y="2185415"/>
              <a:ext cx="368935" cy="573405"/>
            </a:xfrm>
            <a:custGeom>
              <a:avLst/>
              <a:gdLst/>
              <a:ahLst/>
              <a:cxnLst/>
              <a:rect l="l" t="t" r="r" b="b"/>
              <a:pathLst>
                <a:path w="368935" h="573405">
                  <a:moveTo>
                    <a:pt x="276606" y="0"/>
                  </a:moveTo>
                  <a:lnTo>
                    <a:pt x="92202" y="0"/>
                  </a:lnTo>
                  <a:lnTo>
                    <a:pt x="92202" y="388620"/>
                  </a:lnTo>
                  <a:lnTo>
                    <a:pt x="0" y="388620"/>
                  </a:lnTo>
                  <a:lnTo>
                    <a:pt x="184403" y="573024"/>
                  </a:lnTo>
                  <a:lnTo>
                    <a:pt x="368807" y="388620"/>
                  </a:lnTo>
                  <a:lnTo>
                    <a:pt x="276606" y="388620"/>
                  </a:lnTo>
                  <a:lnTo>
                    <a:pt x="276606" y="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12"/>
            <p:cNvSpPr/>
            <p:nvPr/>
          </p:nvSpPr>
          <p:spPr>
            <a:xfrm>
              <a:off x="1295399" y="2185415"/>
              <a:ext cx="368935" cy="573405"/>
            </a:xfrm>
            <a:custGeom>
              <a:avLst/>
              <a:gdLst/>
              <a:ahLst/>
              <a:cxnLst/>
              <a:rect l="l" t="t" r="r" b="b"/>
              <a:pathLst>
                <a:path w="368935" h="573405">
                  <a:moveTo>
                    <a:pt x="0" y="388620"/>
                  </a:moveTo>
                  <a:lnTo>
                    <a:pt x="92202" y="388620"/>
                  </a:lnTo>
                  <a:lnTo>
                    <a:pt x="92202" y="0"/>
                  </a:lnTo>
                  <a:lnTo>
                    <a:pt x="276606" y="0"/>
                  </a:lnTo>
                  <a:lnTo>
                    <a:pt x="276606" y="388620"/>
                  </a:lnTo>
                  <a:lnTo>
                    <a:pt x="368807" y="388620"/>
                  </a:lnTo>
                  <a:lnTo>
                    <a:pt x="184403" y="573024"/>
                  </a:lnTo>
                  <a:lnTo>
                    <a:pt x="0" y="388620"/>
                  </a:lnTo>
                  <a:close/>
                </a:path>
              </a:pathLst>
            </a:custGeom>
            <a:ln w="42672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"/>
          <p:cNvSpPr txBox="1"/>
          <p:nvPr/>
        </p:nvSpPr>
        <p:spPr>
          <a:xfrm>
            <a:off x="4724400" y="2514600"/>
            <a:ext cx="642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Lo</a:t>
            </a:r>
            <a:r>
              <a:rPr sz="1800" spc="-10" dirty="0">
                <a:latin typeface="Verdana"/>
                <a:cs typeface="Verdana"/>
              </a:rPr>
              <a:t>g</a:t>
            </a:r>
            <a:r>
              <a:rPr sz="1800" spc="5" dirty="0">
                <a:latin typeface="Verdana"/>
                <a:cs typeface="Verdana"/>
              </a:rPr>
              <a:t>i</a:t>
            </a:r>
            <a:r>
              <a:rPr sz="1800" dirty="0">
                <a:latin typeface="Verdana"/>
                <a:cs typeface="Verdana"/>
              </a:rPr>
              <a:t>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3" name="object 4"/>
          <p:cNvSpPr txBox="1"/>
          <p:nvPr/>
        </p:nvSpPr>
        <p:spPr>
          <a:xfrm>
            <a:off x="3733800" y="3048000"/>
            <a:ext cx="1905000" cy="639278"/>
          </a:xfrm>
          <a:prstGeom prst="rect">
            <a:avLst/>
          </a:prstGeom>
          <a:solidFill>
            <a:srgbClr val="EF7E09"/>
          </a:solidFill>
          <a:ln w="42672">
            <a:solidFill>
              <a:srgbClr val="AF5C04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45110" algn="ctr">
              <a:lnSpc>
                <a:spcPct val="100000"/>
              </a:lnSpc>
              <a:spcBef>
                <a:spcPts val="665"/>
              </a:spcBef>
            </a:pPr>
            <a:r>
              <a:rPr lang="en-US" sz="1800" dirty="0" smtClean="0">
                <a:solidFill>
                  <a:srgbClr val="FFFFFF"/>
                </a:solidFill>
                <a:latin typeface="Verdana"/>
                <a:cs typeface="Verdana"/>
              </a:rPr>
              <a:t>Upload other info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4" name="object 10"/>
          <p:cNvGrpSpPr/>
          <p:nvPr/>
        </p:nvGrpSpPr>
        <p:grpSpPr>
          <a:xfrm rot="16200000">
            <a:off x="2956560" y="3063240"/>
            <a:ext cx="411480" cy="1143000"/>
            <a:chOff x="1274063" y="2164079"/>
            <a:chExt cx="411480" cy="615950"/>
          </a:xfrm>
        </p:grpSpPr>
        <p:sp>
          <p:nvSpPr>
            <p:cNvPr id="55" name="object 11"/>
            <p:cNvSpPr/>
            <p:nvPr/>
          </p:nvSpPr>
          <p:spPr>
            <a:xfrm>
              <a:off x="1295399" y="2185415"/>
              <a:ext cx="368935" cy="573405"/>
            </a:xfrm>
            <a:custGeom>
              <a:avLst/>
              <a:gdLst/>
              <a:ahLst/>
              <a:cxnLst/>
              <a:rect l="l" t="t" r="r" b="b"/>
              <a:pathLst>
                <a:path w="368935" h="573405">
                  <a:moveTo>
                    <a:pt x="276606" y="0"/>
                  </a:moveTo>
                  <a:lnTo>
                    <a:pt x="92202" y="0"/>
                  </a:lnTo>
                  <a:lnTo>
                    <a:pt x="92202" y="388620"/>
                  </a:lnTo>
                  <a:lnTo>
                    <a:pt x="0" y="388620"/>
                  </a:lnTo>
                  <a:lnTo>
                    <a:pt x="184403" y="573024"/>
                  </a:lnTo>
                  <a:lnTo>
                    <a:pt x="368807" y="388620"/>
                  </a:lnTo>
                  <a:lnTo>
                    <a:pt x="276606" y="388620"/>
                  </a:lnTo>
                  <a:lnTo>
                    <a:pt x="276606" y="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12"/>
            <p:cNvSpPr/>
            <p:nvPr/>
          </p:nvSpPr>
          <p:spPr>
            <a:xfrm>
              <a:off x="1295399" y="2185415"/>
              <a:ext cx="368935" cy="573405"/>
            </a:xfrm>
            <a:custGeom>
              <a:avLst/>
              <a:gdLst/>
              <a:ahLst/>
              <a:cxnLst/>
              <a:rect l="l" t="t" r="r" b="b"/>
              <a:pathLst>
                <a:path w="368935" h="573405">
                  <a:moveTo>
                    <a:pt x="0" y="388620"/>
                  </a:moveTo>
                  <a:lnTo>
                    <a:pt x="92202" y="388620"/>
                  </a:lnTo>
                  <a:lnTo>
                    <a:pt x="92202" y="0"/>
                  </a:lnTo>
                  <a:lnTo>
                    <a:pt x="276606" y="0"/>
                  </a:lnTo>
                  <a:lnTo>
                    <a:pt x="276606" y="388620"/>
                  </a:lnTo>
                  <a:lnTo>
                    <a:pt x="368807" y="388620"/>
                  </a:lnTo>
                  <a:lnTo>
                    <a:pt x="184403" y="573024"/>
                  </a:lnTo>
                  <a:lnTo>
                    <a:pt x="0" y="388620"/>
                  </a:lnTo>
                  <a:close/>
                </a:path>
              </a:pathLst>
            </a:custGeom>
            <a:ln w="42672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"/>
          <p:cNvSpPr txBox="1"/>
          <p:nvPr/>
        </p:nvSpPr>
        <p:spPr>
          <a:xfrm>
            <a:off x="2667000" y="3124200"/>
            <a:ext cx="7950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5" dirty="0">
                <a:latin typeface="Verdana"/>
                <a:cs typeface="Verdana"/>
              </a:rPr>
              <a:t>A</a:t>
            </a:r>
            <a:r>
              <a:rPr lang="en-US" spc="5" dirty="0" smtClean="0">
                <a:latin typeface="Verdana"/>
                <a:cs typeface="Verdana"/>
              </a:rPr>
              <a:t>ccess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838200"/>
            <a:ext cx="71558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spc="-5" dirty="0" smtClean="0">
                <a:solidFill>
                  <a:srgbClr val="000000"/>
                </a:solidFill>
                <a:latin typeface="Arial"/>
                <a:cs typeface="Arial"/>
              </a:rPr>
              <a:t>Functional</a:t>
            </a:r>
            <a:r>
              <a:rPr sz="4000" b="0" spc="-35" smtClean="0">
                <a:solidFill>
                  <a:schemeClr val="tx1"/>
                </a:solidFill>
              </a:rPr>
              <a:t> </a:t>
            </a:r>
            <a:r>
              <a:rPr lang="en-US" sz="3600" spc="-5" dirty="0" smtClean="0">
                <a:solidFill>
                  <a:srgbClr val="000000"/>
                </a:solidFill>
                <a:latin typeface="Arial"/>
                <a:cs typeface="Arial"/>
              </a:rPr>
              <a:t>Requirements</a:t>
            </a:r>
            <a:endParaRPr lang="en-US" sz="3600" spc="-5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2209800"/>
            <a:ext cx="6964680" cy="28033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indent="-182245">
              <a:lnSpc>
                <a:spcPts val="2160"/>
              </a:lnSpc>
              <a:spcBef>
                <a:spcPts val="100"/>
              </a:spcBef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b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Modules</a:t>
            </a:r>
            <a:r>
              <a:rPr sz="1800" b="1" smtClean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:</a:t>
            </a:r>
            <a:endParaRPr lang="en-US" sz="1800" b="1" dirty="0" smtClean="0">
              <a:uFill>
                <a:solidFill>
                  <a:srgbClr val="000000"/>
                </a:solidFill>
              </a:uFill>
              <a:latin typeface="Verdana"/>
              <a:cs typeface="Verdana"/>
            </a:endParaRPr>
          </a:p>
          <a:p>
            <a:pPr marL="194945" indent="-182245">
              <a:lnSpc>
                <a:spcPts val="2160"/>
              </a:lnSpc>
              <a:spcBef>
                <a:spcPts val="100"/>
              </a:spcBef>
              <a:buSzPct val="94444"/>
              <a:tabLst>
                <a:tab pos="194945" algn="l"/>
              </a:tabLst>
            </a:pPr>
            <a:endParaRPr sz="1800">
              <a:latin typeface="Verdana"/>
              <a:cs typeface="Verdana"/>
            </a:endParaRPr>
          </a:p>
          <a:p>
            <a:pPr marL="83820" indent="-71755">
              <a:lnSpc>
                <a:spcPts val="1920"/>
              </a:lnSpc>
              <a:buSzPct val="93750"/>
              <a:buFont typeface="Arial"/>
              <a:buChar char="•"/>
              <a:tabLst>
                <a:tab pos="84455" algn="l"/>
              </a:tabLst>
            </a:pPr>
            <a:r>
              <a:rPr sz="1600" spc="-10" dirty="0">
                <a:solidFill>
                  <a:srgbClr val="313131"/>
                </a:solidFill>
                <a:latin typeface="Verdana"/>
                <a:cs typeface="Verdana"/>
              </a:rPr>
              <a:t>User</a:t>
            </a:r>
            <a:r>
              <a:rPr sz="1600" spc="2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13131"/>
                </a:solidFill>
                <a:latin typeface="Verdana"/>
                <a:cs typeface="Verdana"/>
              </a:rPr>
              <a:t>Module</a:t>
            </a:r>
            <a:endParaRPr sz="1600">
              <a:latin typeface="Verdana"/>
              <a:cs typeface="Verdana"/>
            </a:endParaRPr>
          </a:p>
          <a:p>
            <a:pPr marL="83820" indent="-71755">
              <a:lnSpc>
                <a:spcPct val="100000"/>
              </a:lnSpc>
              <a:buSzPct val="93750"/>
              <a:buFont typeface="Arial"/>
              <a:buChar char="•"/>
              <a:tabLst>
                <a:tab pos="84455" algn="l"/>
              </a:tabLst>
            </a:pPr>
            <a:r>
              <a:rPr sz="1600" spc="-10" dirty="0">
                <a:solidFill>
                  <a:srgbClr val="313131"/>
                </a:solidFill>
                <a:latin typeface="Verdana"/>
                <a:cs typeface="Verdana"/>
              </a:rPr>
              <a:t>Company</a:t>
            </a:r>
            <a:r>
              <a:rPr sz="1600" spc="2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13131"/>
                </a:solidFill>
                <a:latin typeface="Verdana"/>
                <a:cs typeface="Verdana"/>
              </a:rPr>
              <a:t>Module</a:t>
            </a:r>
            <a:endParaRPr sz="1600">
              <a:latin typeface="Verdana"/>
              <a:cs typeface="Verdana"/>
            </a:endParaRPr>
          </a:p>
          <a:p>
            <a:pPr marL="83820" indent="-71755">
              <a:lnSpc>
                <a:spcPct val="100000"/>
              </a:lnSpc>
              <a:buSzPct val="93750"/>
              <a:buFont typeface="Arial"/>
              <a:buChar char="•"/>
              <a:tabLst>
                <a:tab pos="84455" algn="l"/>
              </a:tabLst>
            </a:pPr>
            <a:r>
              <a:rPr sz="1600" spc="-5">
                <a:solidFill>
                  <a:srgbClr val="313131"/>
                </a:solidFill>
                <a:latin typeface="Verdana"/>
                <a:cs typeface="Verdana"/>
              </a:rPr>
              <a:t>Admin</a:t>
            </a:r>
            <a:r>
              <a:rPr sz="1600" spc="3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5" smtClean="0">
                <a:solidFill>
                  <a:srgbClr val="313131"/>
                </a:solidFill>
                <a:latin typeface="Verdana"/>
                <a:cs typeface="Verdana"/>
              </a:rPr>
              <a:t>Module</a:t>
            </a:r>
            <a:endParaRPr lang="en-US" sz="1600" spc="-5" dirty="0" smtClean="0">
              <a:solidFill>
                <a:srgbClr val="313131"/>
              </a:solidFill>
              <a:latin typeface="Verdana"/>
              <a:cs typeface="Verdana"/>
            </a:endParaRPr>
          </a:p>
          <a:p>
            <a:pPr marL="83820" indent="-71755">
              <a:lnSpc>
                <a:spcPct val="100000"/>
              </a:lnSpc>
              <a:buSzPct val="93750"/>
              <a:tabLst>
                <a:tab pos="84455" algn="l"/>
              </a:tabLst>
            </a:pPr>
            <a:endParaRPr sz="1600">
              <a:latin typeface="Verdana"/>
              <a:cs typeface="Verdana"/>
            </a:endParaRPr>
          </a:p>
          <a:p>
            <a:pPr marL="173990" indent="-161925">
              <a:lnSpc>
                <a:spcPct val="100000"/>
              </a:lnSpc>
              <a:buSzPct val="93750"/>
              <a:buFont typeface="Wingdings"/>
              <a:buChar char=""/>
              <a:tabLst>
                <a:tab pos="174625" algn="l"/>
              </a:tabLst>
            </a:pPr>
            <a:r>
              <a:rPr sz="1600" b="1" spc="-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Characteristics</a:t>
            </a:r>
            <a:r>
              <a:rPr sz="1600" b="1" spc="-5" smtClean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:</a:t>
            </a:r>
            <a:endParaRPr lang="en-US" sz="1600" b="1" spc="-5" dirty="0" smtClean="0">
              <a:uFill>
                <a:solidFill>
                  <a:srgbClr val="000000"/>
                </a:solidFill>
              </a:uFill>
              <a:latin typeface="Verdana"/>
              <a:cs typeface="Verdana"/>
            </a:endParaRPr>
          </a:p>
          <a:p>
            <a:pPr marL="173990" indent="-161925">
              <a:lnSpc>
                <a:spcPct val="100000"/>
              </a:lnSpc>
              <a:buSzPct val="93750"/>
              <a:tabLst>
                <a:tab pos="174625" algn="l"/>
              </a:tabLst>
            </a:pP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buSzPct val="93750"/>
              <a:buFont typeface="Arial"/>
              <a:buChar char="•"/>
              <a:tabLst>
                <a:tab pos="84455" algn="l"/>
              </a:tabLst>
            </a:pPr>
            <a:r>
              <a:rPr sz="1600" spc="-10" dirty="0">
                <a:solidFill>
                  <a:srgbClr val="313131"/>
                </a:solidFill>
                <a:latin typeface="Verdana"/>
                <a:cs typeface="Verdana"/>
              </a:rPr>
              <a:t>The </a:t>
            </a:r>
            <a:r>
              <a:rPr sz="1600" spc="-5" dirty="0">
                <a:solidFill>
                  <a:srgbClr val="313131"/>
                </a:solidFill>
                <a:latin typeface="Verdana"/>
                <a:cs typeface="Verdana"/>
              </a:rPr>
              <a:t>“User” is expected to be </a:t>
            </a:r>
            <a:r>
              <a:rPr sz="1600" spc="-10" dirty="0">
                <a:solidFill>
                  <a:srgbClr val="313131"/>
                </a:solidFill>
                <a:latin typeface="Verdana"/>
                <a:cs typeface="Verdana"/>
              </a:rPr>
              <a:t>internet familiar </a:t>
            </a:r>
            <a:r>
              <a:rPr sz="1600" spc="-5" dirty="0">
                <a:solidFill>
                  <a:srgbClr val="313131"/>
                </a:solidFill>
                <a:latin typeface="Verdana"/>
                <a:cs typeface="Verdana"/>
              </a:rPr>
              <a:t>and to be able to </a:t>
            </a:r>
            <a:r>
              <a:rPr sz="1600" spc="-10" dirty="0">
                <a:solidFill>
                  <a:srgbClr val="313131"/>
                </a:solidFill>
                <a:latin typeface="Verdana"/>
                <a:cs typeface="Verdana"/>
              </a:rPr>
              <a:t>use  </a:t>
            </a:r>
            <a:r>
              <a:rPr sz="1600" spc="-5" dirty="0">
                <a:solidFill>
                  <a:srgbClr val="313131"/>
                </a:solidFill>
                <a:latin typeface="Verdana"/>
                <a:cs typeface="Verdana"/>
              </a:rPr>
              <a:t>the job</a:t>
            </a:r>
            <a:r>
              <a:rPr sz="1600" spc="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13131"/>
                </a:solidFill>
                <a:latin typeface="Verdana"/>
                <a:cs typeface="Verdana"/>
              </a:rPr>
              <a:t>portal.</a:t>
            </a:r>
            <a:endParaRPr sz="1600">
              <a:latin typeface="Verdana"/>
              <a:cs typeface="Verdana"/>
            </a:endParaRPr>
          </a:p>
          <a:p>
            <a:pPr marL="83820" indent="-71755">
              <a:lnSpc>
                <a:spcPct val="100000"/>
              </a:lnSpc>
              <a:buSzPct val="93750"/>
              <a:buFont typeface="Arial"/>
              <a:buChar char="•"/>
              <a:tabLst>
                <a:tab pos="84455" algn="l"/>
              </a:tabLst>
            </a:pPr>
            <a:r>
              <a:rPr sz="1600" spc="-5" dirty="0">
                <a:solidFill>
                  <a:srgbClr val="313131"/>
                </a:solidFill>
                <a:latin typeface="Verdana"/>
                <a:cs typeface="Verdana"/>
              </a:rPr>
              <a:t>The </a:t>
            </a:r>
            <a:r>
              <a:rPr sz="1600" spc="-20" dirty="0">
                <a:solidFill>
                  <a:srgbClr val="313131"/>
                </a:solidFill>
                <a:latin typeface="Verdana"/>
                <a:cs typeface="Verdana"/>
              </a:rPr>
              <a:t>“Admin” </a:t>
            </a:r>
            <a:r>
              <a:rPr sz="1600" spc="-5" dirty="0">
                <a:solidFill>
                  <a:srgbClr val="313131"/>
                </a:solidFill>
                <a:latin typeface="Verdana"/>
                <a:cs typeface="Verdana"/>
              </a:rPr>
              <a:t>is expected </a:t>
            </a:r>
            <a:r>
              <a:rPr sz="1600" spc="-10" dirty="0">
                <a:solidFill>
                  <a:srgbClr val="313131"/>
                </a:solidFill>
                <a:latin typeface="Verdana"/>
                <a:cs typeface="Verdana"/>
              </a:rPr>
              <a:t>to </a:t>
            </a:r>
            <a:r>
              <a:rPr sz="1600" spc="-5" dirty="0">
                <a:solidFill>
                  <a:srgbClr val="313131"/>
                </a:solidFill>
                <a:latin typeface="Verdana"/>
                <a:cs typeface="Verdana"/>
              </a:rPr>
              <a:t>be </a:t>
            </a:r>
            <a:r>
              <a:rPr sz="1600" spc="-10" dirty="0">
                <a:solidFill>
                  <a:srgbClr val="313131"/>
                </a:solidFill>
                <a:latin typeface="Verdana"/>
                <a:cs typeface="Verdana"/>
              </a:rPr>
              <a:t>familiar with internet </a:t>
            </a:r>
            <a:r>
              <a:rPr sz="1600" spc="-5" dirty="0">
                <a:solidFill>
                  <a:srgbClr val="313131"/>
                </a:solidFill>
                <a:latin typeface="Verdana"/>
                <a:cs typeface="Verdana"/>
              </a:rPr>
              <a:t>and</a:t>
            </a:r>
            <a:r>
              <a:rPr sz="1600" spc="22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5">
                <a:solidFill>
                  <a:srgbClr val="313131"/>
                </a:solidFill>
                <a:latin typeface="Verdana"/>
                <a:cs typeface="Verdana"/>
              </a:rPr>
              <a:t>database</a:t>
            </a:r>
            <a:r>
              <a:rPr sz="1600" spc="-5" smtClean="0">
                <a:solidFill>
                  <a:srgbClr val="313131"/>
                </a:solidFill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5800" y="1143000"/>
            <a:ext cx="7694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smtClean="0">
                <a:solidFill>
                  <a:srgbClr val="000000"/>
                </a:solidFill>
                <a:latin typeface="Arial"/>
                <a:cs typeface="Arial"/>
              </a:rPr>
              <a:t>Non-Functional</a:t>
            </a:r>
            <a:r>
              <a:rPr sz="3600" spc="-50" smtClean="0"/>
              <a:t> </a:t>
            </a:r>
            <a:r>
              <a:rPr lang="en-US" sz="3600" spc="-5" dirty="0" smtClean="0">
                <a:solidFill>
                  <a:srgbClr val="000000"/>
                </a:solidFill>
                <a:latin typeface="Arial"/>
                <a:cs typeface="Arial"/>
              </a:rPr>
              <a:t>Requirements</a:t>
            </a:r>
            <a:endParaRPr lang="en-US" sz="3600" spc="-5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256514" y="2088007"/>
            <a:ext cx="8630970" cy="23012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655" indent="-203200">
              <a:lnSpc>
                <a:spcPct val="100000"/>
              </a:lnSpc>
              <a:spcBef>
                <a:spcPts val="105"/>
              </a:spcBef>
              <a:buSzPct val="95000"/>
              <a:buFont typeface="Wingdings"/>
              <a:buChar char=""/>
              <a:tabLst>
                <a:tab pos="288290" algn="l"/>
              </a:tabLst>
            </a:pPr>
            <a:r>
              <a:rPr b="1" spc="-5" dirty="0"/>
              <a:t>Security</a:t>
            </a:r>
            <a:r>
              <a:rPr spc="-5" dirty="0"/>
              <a:t>:</a:t>
            </a:r>
          </a:p>
          <a:p>
            <a:pPr marL="999490">
              <a:lnSpc>
                <a:spcPct val="100000"/>
              </a:lnSpc>
              <a:spcBef>
                <a:spcPts val="10"/>
              </a:spcBef>
            </a:pPr>
            <a:r>
              <a:rPr sz="1800" b="0" u="none" spc="-5" dirty="0">
                <a:latin typeface="Verdana"/>
                <a:cs typeface="Verdana"/>
              </a:rPr>
              <a:t>The job portal </a:t>
            </a:r>
            <a:r>
              <a:rPr sz="1800" b="0" u="none" dirty="0">
                <a:latin typeface="Verdana"/>
                <a:cs typeface="Verdana"/>
              </a:rPr>
              <a:t>will </a:t>
            </a:r>
            <a:r>
              <a:rPr sz="1800" b="0" u="none" spc="-5" dirty="0">
                <a:latin typeface="Verdana"/>
                <a:cs typeface="Verdana"/>
              </a:rPr>
              <a:t>provide </a:t>
            </a:r>
            <a:r>
              <a:rPr sz="1800" b="0" u="none" dirty="0">
                <a:latin typeface="Verdana"/>
                <a:cs typeface="Verdana"/>
              </a:rPr>
              <a:t>restriction </a:t>
            </a:r>
            <a:r>
              <a:rPr sz="1800" b="0" u="none" spc="-5" dirty="0">
                <a:latin typeface="Verdana"/>
                <a:cs typeface="Verdana"/>
              </a:rPr>
              <a:t>against</a:t>
            </a:r>
            <a:r>
              <a:rPr sz="1800" b="0" u="none" spc="15" dirty="0">
                <a:latin typeface="Verdana"/>
                <a:cs typeface="Verdana"/>
              </a:rPr>
              <a:t> </a:t>
            </a:r>
            <a:r>
              <a:rPr sz="1800" b="0" u="none" dirty="0">
                <a:latin typeface="Verdana"/>
                <a:cs typeface="Verdana"/>
              </a:rPr>
              <a:t>unauthorized</a:t>
            </a:r>
            <a:endParaRPr sz="1800">
              <a:latin typeface="Verdana"/>
              <a:cs typeface="Verdana"/>
            </a:endParaRPr>
          </a:p>
          <a:p>
            <a:pPr marL="85090">
              <a:lnSpc>
                <a:spcPts val="2155"/>
              </a:lnSpc>
            </a:pPr>
            <a:r>
              <a:rPr sz="1800" b="0" u="none" spc="-5" dirty="0">
                <a:latin typeface="Verdana"/>
                <a:cs typeface="Verdana"/>
              </a:rPr>
              <a:t>access.</a:t>
            </a:r>
            <a:endParaRPr sz="1800">
              <a:latin typeface="Verdana"/>
              <a:cs typeface="Verdana"/>
            </a:endParaRPr>
          </a:p>
          <a:p>
            <a:pPr marL="287655" indent="-203200">
              <a:lnSpc>
                <a:spcPts val="2395"/>
              </a:lnSpc>
              <a:buSzPct val="95000"/>
              <a:buFont typeface="Wingdings"/>
              <a:buChar char=""/>
              <a:tabLst>
                <a:tab pos="288290" algn="l"/>
              </a:tabLst>
            </a:pPr>
            <a:r>
              <a:rPr b="1" spc="-5" dirty="0"/>
              <a:t>Safety</a:t>
            </a:r>
            <a:r>
              <a:rPr spc="-5" dirty="0"/>
              <a:t>:</a:t>
            </a:r>
          </a:p>
          <a:p>
            <a:pPr marL="999490">
              <a:lnSpc>
                <a:spcPts val="2155"/>
              </a:lnSpc>
              <a:spcBef>
                <a:spcPts val="10"/>
              </a:spcBef>
            </a:pPr>
            <a:r>
              <a:rPr sz="1800" b="0" u="none" spc="-5" dirty="0">
                <a:latin typeface="Verdana"/>
                <a:cs typeface="Verdana"/>
              </a:rPr>
              <a:t>There </a:t>
            </a:r>
            <a:r>
              <a:rPr sz="1800" b="0" u="none" dirty="0">
                <a:latin typeface="Verdana"/>
                <a:cs typeface="Verdana"/>
              </a:rPr>
              <a:t>will </a:t>
            </a:r>
            <a:r>
              <a:rPr sz="1800" b="0" u="none" spc="-5" dirty="0">
                <a:latin typeface="Verdana"/>
                <a:cs typeface="Verdana"/>
              </a:rPr>
              <a:t>be </a:t>
            </a:r>
            <a:r>
              <a:rPr sz="1800" b="0" u="none" dirty="0">
                <a:latin typeface="Verdana"/>
                <a:cs typeface="Verdana"/>
              </a:rPr>
              <a:t>a </a:t>
            </a:r>
            <a:r>
              <a:rPr sz="1800" b="0" u="none" spc="-5" dirty="0">
                <a:latin typeface="Verdana"/>
                <a:cs typeface="Verdana"/>
              </a:rPr>
              <a:t>backup </a:t>
            </a:r>
            <a:r>
              <a:rPr sz="1800" b="0" u="none" dirty="0">
                <a:latin typeface="Verdana"/>
                <a:cs typeface="Verdana"/>
              </a:rPr>
              <a:t>of </a:t>
            </a:r>
            <a:r>
              <a:rPr sz="1800" b="0" u="none" spc="-5" dirty="0">
                <a:latin typeface="Verdana"/>
                <a:cs typeface="Verdana"/>
              </a:rPr>
              <a:t>data </a:t>
            </a:r>
            <a:r>
              <a:rPr sz="1800" b="0" u="none" dirty="0">
                <a:latin typeface="Verdana"/>
                <a:cs typeface="Verdana"/>
              </a:rPr>
              <a:t>for </a:t>
            </a:r>
            <a:r>
              <a:rPr sz="1800" b="0" u="none" spc="-5" dirty="0">
                <a:latin typeface="Verdana"/>
                <a:cs typeface="Verdana"/>
              </a:rPr>
              <a:t>any </a:t>
            </a:r>
            <a:r>
              <a:rPr sz="1800" b="0" u="none" dirty="0">
                <a:latin typeface="Verdana"/>
                <a:cs typeface="Verdana"/>
              </a:rPr>
              <a:t>future</a:t>
            </a:r>
            <a:r>
              <a:rPr sz="1800" b="0" u="none" spc="15" dirty="0">
                <a:latin typeface="Verdana"/>
                <a:cs typeface="Verdana"/>
              </a:rPr>
              <a:t> </a:t>
            </a:r>
            <a:r>
              <a:rPr sz="1800" b="0" u="none" spc="-5" dirty="0">
                <a:latin typeface="Verdana"/>
                <a:cs typeface="Verdana"/>
              </a:rPr>
              <a:t>mishap.</a:t>
            </a:r>
            <a:endParaRPr sz="1800">
              <a:latin typeface="Verdana"/>
              <a:cs typeface="Verdana"/>
            </a:endParaRPr>
          </a:p>
          <a:p>
            <a:pPr marL="287655" indent="-203200">
              <a:lnSpc>
                <a:spcPts val="2395"/>
              </a:lnSpc>
              <a:buSzPct val="95000"/>
              <a:buFont typeface="Wingdings"/>
              <a:buChar char=""/>
              <a:tabLst>
                <a:tab pos="288290" algn="l"/>
              </a:tabLst>
            </a:pPr>
            <a:r>
              <a:rPr b="1" dirty="0"/>
              <a:t>Performance</a:t>
            </a:r>
            <a:r>
              <a:rPr dirty="0"/>
              <a:t>:</a:t>
            </a:r>
          </a:p>
          <a:p>
            <a:pPr marL="999490">
              <a:lnSpc>
                <a:spcPct val="100000"/>
              </a:lnSpc>
              <a:spcBef>
                <a:spcPts val="5"/>
              </a:spcBef>
            </a:pPr>
            <a:r>
              <a:rPr sz="1800" b="0" u="none" spc="-5" dirty="0">
                <a:latin typeface="Verdana"/>
                <a:cs typeface="Verdana"/>
              </a:rPr>
              <a:t>The </a:t>
            </a:r>
            <a:r>
              <a:rPr sz="1800" b="0" u="none" dirty="0">
                <a:latin typeface="Verdana"/>
                <a:cs typeface="Verdana"/>
              </a:rPr>
              <a:t>online </a:t>
            </a:r>
            <a:r>
              <a:rPr sz="1800" b="0" u="none" spc="-5" dirty="0">
                <a:latin typeface="Verdana"/>
                <a:cs typeface="Verdana"/>
              </a:rPr>
              <a:t>job portal </a:t>
            </a:r>
            <a:r>
              <a:rPr sz="1800" b="0" u="none" dirty="0">
                <a:latin typeface="Verdana"/>
                <a:cs typeface="Verdana"/>
              </a:rPr>
              <a:t>will </a:t>
            </a:r>
            <a:r>
              <a:rPr sz="1800" b="0" u="none" spc="-5" dirty="0">
                <a:latin typeface="Verdana"/>
                <a:cs typeface="Verdana"/>
              </a:rPr>
              <a:t>never break down </a:t>
            </a:r>
            <a:r>
              <a:rPr sz="1800" b="0" u="none" dirty="0">
                <a:latin typeface="Verdana"/>
                <a:cs typeface="Verdana"/>
              </a:rPr>
              <a:t>and</a:t>
            </a:r>
            <a:r>
              <a:rPr sz="1800" b="0" u="none" spc="15" dirty="0">
                <a:latin typeface="Verdana"/>
                <a:cs typeface="Verdana"/>
              </a:rPr>
              <a:t> </a:t>
            </a:r>
            <a:r>
              <a:rPr sz="1800" b="0" u="none" spc="-5" dirty="0">
                <a:latin typeface="Verdana"/>
                <a:cs typeface="Verdana"/>
              </a:rPr>
              <a:t>work</a:t>
            </a:r>
            <a:endParaRPr sz="18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  <a:spcBef>
                <a:spcPts val="5"/>
              </a:spcBef>
            </a:pPr>
            <a:r>
              <a:rPr sz="1800" b="0" u="none" spc="-15" dirty="0">
                <a:latin typeface="Verdana"/>
                <a:cs typeface="Verdana"/>
              </a:rPr>
              <a:t>consistently.</a:t>
            </a:r>
            <a:endParaRPr sz="1800">
              <a:latin typeface="Verdana"/>
              <a:cs typeface="Verdan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877316" y="782777"/>
            <a:ext cx="55594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 err="1" smtClean="0">
                <a:solidFill>
                  <a:srgbClr val="000000"/>
                </a:solidFill>
              </a:rPr>
              <a:t>Uml</a:t>
            </a:r>
            <a:r>
              <a:rPr lang="en-US" sz="3600" spc="-10" dirty="0" smtClean="0">
                <a:solidFill>
                  <a:srgbClr val="000000"/>
                </a:solidFill>
              </a:rPr>
              <a:t>/Class</a:t>
            </a:r>
            <a:r>
              <a:rPr lang="en-US" sz="3600" spc="-10" dirty="0" smtClean="0">
                <a:solidFill>
                  <a:srgbClr val="000000"/>
                </a:solidFill>
              </a:rPr>
              <a:t> Diagram </a:t>
            </a:r>
            <a:endParaRPr sz="3600"/>
          </a:p>
        </p:txBody>
      </p:sp>
      <p:pic>
        <p:nvPicPr>
          <p:cNvPr id="6" name="Picture 5" descr="um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90800"/>
            <a:ext cx="86868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523</Words>
  <Application>Microsoft Office PowerPoint</Application>
  <PresentationFormat>On-screen Show (4:3)</PresentationFormat>
  <Paragraphs>100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Problems And Solution</vt:lpstr>
      <vt:lpstr>Slide 3</vt:lpstr>
      <vt:lpstr>Slide 4</vt:lpstr>
      <vt:lpstr>Features &amp; Process diagram</vt:lpstr>
      <vt:lpstr>Slide 6</vt:lpstr>
      <vt:lpstr>Functional Requirements</vt:lpstr>
      <vt:lpstr>Non-Functional Requirements</vt:lpstr>
      <vt:lpstr>Uml/Class Diagram </vt:lpstr>
      <vt:lpstr>Query Continue…!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maa</cp:lastModifiedBy>
  <cp:revision>12</cp:revision>
  <dcterms:created xsi:type="dcterms:W3CDTF">2020-08-01T04:42:07Z</dcterms:created>
  <dcterms:modified xsi:type="dcterms:W3CDTF">2020-08-01T06:19:48Z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2020-02-20T00:00:00Z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2020-08-01T00:00:00Z</vt:filetime>
  </property>
</Properties>
</file>