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65" r:id="rId2"/>
    <p:sldId id="357" r:id="rId3"/>
    <p:sldId id="368" r:id="rId4"/>
    <p:sldId id="367" r:id="rId5"/>
    <p:sldId id="359" r:id="rId6"/>
    <p:sldId id="3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may Sharma" initials="CS" lastIdx="4" clrIdx="0">
    <p:extLst>
      <p:ext uri="{19B8F6BF-5375-455C-9EA6-DF929625EA0E}">
        <p15:presenceInfo xmlns:p15="http://schemas.microsoft.com/office/powerpoint/2012/main" userId="de64cd3c20e0dd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5C5D"/>
    <a:srgbClr val="6D6E71"/>
    <a:srgbClr val="005DA2"/>
    <a:srgbClr val="918E8F"/>
    <a:srgbClr val="3D84B8"/>
    <a:srgbClr val="2A679E"/>
    <a:srgbClr val="1B4568"/>
    <a:srgbClr val="071927"/>
    <a:srgbClr val="7F7F7F"/>
    <a:srgbClr val="FB5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7792" autoAdjust="0"/>
  </p:normalViewPr>
  <p:slideViewPr>
    <p:cSldViewPr snapToGrid="0">
      <p:cViewPr>
        <p:scale>
          <a:sx n="62" d="100"/>
          <a:sy n="62" d="100"/>
        </p:scale>
        <p:origin x="1080" y="138"/>
      </p:cViewPr>
      <p:guideLst/>
    </p:cSldViewPr>
  </p:slideViewPr>
  <p:outlineViewPr>
    <p:cViewPr>
      <p:scale>
        <a:sx n="33" d="100"/>
        <a:sy n="33" d="100"/>
      </p:scale>
      <p:origin x="0" y="-25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A833A-5FA1-4C53-889C-9C201F6E1C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E7C47-85AB-4366-BF70-BC3C62A41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BCBE4-CDFF-420E-98ED-9E1F3B0AAED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7F734-ED97-4654-A4BD-E3CBBEAA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6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2569655" y="4459977"/>
            <a:ext cx="7608113" cy="501217"/>
          </a:xfrm>
        </p:spPr>
        <p:txBody>
          <a:bodyPr>
            <a:noAutofit/>
          </a:bodyPr>
          <a:lstStyle>
            <a:lvl1pPr marL="0" indent="0" eaLnBrk="0" hangingPunct="0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 sz="2000">
                <a:solidFill>
                  <a:srgbClr val="3D84B8"/>
                </a:solidFill>
              </a:defRPr>
            </a:lvl1pPr>
          </a:lstStyle>
          <a:p>
            <a:r>
              <a:rPr lang="en-US" noProof="0" dirty="0" smtClean="0"/>
              <a:t>Click to edit Master subtitle</a:t>
            </a:r>
            <a:endParaRPr lang="en-US" noProof="0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574888" y="3812277"/>
            <a:ext cx="7611373" cy="535531"/>
          </a:xfrm>
          <a:prstGeom prst="rect">
            <a:avLst/>
          </a:prstGeo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spcBef>
                <a:spcPct val="40000"/>
              </a:spcBef>
              <a:defRPr sz="3200" b="1">
                <a:solidFill>
                  <a:srgbClr val="605C5D"/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en-US" noProof="0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724677" y="528638"/>
            <a:ext cx="9480023" cy="30988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522523"/>
            <a:ext cx="2667000" cy="3102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646" y="6040723"/>
            <a:ext cx="1603546" cy="61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1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71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*Title, sub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4" y="6430482"/>
            <a:ext cx="871870" cy="331311"/>
          </a:xfrm>
          <a:prstGeom prst="rect">
            <a:avLst/>
          </a:prstGeom>
        </p:spPr>
      </p:pic>
      <p:sp>
        <p:nvSpPr>
          <p:cNvPr id="9" name="Shape 708"/>
          <p:cNvSpPr txBox="1"/>
          <p:nvPr userDrawn="1"/>
        </p:nvSpPr>
        <p:spPr>
          <a:xfrm>
            <a:off x="10413535" y="6516488"/>
            <a:ext cx="1761900" cy="15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" sz="770" b="0" i="0" u="none" strike="noStrike" cap="none" dirty="0" smtClean="0">
                <a:solidFill>
                  <a:srgbClr val="838384"/>
                </a:solidFill>
                <a:latin typeface="Open Sans"/>
                <a:ea typeface="Open Sans"/>
                <a:cs typeface="Open Sans"/>
                <a:sym typeface="Open Sans"/>
              </a:rPr>
              <a:t>                 Confidential </a:t>
            </a:r>
            <a:r>
              <a:rPr lang="en" sz="770" b="0" i="0" u="none" strike="noStrike" cap="none" dirty="0">
                <a:solidFill>
                  <a:srgbClr val="838384"/>
                </a:solidFill>
                <a:latin typeface="Open Sans"/>
                <a:ea typeface="Open Sans"/>
                <a:cs typeface="Open Sans"/>
                <a:sym typeface="Open Sans"/>
              </a:rPr>
              <a:t>&amp; Proprietary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" y="6810804"/>
            <a:ext cx="2037806" cy="47196"/>
          </a:xfrm>
          <a:prstGeom prst="rect">
            <a:avLst/>
          </a:prstGeom>
          <a:solidFill>
            <a:srgbClr val="009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037806" y="6810804"/>
            <a:ext cx="2026511" cy="47196"/>
          </a:xfrm>
          <a:prstGeom prst="rect">
            <a:avLst/>
          </a:prstGeom>
          <a:solidFill>
            <a:srgbClr val="47B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4064317" y="6810804"/>
            <a:ext cx="2026511" cy="47196"/>
          </a:xfrm>
          <a:prstGeom prst="rect">
            <a:avLst/>
          </a:prstGeom>
          <a:solidFill>
            <a:srgbClr val="F1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6090828" y="6810804"/>
            <a:ext cx="2026511" cy="47196"/>
          </a:xfrm>
          <a:prstGeom prst="rect">
            <a:avLst/>
          </a:prstGeom>
          <a:solidFill>
            <a:srgbClr val="005DA2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8117339" y="6810804"/>
            <a:ext cx="2026511" cy="47196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10143850" y="6810804"/>
            <a:ext cx="2048149" cy="47196"/>
          </a:xfrm>
          <a:prstGeom prst="rect">
            <a:avLst/>
          </a:prstGeom>
          <a:solidFill>
            <a:srgbClr val="605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19667" y="305999"/>
            <a:ext cx="11091373" cy="802800"/>
          </a:xfrm>
          <a:prstGeom prst="rect">
            <a:avLst/>
          </a:prstGeom>
        </p:spPr>
        <p:txBody>
          <a:bodyPr tIns="126000" anchor="t" anchorCtr="0">
            <a:normAutofit/>
          </a:bodyPr>
          <a:lstStyle>
            <a:lvl1pPr>
              <a:lnSpc>
                <a:spcPct val="75000"/>
              </a:lnSpc>
              <a:defRPr sz="3200">
                <a:solidFill>
                  <a:srgbClr val="005DA2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4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738555"/>
            <a:ext cx="11081856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1800" b="0" i="0">
                <a:solidFill>
                  <a:srgbClr val="605C5D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15" name="Rectangle 2"/>
          <p:cNvSpPr>
            <a:spLocks noChangeArrowheads="1"/>
          </p:cNvSpPr>
          <p:nvPr userDrawn="1"/>
        </p:nvSpPr>
        <p:spPr bwMode="gray">
          <a:xfrm>
            <a:off x="-1" y="1125538"/>
            <a:ext cx="12170361" cy="45719"/>
          </a:xfrm>
          <a:prstGeom prst="rect">
            <a:avLst/>
          </a:prstGeom>
          <a:solidFill>
            <a:srgbClr val="605D5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1914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with content box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4" y="6430482"/>
            <a:ext cx="871870" cy="331311"/>
          </a:xfrm>
          <a:prstGeom prst="rect">
            <a:avLst/>
          </a:prstGeom>
        </p:spPr>
      </p:pic>
      <p:sp>
        <p:nvSpPr>
          <p:cNvPr id="9" name="Shape 708"/>
          <p:cNvSpPr txBox="1"/>
          <p:nvPr userDrawn="1"/>
        </p:nvSpPr>
        <p:spPr>
          <a:xfrm>
            <a:off x="10413535" y="6516488"/>
            <a:ext cx="1761900" cy="15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" sz="770" b="0" i="0" u="none" strike="noStrike" cap="none" dirty="0" smtClean="0">
                <a:solidFill>
                  <a:srgbClr val="838384"/>
                </a:solidFill>
                <a:latin typeface="Open Sans"/>
                <a:ea typeface="Open Sans"/>
                <a:cs typeface="Open Sans"/>
                <a:sym typeface="Open Sans"/>
              </a:rPr>
              <a:t>                 Confidential </a:t>
            </a:r>
            <a:r>
              <a:rPr lang="en" sz="770" b="0" i="0" u="none" strike="noStrike" cap="none" dirty="0">
                <a:solidFill>
                  <a:srgbClr val="838384"/>
                </a:solidFill>
                <a:latin typeface="Open Sans"/>
                <a:ea typeface="Open Sans"/>
                <a:cs typeface="Open Sans"/>
                <a:sym typeface="Open Sans"/>
              </a:rPr>
              <a:t>&amp; Proprietary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19667" y="305999"/>
            <a:ext cx="11091373" cy="802800"/>
          </a:xfrm>
          <a:prstGeom prst="rect">
            <a:avLst/>
          </a:prstGeom>
        </p:spPr>
        <p:txBody>
          <a:bodyPr tIns="126000" anchor="t" anchorCtr="0">
            <a:normAutofit/>
          </a:bodyPr>
          <a:lstStyle>
            <a:lvl1pPr>
              <a:lnSpc>
                <a:spcPct val="75000"/>
              </a:lnSpc>
              <a:defRPr sz="3200">
                <a:solidFill>
                  <a:srgbClr val="005DA2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4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738555"/>
            <a:ext cx="11081856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1800" b="0" i="0">
                <a:solidFill>
                  <a:srgbClr val="605C5D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15" name="Rectangle 2"/>
          <p:cNvSpPr>
            <a:spLocks noChangeArrowheads="1"/>
          </p:cNvSpPr>
          <p:nvPr userDrawn="1"/>
        </p:nvSpPr>
        <p:spPr bwMode="gray">
          <a:xfrm>
            <a:off x="-1" y="1125538"/>
            <a:ext cx="12170361" cy="45719"/>
          </a:xfrm>
          <a:prstGeom prst="rect">
            <a:avLst/>
          </a:prstGeom>
          <a:solidFill>
            <a:srgbClr val="605D5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9138" y="1282700"/>
            <a:ext cx="11091862" cy="4852988"/>
          </a:xfrm>
        </p:spPr>
        <p:txBody>
          <a:bodyPr/>
          <a:lstStyle>
            <a:lvl1pPr>
              <a:buClr>
                <a:srgbClr val="005DA2"/>
              </a:buClr>
              <a:defRPr>
                <a:solidFill>
                  <a:srgbClr val="605C5D"/>
                </a:solidFill>
              </a:defRPr>
            </a:lvl1pPr>
            <a:lvl2pPr>
              <a:buClr>
                <a:srgbClr val="005DA2"/>
              </a:buClr>
              <a:defRPr>
                <a:solidFill>
                  <a:srgbClr val="605C5D"/>
                </a:solidFill>
              </a:defRPr>
            </a:lvl2pPr>
            <a:lvl3pPr>
              <a:buClr>
                <a:srgbClr val="005DA2"/>
              </a:buClr>
              <a:defRPr>
                <a:solidFill>
                  <a:srgbClr val="605C5D"/>
                </a:solidFill>
              </a:defRPr>
            </a:lvl3pPr>
            <a:lvl4pPr>
              <a:buClr>
                <a:srgbClr val="005DA2"/>
              </a:buClr>
              <a:defRPr>
                <a:solidFill>
                  <a:srgbClr val="605C5D"/>
                </a:solidFill>
              </a:defRPr>
            </a:lvl4pPr>
            <a:lvl5pPr>
              <a:buClr>
                <a:srgbClr val="005DA2"/>
              </a:buClr>
              <a:defRPr>
                <a:solidFill>
                  <a:srgbClr val="605C5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" y="6810804"/>
            <a:ext cx="2037806" cy="47196"/>
          </a:xfrm>
          <a:prstGeom prst="rect">
            <a:avLst/>
          </a:prstGeom>
          <a:solidFill>
            <a:srgbClr val="009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2037806" y="6810804"/>
            <a:ext cx="2026511" cy="47196"/>
          </a:xfrm>
          <a:prstGeom prst="rect">
            <a:avLst/>
          </a:prstGeom>
          <a:solidFill>
            <a:srgbClr val="47B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4064317" y="6810804"/>
            <a:ext cx="2026511" cy="47196"/>
          </a:xfrm>
          <a:prstGeom prst="rect">
            <a:avLst/>
          </a:prstGeom>
          <a:solidFill>
            <a:srgbClr val="F1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090828" y="6810804"/>
            <a:ext cx="2026511" cy="47196"/>
          </a:xfrm>
          <a:prstGeom prst="rect">
            <a:avLst/>
          </a:prstGeom>
          <a:solidFill>
            <a:srgbClr val="005DA2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8117339" y="6810804"/>
            <a:ext cx="2026511" cy="47196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10143850" y="6810804"/>
            <a:ext cx="2048149" cy="47196"/>
          </a:xfrm>
          <a:prstGeom prst="rect">
            <a:avLst/>
          </a:prstGeom>
          <a:solidFill>
            <a:srgbClr val="605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7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4" y="6430482"/>
            <a:ext cx="871870" cy="331311"/>
          </a:xfrm>
          <a:prstGeom prst="rect">
            <a:avLst/>
          </a:prstGeom>
        </p:spPr>
      </p:pic>
      <p:sp>
        <p:nvSpPr>
          <p:cNvPr id="9" name="Shape 708"/>
          <p:cNvSpPr txBox="1"/>
          <p:nvPr userDrawn="1"/>
        </p:nvSpPr>
        <p:spPr>
          <a:xfrm>
            <a:off x="10413535" y="6516488"/>
            <a:ext cx="1761900" cy="15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" sz="770" b="0" i="0" u="none" strike="noStrike" cap="none" dirty="0" smtClean="0">
                <a:solidFill>
                  <a:srgbClr val="838384"/>
                </a:solidFill>
                <a:latin typeface="Open Sans"/>
                <a:ea typeface="Open Sans"/>
                <a:cs typeface="Open Sans"/>
                <a:sym typeface="Open Sans"/>
              </a:rPr>
              <a:t>                 Confidential </a:t>
            </a:r>
            <a:r>
              <a:rPr lang="en" sz="770" b="0" i="0" u="none" strike="noStrike" cap="none" dirty="0">
                <a:solidFill>
                  <a:srgbClr val="838384"/>
                </a:solidFill>
                <a:latin typeface="Open Sans"/>
                <a:ea typeface="Open Sans"/>
                <a:cs typeface="Open Sans"/>
                <a:sym typeface="Open Sans"/>
              </a:rPr>
              <a:t>&amp; Proprietary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" y="6810804"/>
            <a:ext cx="2037806" cy="47196"/>
          </a:xfrm>
          <a:prstGeom prst="rect">
            <a:avLst/>
          </a:prstGeom>
          <a:solidFill>
            <a:srgbClr val="009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037806" y="6810804"/>
            <a:ext cx="2026511" cy="47196"/>
          </a:xfrm>
          <a:prstGeom prst="rect">
            <a:avLst/>
          </a:prstGeom>
          <a:solidFill>
            <a:srgbClr val="47B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064317" y="6810804"/>
            <a:ext cx="2026511" cy="47196"/>
          </a:xfrm>
          <a:prstGeom prst="rect">
            <a:avLst/>
          </a:prstGeom>
          <a:solidFill>
            <a:srgbClr val="F1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090828" y="6810804"/>
            <a:ext cx="2026511" cy="47196"/>
          </a:xfrm>
          <a:prstGeom prst="rect">
            <a:avLst/>
          </a:prstGeom>
          <a:solidFill>
            <a:srgbClr val="005DA2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117339" y="6810804"/>
            <a:ext cx="2026511" cy="47196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0143850" y="6810804"/>
            <a:ext cx="2048149" cy="47196"/>
          </a:xfrm>
          <a:prstGeom prst="rect">
            <a:avLst/>
          </a:prstGeom>
          <a:solidFill>
            <a:srgbClr val="605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37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iwth pictu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36131" y="1044805"/>
            <a:ext cx="3523821" cy="4764088"/>
          </a:xfrm>
        </p:spPr>
        <p:txBody>
          <a:bodyPr/>
          <a:lstStyle/>
          <a:p>
            <a:endParaRPr lang="en-US"/>
          </a:p>
        </p:txBody>
      </p:sp>
      <p:grpSp>
        <p:nvGrpSpPr>
          <p:cNvPr id="4" name="Shape 103"/>
          <p:cNvGrpSpPr/>
          <p:nvPr userDrawn="1"/>
        </p:nvGrpSpPr>
        <p:grpSpPr>
          <a:xfrm>
            <a:off x="3811489" y="2210927"/>
            <a:ext cx="8380499" cy="48396"/>
            <a:chOff x="5228421" y="2091705"/>
            <a:chExt cx="14236126" cy="46657"/>
          </a:xfrm>
        </p:grpSpPr>
        <p:pic>
          <p:nvPicPr>
            <p:cNvPr id="5" name="Shape 10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flipV="1">
              <a:off x="5228421" y="2091705"/>
              <a:ext cx="5629621" cy="46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Shape 10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V="1">
              <a:off x="13006949" y="2094286"/>
              <a:ext cx="6457598" cy="440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Shape 9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623" y="1780823"/>
            <a:ext cx="1033396" cy="90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49700" y="2451100"/>
            <a:ext cx="7924800" cy="1993900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 smtClean="0"/>
              <a:t>Click to add quote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90540" y="5338993"/>
            <a:ext cx="3483960" cy="469900"/>
          </a:xfrm>
        </p:spPr>
        <p:txBody>
          <a:bodyPr>
            <a:normAutofit/>
          </a:bodyPr>
          <a:lstStyle>
            <a:lvl1pPr marL="0" indent="0" algn="r">
              <a:buNone/>
              <a:defRPr sz="2400" b="1" i="1" baseline="0"/>
            </a:lvl1pPr>
          </a:lstStyle>
          <a:p>
            <a:pPr lvl="0"/>
            <a:r>
              <a:rPr lang="en-US" dirty="0" smtClean="0"/>
              <a:t>-Click to add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24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103"/>
          <p:cNvGrpSpPr/>
          <p:nvPr userDrawn="1"/>
        </p:nvGrpSpPr>
        <p:grpSpPr>
          <a:xfrm>
            <a:off x="2014646" y="1349785"/>
            <a:ext cx="8380499" cy="48396"/>
            <a:chOff x="5228421" y="2091705"/>
            <a:chExt cx="14236126" cy="46657"/>
          </a:xfrm>
        </p:grpSpPr>
        <p:pic>
          <p:nvPicPr>
            <p:cNvPr id="5" name="Shape 10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flipV="1">
              <a:off x="5228421" y="2091705"/>
              <a:ext cx="5629621" cy="46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Shape 10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V="1">
              <a:off x="13006949" y="2094286"/>
              <a:ext cx="6457598" cy="440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Shape 9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780" y="919681"/>
            <a:ext cx="1033396" cy="9086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8100" y="2286000"/>
            <a:ext cx="9569645" cy="2032000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 smtClean="0"/>
              <a:t>Click to add quote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442200" y="4749800"/>
            <a:ext cx="3435350" cy="635000"/>
          </a:xfrm>
        </p:spPr>
        <p:txBody>
          <a:bodyPr>
            <a:normAutofit/>
          </a:bodyPr>
          <a:lstStyle>
            <a:lvl1pPr marL="0" indent="0" algn="r">
              <a:buNone/>
              <a:defRPr sz="2400" b="1" i="1" baseline="0"/>
            </a:lvl1pPr>
          </a:lstStyle>
          <a:p>
            <a:pPr lvl="0"/>
            <a:r>
              <a:rPr lang="en-US" dirty="0" smtClean="0"/>
              <a:t>-Add Name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5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B back cover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67" y="2268141"/>
            <a:ext cx="3403906" cy="1300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77" y="4144324"/>
            <a:ext cx="2610511" cy="14475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929575" y="5615120"/>
            <a:ext cx="2303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05D5C"/>
                </a:solidFill>
              </a:rPr>
              <a:t>www.smaltandberyl.com</a:t>
            </a:r>
            <a:endParaRPr lang="en-US" sz="1600" dirty="0">
              <a:solidFill>
                <a:srgbClr val="605D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64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ADEE3-155C-4E3E-A18C-0A20A985757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65BB5-54E8-4935-BAD1-E806BDBB4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7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0" r:id="rId3"/>
    <p:sldLayoutId id="2147483666" r:id="rId4"/>
    <p:sldLayoutId id="2147483663" r:id="rId5"/>
    <p:sldLayoutId id="2147483664" r:id="rId6"/>
    <p:sldLayoutId id="2147483665" r:id="rId7"/>
    <p:sldLayoutId id="2147483667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05C5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5DA2"/>
        </a:buClr>
        <a:buFont typeface="Wingdings" panose="05000000000000000000" pitchFamily="2" charset="2"/>
        <a:buChar char="§"/>
        <a:defRPr sz="2800" kern="1200">
          <a:solidFill>
            <a:srgbClr val="605C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DA2"/>
        </a:buClr>
        <a:buFont typeface="Arial" panose="020B0604020202020204" pitchFamily="34" charset="0"/>
        <a:buChar char="•"/>
        <a:defRPr sz="2400" kern="1200">
          <a:solidFill>
            <a:srgbClr val="605C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DA2"/>
        </a:buClr>
        <a:buFont typeface="Arial" panose="020B0604020202020204" pitchFamily="34" charset="0"/>
        <a:buChar char="•"/>
        <a:defRPr sz="2000" kern="1200">
          <a:solidFill>
            <a:srgbClr val="605C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DA2"/>
        </a:buClr>
        <a:buFont typeface="Arial" panose="020B0604020202020204" pitchFamily="34" charset="0"/>
        <a:buChar char="•"/>
        <a:defRPr sz="1800" kern="1200">
          <a:solidFill>
            <a:srgbClr val="605C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DA2"/>
        </a:buClr>
        <a:buFont typeface="Arial" panose="020B0604020202020204" pitchFamily="34" charset="0"/>
        <a:buChar char="•"/>
        <a:defRPr sz="1800" kern="1200">
          <a:solidFill>
            <a:srgbClr val="605C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“Because voice is not the new typing”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Conversational Design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78" r="3926" b="13435"/>
          <a:stretch/>
        </p:blipFill>
        <p:spPr>
          <a:xfrm>
            <a:off x="2709929" y="488787"/>
            <a:ext cx="9108000" cy="3098800"/>
          </a:xfrm>
        </p:spPr>
      </p:pic>
    </p:spTree>
    <p:extLst>
      <p:ext uri="{BB962C8B-B14F-4D97-AF65-F5344CB8AC3E}">
        <p14:creationId xmlns:p14="http://schemas.microsoft.com/office/powerpoint/2010/main" val="39584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intent writing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9667" y="1519084"/>
            <a:ext cx="2362746" cy="1297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Analysing the feature list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431712" y="1976283"/>
            <a:ext cx="1209368" cy="398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916637" y="1519083"/>
            <a:ext cx="2271252" cy="12978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Creation of Tentative </a:t>
            </a:r>
            <a:r>
              <a:rPr lang="en-IN" dirty="0" smtClean="0">
                <a:solidFill>
                  <a:schemeClr val="tx1"/>
                </a:solidFill>
              </a:rPr>
              <a:t>intent design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610930" y="1961535"/>
            <a:ext cx="1032387" cy="412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981768" y="1519085"/>
            <a:ext cx="2315497" cy="12978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Writing the </a:t>
            </a:r>
            <a:r>
              <a:rPr lang="en-IN" dirty="0" smtClean="0">
                <a:solidFill>
                  <a:schemeClr val="tx1"/>
                </a:solidFill>
              </a:rPr>
              <a:t>intents (</a:t>
            </a:r>
            <a:r>
              <a:rPr lang="en-IN" dirty="0" err="1" smtClean="0">
                <a:solidFill>
                  <a:schemeClr val="tx1"/>
                </a:solidFill>
              </a:rPr>
              <a:t>i.e</a:t>
            </a:r>
            <a:r>
              <a:rPr lang="en-IN" dirty="0" smtClean="0">
                <a:solidFill>
                  <a:schemeClr val="tx1"/>
                </a:solidFill>
              </a:rPr>
              <a:t> training phrases, prompts and responses)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9925664" y="3023419"/>
            <a:ext cx="383458" cy="899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8981768" y="4129547"/>
            <a:ext cx="2315497" cy="12388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Planning of the sprint (intent writing with their time slots)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7610930" y="4586748"/>
            <a:ext cx="1032387" cy="442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208131" y="4129547"/>
            <a:ext cx="2114444" cy="12683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Intent Writing (Sprint starts)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3849329" y="4586748"/>
            <a:ext cx="101841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504336" y="4129547"/>
            <a:ext cx="2056638" cy="12683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Feedback Incorporation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8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Kept In Mind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9667" y="1563329"/>
            <a:ext cx="93129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Understanding </a:t>
            </a:r>
            <a:r>
              <a:rPr lang="en-IN" sz="2400" dirty="0" smtClean="0"/>
              <a:t>persona </a:t>
            </a:r>
            <a:r>
              <a:rPr lang="en-IN" sz="2400" dirty="0" smtClean="0"/>
              <a:t>of the people who will be using our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What are points that can disappoint the </a:t>
            </a:r>
            <a:r>
              <a:rPr lang="en-IN" sz="2400" dirty="0" smtClean="0"/>
              <a:t>user?</a:t>
            </a: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How we can flaunt our </a:t>
            </a:r>
            <a:r>
              <a:rPr lang="en-IN" sz="2400" dirty="0" smtClean="0"/>
              <a:t>features?</a:t>
            </a: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Backend working of the </a:t>
            </a:r>
            <a:r>
              <a:rPr lang="en-IN" sz="2400" dirty="0" smtClean="0"/>
              <a:t>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Conversation flow that the user might follow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Conversation being unambiguous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7509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dirty="0" smtClean="0"/>
              <a:t>Practices followed by the existing system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92460" y="1276944"/>
            <a:ext cx="3274141" cy="23892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Natural conversation</a:t>
            </a:r>
            <a:endParaRPr lang="en-IN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77162" y="1276944"/>
            <a:ext cx="3389594" cy="23892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Better user experience</a:t>
            </a:r>
          </a:p>
          <a:p>
            <a:pPr algn="ctr"/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150936" y="4136382"/>
            <a:ext cx="3406877" cy="24177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Flaunting the app features</a:t>
            </a:r>
          </a:p>
          <a:p>
            <a:pPr algn="ctr"/>
            <a:endParaRPr lang="en-IN" sz="2400" dirty="0"/>
          </a:p>
        </p:txBody>
      </p:sp>
      <p:sp>
        <p:nvSpPr>
          <p:cNvPr id="17" name="Oval 16"/>
          <p:cNvSpPr/>
          <p:nvPr/>
        </p:nvSpPr>
        <p:spPr>
          <a:xfrm>
            <a:off x="7942149" y="4136382"/>
            <a:ext cx="3424607" cy="24177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Redirecting the user to the features that </a:t>
            </a:r>
            <a:r>
              <a:rPr lang="en-I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I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action can perform well</a:t>
            </a:r>
            <a:endParaRPr lang="en-I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8" name="Oval 17"/>
          <p:cNvSpPr/>
          <p:nvPr/>
        </p:nvSpPr>
        <p:spPr>
          <a:xfrm>
            <a:off x="492460" y="4136382"/>
            <a:ext cx="3274141" cy="24177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Avoid </a:t>
            </a:r>
            <a:r>
              <a:rPr lang="en-I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ambiguous </a:t>
            </a:r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conversation</a:t>
            </a:r>
          </a:p>
          <a:p>
            <a:pPr algn="ctr"/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4150936" y="1276944"/>
            <a:ext cx="3406877" cy="23892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Contextual Conversation</a:t>
            </a:r>
            <a:endParaRPr lang="en-I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4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27" y="160581"/>
            <a:ext cx="11091373" cy="802800"/>
          </a:xfrm>
        </p:spPr>
        <p:txBody>
          <a:bodyPr/>
          <a:lstStyle/>
          <a:p>
            <a:r>
              <a:rPr lang="en-US" dirty="0" smtClean="0"/>
              <a:t>What we are offering?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Persona-oriented Application</a:t>
            </a:r>
          </a:p>
          <a:p>
            <a:r>
              <a:rPr lang="en-US" dirty="0" smtClean="0"/>
              <a:t> contextual conversation</a:t>
            </a:r>
          </a:p>
          <a:p>
            <a:r>
              <a:rPr lang="en-US" dirty="0" smtClean="0"/>
              <a:t>Follow up </a:t>
            </a:r>
            <a:r>
              <a:rPr lang="en-US" dirty="0" smtClean="0"/>
              <a:t>intents* (</a:t>
            </a:r>
            <a:r>
              <a:rPr lang="en-US" smtClean="0"/>
              <a:t>where required)</a:t>
            </a:r>
            <a:endParaRPr lang="en-US" dirty="0" smtClean="0"/>
          </a:p>
          <a:p>
            <a:r>
              <a:rPr lang="en-US" dirty="0" smtClean="0"/>
              <a:t>Variation in responses </a:t>
            </a:r>
          </a:p>
          <a:p>
            <a:r>
              <a:rPr lang="en-US" dirty="0" smtClean="0"/>
              <a:t>Redirecting the user to the functionality </a:t>
            </a:r>
            <a:r>
              <a:rPr lang="en-US" dirty="0" smtClean="0"/>
              <a:t>we </a:t>
            </a:r>
            <a:r>
              <a:rPr lang="en-US" dirty="0" smtClean="0"/>
              <a:t>can perform</a:t>
            </a:r>
          </a:p>
          <a:p>
            <a:r>
              <a:rPr lang="en-US" dirty="0" smtClean="0"/>
              <a:t>Flaunt </a:t>
            </a:r>
            <a:r>
              <a:rPr lang="en-US" dirty="0" smtClean="0"/>
              <a:t>the app features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2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5119</TotalTime>
  <Words>170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Wingdings</vt:lpstr>
      <vt:lpstr>Office Theme</vt:lpstr>
      <vt:lpstr>Conversational Design</vt:lpstr>
      <vt:lpstr>Approach to intent writing</vt:lpstr>
      <vt:lpstr>Points Kept In Mind</vt:lpstr>
      <vt:lpstr>Best Practices followed by the existing system</vt:lpstr>
      <vt:lpstr>What we are offering?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Pravek Saxena</dc:creator>
  <cp:lastModifiedBy>parnita sharma</cp:lastModifiedBy>
  <cp:revision>376</cp:revision>
  <dcterms:created xsi:type="dcterms:W3CDTF">2016-08-03T06:26:37Z</dcterms:created>
  <dcterms:modified xsi:type="dcterms:W3CDTF">2019-04-22T13:16:01Z</dcterms:modified>
</cp:coreProperties>
</file>