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6" r:id="rId3"/>
    <p:sldId id="277" r:id="rId4"/>
    <p:sldId id="280" r:id="rId5"/>
    <p:sldId id="279" r:id="rId6"/>
  </p:sldIdLst>
  <p:sldSz cx="12192000" cy="77724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E29"/>
    <a:srgbClr val="009BE0"/>
    <a:srgbClr val="EA8B1B"/>
    <a:srgbClr val="019CB7"/>
    <a:srgbClr val="FB5A3F"/>
    <a:srgbClr val="404F66"/>
    <a:srgbClr val="F2F2F2"/>
    <a:srgbClr val="4D607B"/>
    <a:srgbClr val="344052"/>
    <a:srgbClr val="866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Top </a:t>
            </a:r>
            <a:r>
              <a:rPr lang="en-US" sz="1200" dirty="0" smtClean="0"/>
              <a:t>5 </a:t>
            </a:r>
            <a:r>
              <a:rPr lang="en-US" sz="1200" dirty="0"/>
              <a:t>Institutes having maximum filed Grievance</a:t>
            </a:r>
            <a:endParaRPr lang="en-IN" sz="1200" dirty="0"/>
          </a:p>
        </c:rich>
      </c:tx>
      <c:layout>
        <c:manualLayout>
          <c:xMode val="edge"/>
          <c:yMode val="edge"/>
          <c:x val="0.16887395155770421"/>
          <c:y val="5.8885352264051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FB5A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rgbClr val="019C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7A1-4521-85BD-B1F06AD341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Handled</c:v>
                </c:pt>
              </c:strCache>
            </c:strRef>
          </c:tx>
          <c:spPr>
            <a:solidFill>
              <a:srgbClr val="83BE2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DR.VARSHA PATIL INSTITUTE OF TECHNOLOGY</c:v>
                </c:pt>
                <c:pt idx="1">
                  <c:v>SAIGANAPATHI ENGINEERING COLLEGE</c:v>
                </c:pt>
                <c:pt idx="2">
                  <c:v>JSPM NARHE TECHNICAL CAMPUS</c:v>
                </c:pt>
                <c:pt idx="3">
                  <c:v>NALANDA INSTITUTE OF TECHNOLOGY</c:v>
                </c:pt>
                <c:pt idx="4">
                  <c:v>CHAITANYA INSTITUTE OF COMPUTER SCIENCES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1512848"/>
        <c:axId val="571516376"/>
      </c:barChart>
      <c:catAx>
        <c:axId val="57151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16376"/>
        <c:crosses val="autoZero"/>
        <c:auto val="1"/>
        <c:lblAlgn val="ctr"/>
        <c:lblOffset val="100"/>
        <c:noMultiLvlLbl val="0"/>
      </c:catAx>
      <c:valAx>
        <c:axId val="571516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1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535016436736954"/>
          <c:y val="0.17552751537614819"/>
          <c:w val="0.12717595312739316"/>
          <c:h val="0.23074739438626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Year</a:t>
            </a:r>
            <a:r>
              <a:rPr lang="en-US" sz="1200" baseline="0" dirty="0" smtClean="0"/>
              <a:t> wise filed Grievances</a:t>
            </a:r>
            <a:endParaRPr lang="en-IN" sz="1200" dirty="0"/>
          </a:p>
        </c:rich>
      </c:tx>
      <c:layout>
        <c:manualLayout>
          <c:xMode val="edge"/>
          <c:yMode val="edge"/>
          <c:x val="0.32547508183755708"/>
          <c:y val="2.6364337066970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592969467678E-2"/>
          <c:y val="0.23114320696717899"/>
          <c:w val="0.93624257226803298"/>
          <c:h val="0.5059596863788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Grievances</c:v>
                </c:pt>
              </c:strCache>
            </c:strRef>
          </c:tx>
          <c:spPr>
            <a:solidFill>
              <a:srgbClr val="FB5A3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9CB7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A8B1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83BE29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BE0"/>
              </a:solidFill>
              <a:ln>
                <a:noFill/>
              </a:ln>
              <a:effectLst/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797970</c:v>
                </c:pt>
                <c:pt idx="1">
                  <c:v>859967</c:v>
                </c:pt>
                <c:pt idx="2">
                  <c:v>535485</c:v>
                </c:pt>
                <c:pt idx="3">
                  <c:v>968686</c:v>
                </c:pt>
                <c:pt idx="4">
                  <c:v>89879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A1-4521-85BD-B1F06AD34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513240"/>
        <c:axId val="571519120"/>
      </c:barChart>
      <c:catAx>
        <c:axId val="57151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19120"/>
        <c:crosses val="autoZero"/>
        <c:auto val="1"/>
        <c:lblAlgn val="ctr"/>
        <c:lblOffset val="100"/>
        <c:noMultiLvlLbl val="0"/>
      </c:catAx>
      <c:valAx>
        <c:axId val="57151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1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387449238216301"/>
          <c:y val="0.83894049532176596"/>
          <c:w val="0.41225101523567398"/>
          <c:h val="7.2788177714727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48163" y="7125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Ombudsman </a:t>
            </a:r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619918" y="141659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86405" y="50172"/>
            <a:ext cx="155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A.K.T.U. Lucknow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110775" y="1407584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16630" y="45862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71293" y="1439933"/>
            <a:ext cx="116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0" y="1008886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" y="31185"/>
            <a:ext cx="311648" cy="3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ounded Rectangle 150"/>
          <p:cNvSpPr/>
          <p:nvPr/>
        </p:nvSpPr>
        <p:spPr>
          <a:xfrm>
            <a:off x="2003108" y="1400460"/>
            <a:ext cx="4825676" cy="255809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434673961"/>
              </p:ext>
            </p:extLst>
          </p:nvPr>
        </p:nvGraphicFramePr>
        <p:xfrm>
          <a:off x="2090304" y="1328537"/>
          <a:ext cx="4622572" cy="273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5" name="Rounded Rectangle 154"/>
          <p:cNvSpPr/>
          <p:nvPr/>
        </p:nvSpPr>
        <p:spPr>
          <a:xfrm>
            <a:off x="1997219" y="4166062"/>
            <a:ext cx="4825676" cy="2651760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7" name="Chart 316"/>
          <p:cNvGraphicFramePr/>
          <p:nvPr>
            <p:extLst>
              <p:ext uri="{D42A27DB-BD31-4B8C-83A1-F6EECF244321}">
                <p14:modId xmlns:p14="http://schemas.microsoft.com/office/powerpoint/2010/main" val="813319703"/>
              </p:ext>
            </p:extLst>
          </p:nvPr>
        </p:nvGraphicFramePr>
        <p:xfrm>
          <a:off x="2058667" y="4249035"/>
          <a:ext cx="4622572" cy="273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58" name="Rounded Rectangle 357"/>
          <p:cNvSpPr/>
          <p:nvPr/>
        </p:nvSpPr>
        <p:spPr>
          <a:xfrm>
            <a:off x="7131222" y="1403305"/>
            <a:ext cx="4825676" cy="255809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Rounded Rectangle 359"/>
          <p:cNvSpPr/>
          <p:nvPr/>
        </p:nvSpPr>
        <p:spPr>
          <a:xfrm>
            <a:off x="7125333" y="4166062"/>
            <a:ext cx="4825676" cy="2651760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1" name="TextBox 380"/>
          <p:cNvSpPr txBox="1"/>
          <p:nvPr/>
        </p:nvSpPr>
        <p:spPr>
          <a:xfrm>
            <a:off x="8628291" y="4263689"/>
            <a:ext cx="169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Type of Grievances</a:t>
            </a: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5074" r="27118" b="6543"/>
          <a:stretch/>
        </p:blipFill>
        <p:spPr>
          <a:xfrm>
            <a:off x="7385676" y="4704888"/>
            <a:ext cx="2153265" cy="1902543"/>
          </a:xfrm>
          <a:prstGeom prst="rect">
            <a:avLst/>
          </a:prstGeom>
        </p:spPr>
      </p:pic>
      <p:sp>
        <p:nvSpPr>
          <p:cNvPr id="383" name="Rectangle 382"/>
          <p:cNvSpPr/>
          <p:nvPr/>
        </p:nvSpPr>
        <p:spPr>
          <a:xfrm>
            <a:off x="9972949" y="499922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extBox 383"/>
          <p:cNvSpPr txBox="1"/>
          <p:nvPr/>
        </p:nvSpPr>
        <p:spPr>
          <a:xfrm>
            <a:off x="10154305" y="4864812"/>
            <a:ext cx="1572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Examination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Admission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Training &amp; Placement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Others</a:t>
            </a:r>
            <a:endParaRPr lang="en-US" sz="1100" dirty="0"/>
          </a:p>
        </p:txBody>
      </p:sp>
      <p:sp>
        <p:nvSpPr>
          <p:cNvPr id="385" name="Rectangle 384"/>
          <p:cNvSpPr/>
          <p:nvPr/>
        </p:nvSpPr>
        <p:spPr>
          <a:xfrm>
            <a:off x="9972949" y="5240118"/>
            <a:ext cx="91440" cy="91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9972949" y="5495758"/>
            <a:ext cx="91440" cy="91440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9972949" y="5744406"/>
            <a:ext cx="91440" cy="91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7310117" y="1478841"/>
            <a:ext cx="152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Select Institute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1099535" y="1776224"/>
            <a:ext cx="91440" cy="91440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11193119" y="1662507"/>
            <a:ext cx="794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Raised</a:t>
            </a:r>
            <a:endParaRPr lang="en-US" sz="800" dirty="0" smtClean="0"/>
          </a:p>
          <a:p>
            <a:pPr>
              <a:lnSpc>
                <a:spcPct val="150000"/>
              </a:lnSpc>
            </a:pPr>
            <a:r>
              <a:rPr lang="en-US" sz="800" dirty="0" smtClean="0"/>
              <a:t>In action</a:t>
            </a:r>
          </a:p>
          <a:p>
            <a:pPr>
              <a:lnSpc>
                <a:spcPct val="150000"/>
              </a:lnSpc>
            </a:pPr>
            <a:r>
              <a:rPr lang="en-US" sz="800" dirty="0" smtClean="0"/>
              <a:t>Addressed</a:t>
            </a:r>
          </a:p>
          <a:p>
            <a:pPr>
              <a:lnSpc>
                <a:spcPct val="150000"/>
              </a:lnSpc>
            </a:pPr>
            <a:r>
              <a:rPr lang="en-US" sz="800" dirty="0" smtClean="0"/>
              <a:t>Re-open</a:t>
            </a:r>
          </a:p>
          <a:p>
            <a:pPr>
              <a:lnSpc>
                <a:spcPct val="150000"/>
              </a:lnSpc>
            </a:pPr>
            <a:r>
              <a:rPr lang="en-US" sz="800" dirty="0" smtClean="0"/>
              <a:t>Delayed</a:t>
            </a:r>
            <a:endParaRPr lang="en-US" sz="800" dirty="0" smtClean="0"/>
          </a:p>
        </p:txBody>
      </p:sp>
      <p:sp>
        <p:nvSpPr>
          <p:cNvPr id="391" name="Rectangle 390"/>
          <p:cNvSpPr/>
          <p:nvPr/>
        </p:nvSpPr>
        <p:spPr>
          <a:xfrm>
            <a:off x="11099535" y="1950633"/>
            <a:ext cx="91440" cy="91440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1099535" y="2135037"/>
            <a:ext cx="91440" cy="91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8856005" y="1483543"/>
            <a:ext cx="2111855" cy="268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</p:txBody>
      </p:sp>
      <p:sp>
        <p:nvSpPr>
          <p:cNvPr id="394" name="Freeform 7"/>
          <p:cNvSpPr/>
          <p:nvPr/>
        </p:nvSpPr>
        <p:spPr bwMode="auto">
          <a:xfrm rot="5400000">
            <a:off x="10785070" y="1560422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cxnSp>
        <p:nvCxnSpPr>
          <p:cNvPr id="395" name="Straight Connector 394"/>
          <p:cNvCxnSpPr/>
          <p:nvPr/>
        </p:nvCxnSpPr>
        <p:spPr>
          <a:xfrm>
            <a:off x="7873768" y="1963796"/>
            <a:ext cx="0" cy="168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7873768" y="3652317"/>
            <a:ext cx="35944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tangle 396"/>
          <p:cNvSpPr/>
          <p:nvPr/>
        </p:nvSpPr>
        <p:spPr>
          <a:xfrm>
            <a:off x="8116344" y="2423669"/>
            <a:ext cx="91440" cy="123146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8201558" y="2783407"/>
            <a:ext cx="91440" cy="87172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8851330" y="2854108"/>
            <a:ext cx="91440" cy="801028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9614874" y="3198759"/>
            <a:ext cx="101463" cy="45637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10372835" y="2897617"/>
            <a:ext cx="91440" cy="75751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0284486" y="2736743"/>
            <a:ext cx="91440" cy="918393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9526726" y="2722509"/>
            <a:ext cx="92170" cy="93262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8769908" y="2676554"/>
            <a:ext cx="91440" cy="978582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TextBox 404"/>
          <p:cNvSpPr txBox="1"/>
          <p:nvPr/>
        </p:nvSpPr>
        <p:spPr>
          <a:xfrm>
            <a:off x="7873768" y="3708197"/>
            <a:ext cx="3494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Academics     Transport          Canteen            Hostel             Others</a:t>
            </a:r>
            <a:endParaRPr lang="en-US" sz="1000" dirty="0"/>
          </a:p>
        </p:txBody>
      </p:sp>
      <p:sp>
        <p:nvSpPr>
          <p:cNvPr id="406" name="Rectangle 405"/>
          <p:cNvSpPr/>
          <p:nvPr/>
        </p:nvSpPr>
        <p:spPr>
          <a:xfrm>
            <a:off x="10986968" y="2854108"/>
            <a:ext cx="91440" cy="801028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11074205" y="3309899"/>
            <a:ext cx="91440" cy="34523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Connector 407"/>
          <p:cNvCxnSpPr/>
          <p:nvPr/>
        </p:nvCxnSpPr>
        <p:spPr>
          <a:xfrm flipH="1">
            <a:off x="7839679" y="3462640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>
            <a:off x="7839679" y="3195940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>
            <a:off x="7839679" y="2967340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>
            <a:off x="7839679" y="2719690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H="1">
            <a:off x="7839679" y="2472040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H="1">
            <a:off x="7839679" y="2233915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7545415" y="2131618"/>
            <a:ext cx="337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8287058" y="3229964"/>
            <a:ext cx="96609" cy="425172"/>
          </a:xfrm>
          <a:prstGeom prst="rect">
            <a:avLst/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8941171" y="3367535"/>
            <a:ext cx="98393" cy="287601"/>
          </a:xfrm>
          <a:prstGeom prst="rect">
            <a:avLst/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9707876" y="3416832"/>
            <a:ext cx="96609" cy="238304"/>
          </a:xfrm>
          <a:prstGeom prst="rect">
            <a:avLst/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0462530" y="3321972"/>
            <a:ext cx="82362" cy="333164"/>
          </a:xfrm>
          <a:prstGeom prst="rect">
            <a:avLst/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11165645" y="3435177"/>
            <a:ext cx="103439" cy="219959"/>
          </a:xfrm>
          <a:prstGeom prst="rect">
            <a:avLst/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8377793" y="3539543"/>
            <a:ext cx="81369" cy="115593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9037523" y="3500283"/>
            <a:ext cx="89962" cy="154853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9804223" y="3600403"/>
            <a:ext cx="84759" cy="54733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0542434" y="3582133"/>
            <a:ext cx="85888" cy="73003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1267266" y="3515610"/>
            <a:ext cx="82729" cy="139526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8"/>
          <p:cNvSpPr/>
          <p:nvPr/>
        </p:nvSpPr>
        <p:spPr>
          <a:xfrm>
            <a:off x="2009881" y="55568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2047880" y="104172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"/>
          <p:cNvSpPr txBox="1"/>
          <p:nvPr/>
        </p:nvSpPr>
        <p:spPr>
          <a:xfrm>
            <a:off x="2011795" y="55643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38989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008361" y="100820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138" name="Rounded Rectangle 8"/>
          <p:cNvSpPr/>
          <p:nvPr/>
        </p:nvSpPr>
        <p:spPr>
          <a:xfrm>
            <a:off x="4557726" y="559743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4595725" y="1045787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8"/>
          <p:cNvSpPr txBox="1"/>
          <p:nvPr/>
        </p:nvSpPr>
        <p:spPr>
          <a:xfrm>
            <a:off x="4559640" y="560493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56206" y="1012264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Open </a:t>
            </a:r>
            <a:r>
              <a:rPr lang="en-US" sz="1200" dirty="0" smtClean="0">
                <a:solidFill>
                  <a:schemeClr val="bg1"/>
                </a:solidFill>
              </a:rPr>
              <a:t>Grievances</a:t>
            </a:r>
            <a:endParaRPr lang="en-IN" sz="1200" dirty="0"/>
          </a:p>
        </p:txBody>
      </p:sp>
      <p:sp>
        <p:nvSpPr>
          <p:cNvPr id="142" name="Rounded Rectangle 8"/>
          <p:cNvSpPr/>
          <p:nvPr/>
        </p:nvSpPr>
        <p:spPr>
          <a:xfrm>
            <a:off x="7107804" y="557659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7145803" y="1043703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8"/>
          <p:cNvSpPr txBox="1"/>
          <p:nvPr/>
        </p:nvSpPr>
        <p:spPr>
          <a:xfrm>
            <a:off x="7109718" y="558409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106284" y="1010180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Escalated </a:t>
            </a:r>
            <a:r>
              <a:rPr lang="en-US" sz="1200" dirty="0" smtClean="0">
                <a:solidFill>
                  <a:schemeClr val="bg1"/>
                </a:solidFill>
              </a:rPr>
              <a:t>Grievances</a:t>
            </a:r>
            <a:endParaRPr lang="en-IN" sz="1200" dirty="0"/>
          </a:p>
        </p:txBody>
      </p:sp>
      <p:sp>
        <p:nvSpPr>
          <p:cNvPr id="147" name="Rounded Rectangle 8"/>
          <p:cNvSpPr/>
          <p:nvPr/>
        </p:nvSpPr>
        <p:spPr>
          <a:xfrm>
            <a:off x="9641735" y="557659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9679734" y="1043703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8"/>
          <p:cNvSpPr txBox="1"/>
          <p:nvPr/>
        </p:nvSpPr>
        <p:spPr>
          <a:xfrm>
            <a:off x="9643649" y="558409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380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640215" y="1010180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Addressed Grievances</a:t>
            </a:r>
            <a:endParaRPr lang="en-IN" sz="1200" dirty="0"/>
          </a:p>
        </p:txBody>
      </p:sp>
      <p:sp>
        <p:nvSpPr>
          <p:cNvPr id="107" name="Rectangle 106"/>
          <p:cNvSpPr/>
          <p:nvPr/>
        </p:nvSpPr>
        <p:spPr>
          <a:xfrm>
            <a:off x="11099535" y="2335585"/>
            <a:ext cx="94736" cy="81427"/>
          </a:xfrm>
          <a:prstGeom prst="rect">
            <a:avLst/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1101749" y="2506235"/>
            <a:ext cx="94736" cy="81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455502" y="3607080"/>
            <a:ext cx="78528" cy="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23689" y="3607080"/>
            <a:ext cx="78528" cy="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891140" y="3607080"/>
            <a:ext cx="78528" cy="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0628081" y="3607080"/>
            <a:ext cx="78528" cy="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1351016" y="3607080"/>
            <a:ext cx="78528" cy="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109163" y="1834316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123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24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05063" y="1877116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86405" y="50172"/>
            <a:ext cx="155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A.K.T.U. Lucknow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110775" y="1407584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16630" y="89590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71293" y="1439933"/>
            <a:ext cx="116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0" y="1008886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" y="31185"/>
            <a:ext cx="311648" cy="3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ounded Rectangle 133"/>
          <p:cNvSpPr/>
          <p:nvPr/>
        </p:nvSpPr>
        <p:spPr>
          <a:xfrm>
            <a:off x="2030305" y="897862"/>
            <a:ext cx="9971024" cy="5715471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/>
          <p:cNvSpPr txBox="1"/>
          <p:nvPr/>
        </p:nvSpPr>
        <p:spPr>
          <a:xfrm>
            <a:off x="2030305" y="458037"/>
            <a:ext cx="268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Open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4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92692" y="6281094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" name="Rectangle 551"/>
          <p:cNvSpPr/>
          <p:nvPr/>
        </p:nvSpPr>
        <p:spPr>
          <a:xfrm>
            <a:off x="2212155" y="1152844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5146573" y="1152844"/>
            <a:ext cx="1545336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4" name="Rectangle 553"/>
          <p:cNvSpPr/>
          <p:nvPr/>
        </p:nvSpPr>
        <p:spPr>
          <a:xfrm>
            <a:off x="6694644" y="1152844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2212155" y="1487399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6" name="Rectangle 555"/>
          <p:cNvSpPr/>
          <p:nvPr/>
        </p:nvSpPr>
        <p:spPr>
          <a:xfrm>
            <a:off x="5146573" y="1487399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4086742" y="148739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6694644" y="1487399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2212155" y="177656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5146573" y="177656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4086742" y="177656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6694644" y="177656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2212155" y="208069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5146573" y="208069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4086742" y="208069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6694644" y="208069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2212155" y="2374810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5146573" y="2374810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4086742" y="2374810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6694644" y="2374810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7634564" y="1152844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2" name="Rectangle 571"/>
          <p:cNvSpPr/>
          <p:nvPr/>
        </p:nvSpPr>
        <p:spPr>
          <a:xfrm>
            <a:off x="7634564" y="148739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7634564" y="177656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7634564" y="208069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7634564" y="2374810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8691983" y="1152844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8691983" y="1487399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8" name="Rectangle 577"/>
          <p:cNvSpPr/>
          <p:nvPr/>
        </p:nvSpPr>
        <p:spPr>
          <a:xfrm>
            <a:off x="8691983" y="177656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8691983" y="208069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0" name="Rectangle 579"/>
          <p:cNvSpPr/>
          <p:nvPr/>
        </p:nvSpPr>
        <p:spPr>
          <a:xfrm>
            <a:off x="8691983" y="2374810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3261742" y="1152844"/>
            <a:ext cx="8229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3261742" y="1487399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3261742" y="177656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4" name="Rectangle 583"/>
          <p:cNvSpPr/>
          <p:nvPr/>
        </p:nvSpPr>
        <p:spPr>
          <a:xfrm>
            <a:off x="3261742" y="208069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3261742" y="2374810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6" name="Rectangle 585"/>
          <p:cNvSpPr/>
          <p:nvPr/>
        </p:nvSpPr>
        <p:spPr>
          <a:xfrm>
            <a:off x="4086742" y="1152844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2212155" y="2672754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8" name="Rectangle 587"/>
          <p:cNvSpPr/>
          <p:nvPr/>
        </p:nvSpPr>
        <p:spPr>
          <a:xfrm>
            <a:off x="5146573" y="2672754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086742" y="2672754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0" name="Rectangle 589"/>
          <p:cNvSpPr/>
          <p:nvPr/>
        </p:nvSpPr>
        <p:spPr>
          <a:xfrm>
            <a:off x="6694644" y="2672754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2212155" y="2964878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2" name="Rectangle 591"/>
          <p:cNvSpPr/>
          <p:nvPr/>
        </p:nvSpPr>
        <p:spPr>
          <a:xfrm>
            <a:off x="5146573" y="2964878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086742" y="296487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6694644" y="2964878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2212155" y="3252008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5146573" y="3252008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086742" y="325200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6694644" y="3252008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2212155" y="3544859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5146573" y="3544859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086742" y="354485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6694644" y="3544859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7634564" y="2672754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4" name="Rectangle 603"/>
          <p:cNvSpPr/>
          <p:nvPr/>
        </p:nvSpPr>
        <p:spPr>
          <a:xfrm>
            <a:off x="7634564" y="296487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7634564" y="3252008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6" name="Rectangle 605"/>
          <p:cNvSpPr/>
          <p:nvPr/>
        </p:nvSpPr>
        <p:spPr>
          <a:xfrm>
            <a:off x="7634564" y="3544859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8691983" y="2672754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8691983" y="2964878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8691983" y="3252008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8691983" y="3544859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3261742" y="2672754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3261742" y="2964878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261742" y="3252008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3261742" y="3544859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2210182" y="3844256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5144600" y="3844256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084769" y="384425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8" name="Rectangle 617"/>
          <p:cNvSpPr/>
          <p:nvPr/>
        </p:nvSpPr>
        <p:spPr>
          <a:xfrm>
            <a:off x="6692671" y="3844256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2210182" y="413342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5144600" y="413342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084769" y="413342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2" name="Rectangle 621"/>
          <p:cNvSpPr/>
          <p:nvPr/>
        </p:nvSpPr>
        <p:spPr>
          <a:xfrm>
            <a:off x="6692671" y="413342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2210182" y="443755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5144600" y="443755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084769" y="44375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6692671" y="443755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2210182" y="4731667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5144600" y="4731667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084769" y="4731667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6692671" y="4731667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7632591" y="3844256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2" name="Rectangle 631"/>
          <p:cNvSpPr/>
          <p:nvPr/>
        </p:nvSpPr>
        <p:spPr>
          <a:xfrm>
            <a:off x="7632591" y="413342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7632591" y="44375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4" name="Rectangle 633"/>
          <p:cNvSpPr/>
          <p:nvPr/>
        </p:nvSpPr>
        <p:spPr>
          <a:xfrm>
            <a:off x="7632591" y="4731667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8690010" y="3844256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6" name="Rectangle 635"/>
          <p:cNvSpPr/>
          <p:nvPr/>
        </p:nvSpPr>
        <p:spPr>
          <a:xfrm>
            <a:off x="8690010" y="413342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8690010" y="443755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8690010" y="4731667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3259769" y="3844256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3259769" y="413342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3259769" y="443755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3259769" y="4731667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2210182" y="5029611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5144600" y="5029611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4084769" y="5029611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6692671" y="5029611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2210182" y="5321735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5144600" y="5321735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4084769" y="5321735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In039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6692671" y="5321735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2210182" y="5623002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5144600" y="5623002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4084769" y="5623002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IN040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4" name="Rectangle 653"/>
          <p:cNvSpPr/>
          <p:nvPr/>
        </p:nvSpPr>
        <p:spPr>
          <a:xfrm>
            <a:off x="6692671" y="5623002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2210182" y="5915853"/>
            <a:ext cx="10515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5144600" y="5915853"/>
            <a:ext cx="1545336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4084769" y="59158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IN041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6692671" y="5915853"/>
            <a:ext cx="94183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7632591" y="5029611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0" name="Rectangle 659"/>
          <p:cNvSpPr/>
          <p:nvPr/>
        </p:nvSpPr>
        <p:spPr>
          <a:xfrm>
            <a:off x="7632591" y="5321735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7632591" y="5623002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7632591" y="5915853"/>
            <a:ext cx="106070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8690010" y="5029611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8690010" y="5321735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8690010" y="5623002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6" name="Rectangle 665"/>
          <p:cNvSpPr/>
          <p:nvPr/>
        </p:nvSpPr>
        <p:spPr>
          <a:xfrm>
            <a:off x="8690010" y="5915853"/>
            <a:ext cx="84124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3259769" y="5029611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ST01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8" name="Rectangle 667"/>
          <p:cNvSpPr/>
          <p:nvPr/>
        </p:nvSpPr>
        <p:spPr>
          <a:xfrm>
            <a:off x="3259769" y="5321735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ST02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3259769" y="5623002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0" name="Rectangle 669"/>
          <p:cNvSpPr/>
          <p:nvPr/>
        </p:nvSpPr>
        <p:spPr>
          <a:xfrm>
            <a:off x="3259769" y="5915853"/>
            <a:ext cx="822960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ST08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1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1525748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2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183219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3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212196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4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241" y="240214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29" y="271452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301289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27" y="3297173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3584048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3887839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0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029" y="417700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60" y="4480062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2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13" y="4772907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064975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358406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655645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15" y="5953111"/>
            <a:ext cx="173210" cy="2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7" name="Rectangle 686"/>
          <p:cNvSpPr/>
          <p:nvPr/>
        </p:nvSpPr>
        <p:spPr>
          <a:xfrm>
            <a:off x="9537711" y="1153463"/>
            <a:ext cx="2165476" cy="2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9740930" y="1551671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689" name="Freeform 65"/>
          <p:cNvSpPr>
            <a:spLocks noEditPoints="1"/>
          </p:cNvSpPr>
          <p:nvPr/>
        </p:nvSpPr>
        <p:spPr bwMode="auto">
          <a:xfrm>
            <a:off x="10271573" y="1589174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10721380" y="155165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691" name="Group 690"/>
          <p:cNvGrpSpPr/>
          <p:nvPr/>
        </p:nvGrpSpPr>
        <p:grpSpPr>
          <a:xfrm>
            <a:off x="11392239" y="157896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69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Freeform 69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94" name="Rectangle 693"/>
          <p:cNvSpPr/>
          <p:nvPr/>
        </p:nvSpPr>
        <p:spPr>
          <a:xfrm>
            <a:off x="9534772" y="1482426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9747812" y="184925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696" name="Freeform 65"/>
          <p:cNvSpPr>
            <a:spLocks noEditPoints="1"/>
          </p:cNvSpPr>
          <p:nvPr/>
        </p:nvSpPr>
        <p:spPr bwMode="auto">
          <a:xfrm>
            <a:off x="10278455" y="188675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10728262" y="184923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698" name="Group 697"/>
          <p:cNvGrpSpPr/>
          <p:nvPr/>
        </p:nvGrpSpPr>
        <p:grpSpPr>
          <a:xfrm>
            <a:off x="11399121" y="187655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69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Freeform 69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1" name="Rectangle 700"/>
          <p:cNvSpPr/>
          <p:nvPr/>
        </p:nvSpPr>
        <p:spPr>
          <a:xfrm>
            <a:off x="9541654" y="178000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9747812" y="214049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03" name="Freeform 65"/>
          <p:cNvSpPr>
            <a:spLocks noEditPoints="1"/>
          </p:cNvSpPr>
          <p:nvPr/>
        </p:nvSpPr>
        <p:spPr bwMode="auto">
          <a:xfrm>
            <a:off x="10278455" y="217799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0728262" y="214047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05" name="Group 704"/>
          <p:cNvGrpSpPr/>
          <p:nvPr/>
        </p:nvGrpSpPr>
        <p:grpSpPr>
          <a:xfrm>
            <a:off x="11399121" y="216779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0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Freeform 70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8" name="Rectangle 707"/>
          <p:cNvSpPr/>
          <p:nvPr/>
        </p:nvSpPr>
        <p:spPr>
          <a:xfrm>
            <a:off x="9541654" y="207124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9754694" y="243807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10" name="Freeform 65"/>
          <p:cNvSpPr>
            <a:spLocks noEditPoints="1"/>
          </p:cNvSpPr>
          <p:nvPr/>
        </p:nvSpPr>
        <p:spPr bwMode="auto">
          <a:xfrm>
            <a:off x="10285337" y="247557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10735144" y="243805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12" name="Group 711"/>
          <p:cNvGrpSpPr/>
          <p:nvPr/>
        </p:nvGrpSpPr>
        <p:grpSpPr>
          <a:xfrm>
            <a:off x="11406003" y="246537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1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Freeform 71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15" name="Rectangle 714"/>
          <p:cNvSpPr/>
          <p:nvPr/>
        </p:nvSpPr>
        <p:spPr>
          <a:xfrm>
            <a:off x="9548536" y="236882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9747812" y="2734161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17" name="Freeform 65"/>
          <p:cNvSpPr>
            <a:spLocks noEditPoints="1"/>
          </p:cNvSpPr>
          <p:nvPr/>
        </p:nvSpPr>
        <p:spPr bwMode="auto">
          <a:xfrm>
            <a:off x="10278455" y="2771664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10728262" y="273414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19" name="Group 718"/>
          <p:cNvGrpSpPr/>
          <p:nvPr/>
        </p:nvGrpSpPr>
        <p:grpSpPr>
          <a:xfrm>
            <a:off x="11399121" y="276145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2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Freeform 72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2" name="Rectangle 721"/>
          <p:cNvSpPr/>
          <p:nvPr/>
        </p:nvSpPr>
        <p:spPr>
          <a:xfrm>
            <a:off x="9541654" y="2664916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9754694" y="303174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24" name="Freeform 65"/>
          <p:cNvSpPr>
            <a:spLocks noEditPoints="1"/>
          </p:cNvSpPr>
          <p:nvPr/>
        </p:nvSpPr>
        <p:spPr bwMode="auto">
          <a:xfrm>
            <a:off x="10285337" y="306924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10735144" y="303172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26" name="Group 725"/>
          <p:cNvGrpSpPr/>
          <p:nvPr/>
        </p:nvGrpSpPr>
        <p:grpSpPr>
          <a:xfrm>
            <a:off x="11406003" y="305904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27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Freeform 727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9" name="Rectangle 728"/>
          <p:cNvSpPr/>
          <p:nvPr/>
        </p:nvSpPr>
        <p:spPr>
          <a:xfrm>
            <a:off x="9548536" y="296249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9754694" y="332298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31" name="Freeform 65"/>
          <p:cNvSpPr>
            <a:spLocks noEditPoints="1"/>
          </p:cNvSpPr>
          <p:nvPr/>
        </p:nvSpPr>
        <p:spPr bwMode="auto">
          <a:xfrm>
            <a:off x="10285337" y="336048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10735144" y="332296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33" name="Group 732"/>
          <p:cNvGrpSpPr/>
          <p:nvPr/>
        </p:nvGrpSpPr>
        <p:grpSpPr>
          <a:xfrm>
            <a:off x="11406003" y="335028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34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Freeform 734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36" name="Rectangle 735"/>
          <p:cNvSpPr/>
          <p:nvPr/>
        </p:nvSpPr>
        <p:spPr>
          <a:xfrm>
            <a:off x="9548536" y="325373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9761576" y="362056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38" name="Freeform 65"/>
          <p:cNvSpPr>
            <a:spLocks noEditPoints="1"/>
          </p:cNvSpPr>
          <p:nvPr/>
        </p:nvSpPr>
        <p:spPr bwMode="auto">
          <a:xfrm>
            <a:off x="10292219" y="365806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10742026" y="362054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40" name="Group 739"/>
          <p:cNvGrpSpPr/>
          <p:nvPr/>
        </p:nvGrpSpPr>
        <p:grpSpPr>
          <a:xfrm>
            <a:off x="11412885" y="364786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41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Freeform 741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43" name="Rectangle 742"/>
          <p:cNvSpPr/>
          <p:nvPr/>
        </p:nvSpPr>
        <p:spPr>
          <a:xfrm>
            <a:off x="9555418" y="355131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9747812" y="391207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45" name="Freeform 65"/>
          <p:cNvSpPr>
            <a:spLocks noEditPoints="1"/>
          </p:cNvSpPr>
          <p:nvPr/>
        </p:nvSpPr>
        <p:spPr bwMode="auto">
          <a:xfrm>
            <a:off x="10278455" y="394957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0728262" y="391205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47" name="Group 746"/>
          <p:cNvGrpSpPr/>
          <p:nvPr/>
        </p:nvGrpSpPr>
        <p:grpSpPr>
          <a:xfrm>
            <a:off x="11399121" y="393937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4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Freeform 74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50" name="Rectangle 749"/>
          <p:cNvSpPr/>
          <p:nvPr/>
        </p:nvSpPr>
        <p:spPr>
          <a:xfrm>
            <a:off x="9541654" y="384282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9754694" y="420965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52" name="Freeform 65"/>
          <p:cNvSpPr>
            <a:spLocks noEditPoints="1"/>
          </p:cNvSpPr>
          <p:nvPr/>
        </p:nvSpPr>
        <p:spPr bwMode="auto">
          <a:xfrm>
            <a:off x="10285337" y="424715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10735144" y="420963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54" name="Group 753"/>
          <p:cNvGrpSpPr/>
          <p:nvPr/>
        </p:nvGrpSpPr>
        <p:grpSpPr>
          <a:xfrm>
            <a:off x="11406003" y="423695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55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Freeform 755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57" name="Rectangle 756"/>
          <p:cNvSpPr/>
          <p:nvPr/>
        </p:nvSpPr>
        <p:spPr>
          <a:xfrm>
            <a:off x="9548536" y="414040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9754694" y="450089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59" name="Freeform 65"/>
          <p:cNvSpPr>
            <a:spLocks noEditPoints="1"/>
          </p:cNvSpPr>
          <p:nvPr/>
        </p:nvSpPr>
        <p:spPr bwMode="auto">
          <a:xfrm>
            <a:off x="10285337" y="453839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10735144" y="450087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61" name="Group 760"/>
          <p:cNvGrpSpPr/>
          <p:nvPr/>
        </p:nvGrpSpPr>
        <p:grpSpPr>
          <a:xfrm>
            <a:off x="11406003" y="452819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6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Freeform 76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64" name="Rectangle 763"/>
          <p:cNvSpPr/>
          <p:nvPr/>
        </p:nvSpPr>
        <p:spPr>
          <a:xfrm>
            <a:off x="9548536" y="443164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9761576" y="479847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66" name="Freeform 65"/>
          <p:cNvSpPr>
            <a:spLocks noEditPoints="1"/>
          </p:cNvSpPr>
          <p:nvPr/>
        </p:nvSpPr>
        <p:spPr bwMode="auto">
          <a:xfrm>
            <a:off x="10292219" y="4835978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10742026" y="479845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68" name="Group 767"/>
          <p:cNvGrpSpPr/>
          <p:nvPr/>
        </p:nvGrpSpPr>
        <p:grpSpPr>
          <a:xfrm>
            <a:off x="11412885" y="482577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6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Freeform 76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71" name="Rectangle 770"/>
          <p:cNvSpPr/>
          <p:nvPr/>
        </p:nvSpPr>
        <p:spPr>
          <a:xfrm>
            <a:off x="9555418" y="4729230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9754694" y="509456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73" name="Freeform 65"/>
          <p:cNvSpPr>
            <a:spLocks noEditPoints="1"/>
          </p:cNvSpPr>
          <p:nvPr/>
        </p:nvSpPr>
        <p:spPr bwMode="auto">
          <a:xfrm>
            <a:off x="10285337" y="513206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0735144" y="509454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75" name="Group 774"/>
          <p:cNvGrpSpPr/>
          <p:nvPr/>
        </p:nvGrpSpPr>
        <p:grpSpPr>
          <a:xfrm>
            <a:off x="11406003" y="5121860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7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Freeform 77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78" name="Rectangle 777"/>
          <p:cNvSpPr/>
          <p:nvPr/>
        </p:nvSpPr>
        <p:spPr>
          <a:xfrm>
            <a:off x="9548536" y="5025317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9761576" y="5392143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80" name="Freeform 65"/>
          <p:cNvSpPr>
            <a:spLocks noEditPoints="1"/>
          </p:cNvSpPr>
          <p:nvPr/>
        </p:nvSpPr>
        <p:spPr bwMode="auto">
          <a:xfrm>
            <a:off x="10292219" y="542964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10742026" y="539212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82" name="Group 781"/>
          <p:cNvGrpSpPr/>
          <p:nvPr/>
        </p:nvGrpSpPr>
        <p:grpSpPr>
          <a:xfrm>
            <a:off x="11412885" y="541944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8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4" name="Freeform 78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85" name="Rectangle 784"/>
          <p:cNvSpPr/>
          <p:nvPr/>
        </p:nvSpPr>
        <p:spPr>
          <a:xfrm>
            <a:off x="9555418" y="5322898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9761576" y="5683384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87" name="Freeform 65"/>
          <p:cNvSpPr>
            <a:spLocks noEditPoints="1"/>
          </p:cNvSpPr>
          <p:nvPr/>
        </p:nvSpPr>
        <p:spPr bwMode="auto">
          <a:xfrm>
            <a:off x="10292219" y="572088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10742026" y="568336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89" name="Group 788"/>
          <p:cNvGrpSpPr/>
          <p:nvPr/>
        </p:nvGrpSpPr>
        <p:grpSpPr>
          <a:xfrm>
            <a:off x="11412885" y="571068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9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1" name="Freeform 79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92" name="Rectangle 791"/>
          <p:cNvSpPr/>
          <p:nvPr/>
        </p:nvSpPr>
        <p:spPr>
          <a:xfrm>
            <a:off x="9555418" y="5614139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9768458" y="598096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794" name="Freeform 65"/>
          <p:cNvSpPr>
            <a:spLocks noEditPoints="1"/>
          </p:cNvSpPr>
          <p:nvPr/>
        </p:nvSpPr>
        <p:spPr bwMode="auto">
          <a:xfrm>
            <a:off x="10299101" y="6018468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10748908" y="598094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796" name="Group 795"/>
          <p:cNvGrpSpPr/>
          <p:nvPr/>
        </p:nvGrpSpPr>
        <p:grpSpPr>
          <a:xfrm>
            <a:off x="11419767" y="6008263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797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8" name="Freeform 797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99" name="Rectangle 798"/>
          <p:cNvSpPr/>
          <p:nvPr/>
        </p:nvSpPr>
        <p:spPr>
          <a:xfrm>
            <a:off x="9562300" y="5911720"/>
            <a:ext cx="2168415" cy="2975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6" name="Group 805"/>
          <p:cNvGrpSpPr/>
          <p:nvPr/>
        </p:nvGrpSpPr>
        <p:grpSpPr>
          <a:xfrm>
            <a:off x="109163" y="1834316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807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808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809" name="TextBox 808"/>
          <p:cNvSpPr txBox="1"/>
          <p:nvPr/>
        </p:nvSpPr>
        <p:spPr>
          <a:xfrm>
            <a:off x="405063" y="1877116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10648163" y="7125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Ombudsman </a:t>
            </a:r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3" name="Freeform 7"/>
          <p:cNvSpPr/>
          <p:nvPr/>
        </p:nvSpPr>
        <p:spPr bwMode="auto">
          <a:xfrm rot="5400000">
            <a:off x="11619918" y="141659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86405" y="50172"/>
            <a:ext cx="155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A.K.T.U. Lucknow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110775" y="1407584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8791" y="133838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71293" y="1439933"/>
            <a:ext cx="116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0" y="1008886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" y="31185"/>
            <a:ext cx="311648" cy="3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030305" y="897862"/>
            <a:ext cx="9925077" cy="14341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6454520" y="1158803"/>
            <a:ext cx="2164430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0500" y="1163265"/>
            <a:ext cx="21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745149" y="1158803"/>
            <a:ext cx="1028011" cy="303117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70" name="Freeform 30"/>
          <p:cNvSpPr>
            <a:spLocks noEditPoints="1"/>
          </p:cNvSpPr>
          <p:nvPr/>
        </p:nvSpPr>
        <p:spPr bwMode="auto">
          <a:xfrm>
            <a:off x="9508673" y="1209667"/>
            <a:ext cx="201387" cy="20138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67279" y="1158803"/>
            <a:ext cx="3097329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17692" y="1765010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18260" y="1765010"/>
            <a:ext cx="2279458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00900" y="1767743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40820" y="1767743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98239" y="1767743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73147" y="1765010"/>
            <a:ext cx="1626692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38930" y="1767743"/>
            <a:ext cx="16677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Freeform 7"/>
          <p:cNvSpPr/>
          <p:nvPr/>
        </p:nvSpPr>
        <p:spPr bwMode="auto">
          <a:xfrm rot="5400000">
            <a:off x="6175611" y="1272024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/>
          </a:p>
        </p:txBody>
      </p:sp>
      <p:grpSp>
        <p:nvGrpSpPr>
          <p:cNvPr id="81" name="Group 80"/>
          <p:cNvGrpSpPr/>
          <p:nvPr/>
        </p:nvGrpSpPr>
        <p:grpSpPr>
          <a:xfrm>
            <a:off x="109163" y="1834316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83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05063" y="1877116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648163" y="7125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Ombudsman </a:t>
            </a:r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Freeform 7"/>
          <p:cNvSpPr/>
          <p:nvPr/>
        </p:nvSpPr>
        <p:spPr bwMode="auto">
          <a:xfrm rot="5400000">
            <a:off x="11619918" y="141659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86405" y="50172"/>
            <a:ext cx="155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A.K.T.U. Lucknow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110775" y="1407584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8791" y="1338386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71293" y="1439933"/>
            <a:ext cx="116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0" y="1008886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" y="31185"/>
            <a:ext cx="311648" cy="3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030305" y="897862"/>
            <a:ext cx="9925077" cy="14341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6454520" y="1158803"/>
            <a:ext cx="2164430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0500" y="1163265"/>
            <a:ext cx="21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745149" y="1158803"/>
            <a:ext cx="1028011" cy="303117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70" name="Freeform 30"/>
          <p:cNvSpPr>
            <a:spLocks noEditPoints="1"/>
          </p:cNvSpPr>
          <p:nvPr/>
        </p:nvSpPr>
        <p:spPr bwMode="auto">
          <a:xfrm>
            <a:off x="9508673" y="1209667"/>
            <a:ext cx="201387" cy="20138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67279" y="1158803"/>
            <a:ext cx="3097329" cy="30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17692" y="1765010"/>
            <a:ext cx="1051560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18260" y="1765010"/>
            <a:ext cx="2279458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00900" y="1767743"/>
            <a:ext cx="941832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40820" y="1767743"/>
            <a:ext cx="1060704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98239" y="1767743"/>
            <a:ext cx="8412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73147" y="1765010"/>
            <a:ext cx="1626692" cy="29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College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38930" y="1767743"/>
            <a:ext cx="1667748" cy="29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Freeform 7"/>
          <p:cNvSpPr/>
          <p:nvPr/>
        </p:nvSpPr>
        <p:spPr bwMode="auto">
          <a:xfrm rot="5400000">
            <a:off x="6175611" y="1272024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3267279" y="1158804"/>
            <a:ext cx="3124141" cy="998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Grievance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College Id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Grievance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163" y="1834316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05063" y="1877116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648163" y="7125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Ombudsman </a:t>
            </a:r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Freeform 7"/>
          <p:cNvSpPr/>
          <p:nvPr/>
        </p:nvSpPr>
        <p:spPr bwMode="auto">
          <a:xfrm rot="5400000">
            <a:off x="11619918" y="141659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86405" y="50172"/>
            <a:ext cx="155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A.K.T.U. Lucknow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110775" y="1407584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13788" y="1759288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71293" y="1439933"/>
            <a:ext cx="116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0" y="1008886"/>
            <a:ext cx="137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" y="31185"/>
            <a:ext cx="311648" cy="3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TextBox 201"/>
          <p:cNvSpPr txBox="1"/>
          <p:nvPr/>
        </p:nvSpPr>
        <p:spPr>
          <a:xfrm>
            <a:off x="2001955" y="545009"/>
            <a:ext cx="418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Frequently Asked Questions (FAQs)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8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955" y="988419"/>
            <a:ext cx="9795423" cy="45921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09163" y="1834316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50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1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5063" y="1877116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648163" y="71252"/>
            <a:ext cx="9941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Ombudsman </a:t>
            </a:r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Freeform 7"/>
          <p:cNvSpPr/>
          <p:nvPr/>
        </p:nvSpPr>
        <p:spPr bwMode="auto">
          <a:xfrm rot="5400000">
            <a:off x="11619918" y="141659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495</Words>
  <Application>Microsoft Office PowerPoint</Application>
  <PresentationFormat>Custom</PresentationFormat>
  <Paragraphs>243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659</cp:revision>
  <cp:lastPrinted>2019-02-14T07:41:15Z</cp:lastPrinted>
  <dcterms:created xsi:type="dcterms:W3CDTF">2019-01-09T09:57:50Z</dcterms:created>
  <dcterms:modified xsi:type="dcterms:W3CDTF">2019-02-22T12:22:24Z</dcterms:modified>
</cp:coreProperties>
</file>