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howSpecialPlsOnTitleSld="0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5143500" cx="9144000"/>
  <p:notesSz cx="6858000" cy="9144000"/>
  <p:embeddedFontLst>
    <p:embeddedFont>
      <p:font typeface="Roboto Slab" panose="020B0604020202020204" charset="0"/>
      <p:regular r:id="rId13"/>
      <p:bold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FF66CC"/>
    <a:srgbClr val="FF99FF"/>
    <a:srgbClr val="FFFF99"/>
    <a:srgbClr val="FFCC66"/>
    <a:srgbClr val="FF9900"/>
    <a:srgbClr val="FFCCFF"/>
    <a:srgbClr val="FFFF66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99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22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7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22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67;g35f391192_0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Google Shape;400;g35ed75ccf_02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0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72;g3606f1c2d_3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7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94;g35f391192_029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107;p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0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81;g35f391192_04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8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94;g35f391192_029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80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Google Shape;129;g35f391192_017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87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Google Shape;421;gabf1dbd179_0_2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2" name="Google Shape;422;gabf1dbd17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137;g35f391192_04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16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xmlns:r="http://schemas.openxmlformats.org/officeDocument/2006/relationships" r:embed="rId1">
            <a:alphaModFix/>
          </a:blip>
          <a:stretch>
            <a:fillRect/>
          </a:stretch>
        </a:blipFill>
      </p:bgPr>
    </p:bg>
    <p:spTree>
      <p:nvGrpSpPr>
        <p:cNvPr id="20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048580" name="Google Shape;11;p2"/>
          <p:cNvSpPr/>
          <p:nvPr/>
        </p:nvSpPr>
        <p:spPr>
          <a:xfrm>
            <a:off x="7337531" y="4630074"/>
            <a:ext cx="96300" cy="96000"/>
          </a:xfrm>
          <a:prstGeom prst="ellipse"/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1" name="Google Shape;12;p2"/>
          <p:cNvSpPr/>
          <p:nvPr/>
        </p:nvSpPr>
        <p:spPr>
          <a:xfrm>
            <a:off x="7790243" y="4182401"/>
            <a:ext cx="96300" cy="96000"/>
          </a:xfrm>
          <a:prstGeom prst="ellipse"/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2" name="Google Shape;13;p2"/>
          <p:cNvSpPr/>
          <p:nvPr/>
        </p:nvSpPr>
        <p:spPr>
          <a:xfrm>
            <a:off x="8893253" y="3333348"/>
            <a:ext cx="57600" cy="57600"/>
          </a:xfrm>
          <a:prstGeom prst="ellipse"/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3" name="Google Shape;14;p2"/>
          <p:cNvSpPr/>
          <p:nvPr/>
        </p:nvSpPr>
        <p:spPr>
          <a:xfrm>
            <a:off x="8771302" y="4923775"/>
            <a:ext cx="96300" cy="96000"/>
          </a:xfrm>
          <a:prstGeom prst="ellipse"/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4" name="Google Shape;15;p2"/>
          <p:cNvSpPr/>
          <p:nvPr/>
        </p:nvSpPr>
        <p:spPr>
          <a:xfrm>
            <a:off x="2386266" y="508134"/>
            <a:ext cx="96300" cy="96000"/>
          </a:xfrm>
          <a:prstGeom prst="ellipse"/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5" name="Google Shape;16;p2"/>
          <p:cNvSpPr/>
          <p:nvPr/>
        </p:nvSpPr>
        <p:spPr>
          <a:xfrm>
            <a:off x="479460" y="2703980"/>
            <a:ext cx="96300" cy="96000"/>
          </a:xfrm>
          <a:prstGeom prst="ellipse"/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6" name="Google Shape;17;p2"/>
          <p:cNvSpPr/>
          <p:nvPr/>
        </p:nvSpPr>
        <p:spPr>
          <a:xfrm>
            <a:off x="261540" y="643097"/>
            <a:ext cx="96300" cy="96000"/>
          </a:xfrm>
          <a:prstGeom prst="ellipse"/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7" name="Google Shape;18;p2"/>
          <p:cNvSpPr/>
          <p:nvPr/>
        </p:nvSpPr>
        <p:spPr>
          <a:xfrm>
            <a:off x="507235" y="1080863"/>
            <a:ext cx="192600" cy="192300"/>
          </a:xfrm>
          <a:prstGeom prst="ellipse"/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8" name="Google Shape;19;p2"/>
          <p:cNvSpPr/>
          <p:nvPr/>
        </p:nvSpPr>
        <p:spPr>
          <a:xfrm>
            <a:off x="8314019" y="3625322"/>
            <a:ext cx="144300" cy="144000"/>
          </a:xfrm>
          <a:prstGeom prst="ellipse"/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9" name="Google Shape;20;p2"/>
          <p:cNvSpPr/>
          <p:nvPr/>
        </p:nvSpPr>
        <p:spPr>
          <a:xfrm>
            <a:off x="8882858" y="4186761"/>
            <a:ext cx="144300" cy="144000"/>
          </a:xfrm>
          <a:prstGeom prst="ellipse"/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0" name="Google Shape;21;p2"/>
          <p:cNvSpPr/>
          <p:nvPr/>
        </p:nvSpPr>
        <p:spPr>
          <a:xfrm>
            <a:off x="158313" y="1596559"/>
            <a:ext cx="57600" cy="57600"/>
          </a:xfrm>
          <a:prstGeom prst="ellipse"/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1" name="Google Shape;22;p2"/>
          <p:cNvSpPr/>
          <p:nvPr/>
        </p:nvSpPr>
        <p:spPr>
          <a:xfrm>
            <a:off x="1396483" y="226428"/>
            <a:ext cx="192600" cy="192300"/>
          </a:xfrm>
          <a:prstGeom prst="ellipse"/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2" name="Google Shape;23;p2"/>
          <p:cNvSpPr/>
          <p:nvPr/>
        </p:nvSpPr>
        <p:spPr>
          <a:xfrm>
            <a:off x="617492" y="2000594"/>
            <a:ext cx="57600" cy="57600"/>
          </a:xfrm>
          <a:prstGeom prst="ellipse"/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3" name="Google Shape;24;p2"/>
          <p:cNvSpPr/>
          <p:nvPr/>
        </p:nvSpPr>
        <p:spPr>
          <a:xfrm>
            <a:off x="3425273" y="387880"/>
            <a:ext cx="57600" cy="57600"/>
          </a:xfrm>
          <a:prstGeom prst="ellipse"/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4" name="Google Shape;25;p2"/>
          <p:cNvSpPr/>
          <p:nvPr/>
        </p:nvSpPr>
        <p:spPr>
          <a:xfrm>
            <a:off x="8014029" y="4567546"/>
            <a:ext cx="192600" cy="192300"/>
          </a:xfrm>
          <a:prstGeom prst="ellipse"/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xmlns:r="http://schemas.openxmlformats.org/officeDocument/2006/relationships" r:embed="rId1">
            <a:alphaModFix/>
          </a:blip>
          <a:stretch>
            <a:fillRect/>
          </a:stretch>
        </a:blipFill>
      </p:bgPr>
    </p:bg>
    <p:spTree>
      <p:nvGrpSpPr>
        <p:cNvPr id="28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1048609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32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</a:lvl9pPr>
          </a:lstStyle>
          <a:p/>
        </p:txBody>
      </p:sp>
      <p:sp>
        <p:nvSpPr>
          <p:cNvPr id="1048617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48618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2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</a:lvl9pPr>
          </a:lstStyle>
          <a:p/>
        </p:txBody>
      </p:sp>
      <p:sp>
        <p:nvSpPr>
          <p:cNvPr id="1048600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8601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8602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50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</a:lvl9pPr>
          </a:lstStyle>
          <a:p/>
        </p:txBody>
      </p:sp>
      <p:sp>
        <p:nvSpPr>
          <p:cNvPr id="1048704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</a:lvl9pPr>
          </a:lstStyle>
          <a:p/>
        </p:txBody>
      </p:sp>
      <p:sp>
        <p:nvSpPr>
          <p:cNvPr id="1048705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</a:lvl9pPr>
          </a:lstStyle>
          <a:p/>
        </p:txBody>
      </p:sp>
      <p:sp>
        <p:nvSpPr>
          <p:cNvPr id="1048706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</a:lvl9pPr>
          </a:lstStyle>
          <a:p/>
        </p:txBody>
      </p:sp>
      <p:sp>
        <p:nvSpPr>
          <p:cNvPr id="1048707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xmlns:r="http://schemas.openxmlformats.org/officeDocument/2006/relationships" r:embed="rId1">
            <a:alphaModFix/>
          </a:blip>
          <a:stretch>
            <a:fillRect/>
          </a:stretch>
        </a:blipFill>
      </p:bgPr>
    </p:bg>
    <p:spTree>
      <p:nvGrpSpPr>
        <p:cNvPr id="46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</a:lvl9pPr>
          </a:lstStyle>
          <a:p/>
        </p:txBody>
      </p:sp>
      <p:sp>
        <p:nvSpPr>
          <p:cNvPr id="1048689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xmlns:r="http://schemas.openxmlformats.org/officeDocument/2006/relationships" r:embed="rId1">
            <a:alphaModFix/>
          </a:blip>
          <a:stretch>
            <a:fillRect/>
          </a:stretch>
        </a:blipFill>
      </p:bgPr>
    </p:bg>
    <p:spTree>
      <p:nvGrpSpPr>
        <p:cNvPr id="36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image" Target="../media/image3.png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xmlns:r="http://schemas.openxmlformats.org/officeDocument/2006/relationships" r:embed="rId8">
            <a:alphaModFix/>
          </a:blip>
          <a:stretch>
            <a:fillRect/>
          </a:stretch>
        </a:blipFill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algn="r" lvl="1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algn="r" lvl="2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algn="r" lvl="3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algn="r" lvl="4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algn="r" lvl="5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algn="r" lvl="6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algn="r" lvl="7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algn="r" lvl="8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 thruBlk="1"/>
  </p:transition>
  <p:hf dt="0" ftr="0" hdr="0" sldNum="1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70;p12"/>
          <p:cNvSpPr txBox="1">
            <a:spLocks noGrp="1"/>
          </p:cNvSpPr>
          <p:nvPr>
            <p:ph type="ctrTitle"/>
          </p:nvPr>
        </p:nvSpPr>
        <p:spPr>
          <a:xfrm>
            <a:off x="1072554" y="339417"/>
            <a:ext cx="7822018" cy="1628375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4400" lang="en-US"/>
              <a:t>Mini Project Presentation</a:t>
            </a:r>
            <a:br>
              <a:rPr dirty="0" sz="4400" lang="en-US"/>
            </a:br>
            <a:r>
              <a:rPr dirty="0" sz="4400" lang="en-US"/>
              <a:t>TY </a:t>
            </a:r>
            <a:r>
              <a:rPr dirty="0" sz="4400" lang="en-US" err="1"/>
              <a:t>B.Tech</a:t>
            </a:r>
            <a:r>
              <a:rPr dirty="0" sz="4400" lang="en-US"/>
              <a:t> CSE</a:t>
            </a:r>
            <a:endParaRPr dirty="0" sz="2400"/>
          </a:p>
        </p:txBody>
      </p:sp>
      <p:sp>
        <p:nvSpPr>
          <p:cNvPr id="1048596" name="TextBox 2"/>
          <p:cNvSpPr txBox="1"/>
          <p:nvPr/>
        </p:nvSpPr>
        <p:spPr>
          <a:xfrm>
            <a:off x="1072554" y="2280315"/>
            <a:ext cx="5408427" cy="2466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600" lang="en-IN">
                <a:latin typeface="Source Sans Pro" panose="020B0503030403020204" pitchFamily="34" charset="0"/>
                <a:ea typeface="Source Sans Pro" panose="020B0503030403020204" pitchFamily="34" charset="0"/>
              </a:rPr>
              <a:t>Presented by</a:t>
            </a:r>
            <a:r>
              <a:rPr dirty="0" sz="1600" lang="en-IN">
                <a:latin typeface="Source Sans Pro" panose="020B0503030403020204" pitchFamily="34" charset="0"/>
                <a:ea typeface="Source Sans Pro" panose="020B0503030403020204" pitchFamily="34" charset="0"/>
              </a:rPr>
              <a:t> :</a:t>
            </a:r>
          </a:p>
          <a:p>
            <a:r>
              <a:rPr dirty="0" sz="1600" lang="en-IN">
                <a:latin typeface="Source Sans Pro" panose="020B0503030403020204" pitchFamily="34" charset="0"/>
                <a:ea typeface="Source Sans Pro" panose="020B0503030403020204" pitchFamily="34" charset="0"/>
              </a:rPr>
              <a:t>Sandeep Gone	              	(Roll No. 39)</a:t>
            </a:r>
          </a:p>
          <a:p>
            <a:r>
              <a:rPr dirty="0" sz="1600" lang="en-IN" err="1">
                <a:latin typeface="Source Sans Pro" panose="020B0503030403020204" pitchFamily="34" charset="0"/>
                <a:ea typeface="Source Sans Pro" panose="020B0503030403020204" pitchFamily="34" charset="0"/>
              </a:rPr>
              <a:t>Anekant</a:t>
            </a:r>
            <a:r>
              <a:rPr dirty="0" sz="1600" lang="en-IN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dirty="0" sz="1600" lang="en-IN" err="1">
                <a:latin typeface="Source Sans Pro" panose="020B0503030403020204" pitchFamily="34" charset="0"/>
                <a:ea typeface="Source Sans Pro" panose="020B0503030403020204" pitchFamily="34" charset="0"/>
              </a:rPr>
              <a:t>Madrap</a:t>
            </a:r>
            <a:r>
              <a:rPr dirty="0" sz="1600" lang="en-IN">
                <a:latin typeface="Source Sans Pro" panose="020B0503030403020204" pitchFamily="34" charset="0"/>
                <a:ea typeface="Source Sans Pro" panose="020B0503030403020204" pitchFamily="34" charset="0"/>
              </a:rPr>
              <a:t>	              	(Roll No. 40)</a:t>
            </a:r>
          </a:p>
          <a:p>
            <a:r>
              <a:rPr dirty="0" sz="1600" lang="en-IN" err="1">
                <a:latin typeface="Source Sans Pro" panose="020B0503030403020204" pitchFamily="34" charset="0"/>
                <a:ea typeface="Source Sans Pro" panose="020B0503030403020204" pitchFamily="34" charset="0"/>
              </a:rPr>
              <a:t>Prathamesh</a:t>
            </a:r>
            <a:r>
              <a:rPr dirty="0" sz="1600" lang="en-IN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dirty="0" sz="1600" lang="en-IN" err="1">
                <a:latin typeface="Source Sans Pro" panose="020B0503030403020204" pitchFamily="34" charset="0"/>
                <a:ea typeface="Source Sans Pro" panose="020B0503030403020204" pitchFamily="34" charset="0"/>
              </a:rPr>
              <a:t>Manakapure</a:t>
            </a:r>
            <a:r>
              <a:rPr dirty="0" sz="1600" lang="en-IN">
                <a:latin typeface="Source Sans Pro" panose="020B0503030403020204" pitchFamily="34" charset="0"/>
                <a:ea typeface="Source Sans Pro" panose="020B0503030403020204" pitchFamily="34" charset="0"/>
              </a:rPr>
              <a:t>       	(Roll No. 41)</a:t>
            </a:r>
          </a:p>
          <a:p>
            <a:r>
              <a:rPr dirty="0" sz="1600" lang="en-IN">
                <a:latin typeface="Source Sans Pro" panose="020B0503030403020204" pitchFamily="34" charset="0"/>
                <a:ea typeface="Source Sans Pro" panose="020B0503030403020204" pitchFamily="34" charset="0"/>
              </a:rPr>
              <a:t>Ritika </a:t>
            </a:r>
            <a:r>
              <a:rPr dirty="0" sz="1600" lang="en-IN" err="1">
                <a:latin typeface="Source Sans Pro" panose="020B0503030403020204" pitchFamily="34" charset="0"/>
                <a:ea typeface="Source Sans Pro" panose="020B0503030403020204" pitchFamily="34" charset="0"/>
              </a:rPr>
              <a:t>Kurapati</a:t>
            </a:r>
            <a:r>
              <a:rPr dirty="0" sz="1600" lang="en-IN">
                <a:latin typeface="Source Sans Pro" panose="020B0503030403020204" pitchFamily="34" charset="0"/>
                <a:ea typeface="Source Sans Pro" panose="020B0503030403020204" pitchFamily="34" charset="0"/>
              </a:rPr>
              <a:t>  	               	(Roll No. 42)	</a:t>
            </a:r>
          </a:p>
          <a:p>
            <a:r>
              <a:rPr dirty="0" sz="1600" lang="en-IN">
                <a:latin typeface="Source Sans Pro" panose="020B0503030403020204" pitchFamily="34" charset="0"/>
                <a:ea typeface="Source Sans Pro" panose="020B0503030403020204" pitchFamily="34" charset="0"/>
              </a:rPr>
              <a:t>Priyanka Dandi 	                  	(Roll No. 43)	</a:t>
            </a:r>
          </a:p>
          <a:p>
            <a:endParaRPr dirty="0" sz="1600" lang="en-IN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b="1" dirty="0" sz="1600" lang="en-IN">
                <a:latin typeface="Source Sans Pro" panose="020B0503030403020204" pitchFamily="34" charset="0"/>
                <a:ea typeface="Source Sans Pro" panose="020B0503030403020204" pitchFamily="34" charset="0"/>
              </a:rPr>
              <a:t>Guided by </a:t>
            </a:r>
            <a:r>
              <a:rPr dirty="0" sz="1600" lang="en-IN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dirty="0" sz="1600" lang="en-IN">
                <a:latin typeface="Source Sans Pro" panose="020B0503030403020204" pitchFamily="34" charset="0"/>
                <a:ea typeface="Source Sans Pro" panose="020B0503030403020204" pitchFamily="34" charset="0"/>
              </a:rPr>
              <a:t>Mrs. K. A. </a:t>
            </a:r>
            <a:r>
              <a:rPr dirty="0" sz="1600" lang="en-IN" err="1">
                <a:latin typeface="Source Sans Pro" panose="020B0503030403020204" pitchFamily="34" charset="0"/>
                <a:ea typeface="Source Sans Pro" panose="020B0503030403020204" pitchFamily="34" charset="0"/>
              </a:rPr>
              <a:t>Khedikar</a:t>
            </a:r>
            <a:endParaRPr dirty="0" lang="en-IN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dirty="0" lang="en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825971" y="2280315"/>
            <a:ext cx="2245475" cy="1515419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dirty="0" sz="6000" lang="en"/>
              <a:t>Thanks!</a:t>
            </a:r>
            <a:endParaRPr b="1" dirty="0" sz="6000"/>
          </a:p>
        </p:txBody>
      </p:sp>
      <p:sp>
        <p:nvSpPr>
          <p:cNvPr id="1048718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75;p13"/>
          <p:cNvSpPr txBox="1">
            <a:spLocks noGrp="1"/>
          </p:cNvSpPr>
          <p:nvPr>
            <p:ph type="title"/>
          </p:nvPr>
        </p:nvSpPr>
        <p:spPr>
          <a:xfrm>
            <a:off x="460568" y="186738"/>
            <a:ext cx="7571700" cy="7026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Background of Project</a:t>
            </a:r>
            <a:endParaRPr dirty="0"/>
          </a:p>
        </p:txBody>
      </p:sp>
      <p:sp>
        <p:nvSpPr>
          <p:cNvPr id="1048604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</a:p>
        </p:txBody>
      </p:sp>
      <p:sp>
        <p:nvSpPr>
          <p:cNvPr id="1048605" name="TextBox 2"/>
          <p:cNvSpPr txBox="1"/>
          <p:nvPr/>
        </p:nvSpPr>
        <p:spPr>
          <a:xfrm flipH="1">
            <a:off x="190916" y="1015481"/>
            <a:ext cx="7369378" cy="32410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lang="en-US"/>
              <a:t> 	“You are free to make your choices but you are not free to choose the consequences”</a:t>
            </a:r>
          </a:p>
          <a:p>
            <a:endParaRPr dirty="0" lang="en-US"/>
          </a:p>
          <a:p>
            <a:pPr fontAlgn="base" indent="-285750" marL="285750">
              <a:buFont typeface="Arial" panose="020B0604020202020204" pitchFamily="34" charset="0"/>
              <a:buChar char="•"/>
            </a:pPr>
            <a:r>
              <a:rPr dirty="0" lang="en-US"/>
              <a:t>Many students make mistakes in their preference list of colleges because of various reasons like lack of knowledge, inaccurate analysis of college and later end up regretting same after allotment.</a:t>
            </a:r>
          </a:p>
          <a:p>
            <a:pPr fontAlgn="base"/>
            <a:endParaRPr dirty="0" lang="en-US"/>
          </a:p>
          <a:p>
            <a:pPr fontAlgn="base" indent="-285750" marL="285750">
              <a:buFont typeface="Arial" panose="020B0604020202020204" pitchFamily="34" charset="0"/>
              <a:buChar char="•"/>
            </a:pPr>
            <a:r>
              <a:rPr dirty="0" lang="en-US"/>
              <a:t>This leads to various issues like </a:t>
            </a:r>
          </a:p>
          <a:p>
            <a:pPr fontAlgn="base">
              <a:lnSpc>
                <a:spcPct val="150000"/>
              </a:lnSpc>
            </a:pPr>
            <a:r>
              <a:rPr dirty="0" lang="en-US"/>
              <a:t>	- Compromising in getting dream college or branch.</a:t>
            </a:r>
          </a:p>
          <a:p>
            <a:pPr fontAlgn="base" lvl="1">
              <a:lnSpc>
                <a:spcPct val="150000"/>
              </a:lnSpc>
            </a:pPr>
            <a:r>
              <a:rPr dirty="0" lang="en-US"/>
              <a:t>	- May not be affordable.</a:t>
            </a:r>
          </a:p>
          <a:p>
            <a:pPr fontAlgn="base" lvl="1">
              <a:lnSpc>
                <a:spcPct val="150000"/>
              </a:lnSpc>
            </a:pPr>
            <a:r>
              <a:rPr dirty="0" lang="en-US"/>
              <a:t>	- Sticking to our preference list and later not getting any result</a:t>
            </a:r>
          </a:p>
          <a:p>
            <a:pPr fontAlgn="base" lvl="1">
              <a:lnSpc>
                <a:spcPct val="150000"/>
              </a:lnSpc>
            </a:pPr>
            <a:r>
              <a:rPr dirty="0" lang="en-US"/>
              <a:t>	- Getting seat in colleges that has no rank or any accreditation</a:t>
            </a:r>
          </a:p>
          <a:p>
            <a:pPr fontAlgn="base" lvl="1">
              <a:lnSpc>
                <a:spcPct val="150000"/>
              </a:lnSpc>
            </a:pPr>
            <a:r>
              <a:rPr dirty="0" lang="en-US"/>
              <a:t>	- Getting allotted in colleges which has little or no core placements</a:t>
            </a:r>
          </a:p>
          <a:p>
            <a:pPr fontAlgn="base" lvl="1"/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IN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553199" y="2840182"/>
            <a:ext cx="2233630" cy="176528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</a:p>
        </p:txBody>
      </p:sp>
      <p:sp>
        <p:nvSpPr>
          <p:cNvPr id="1048611" name="Google Shape;85;p14"/>
          <p:cNvSpPr txBox="1"/>
          <p:nvPr/>
        </p:nvSpPr>
        <p:spPr>
          <a:xfrm>
            <a:off x="332509" y="173462"/>
            <a:ext cx="6148137" cy="683858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cap="none" sz="2000" i="0" strike="noStrike" u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cap="none" sz="2000" i="0" strike="noStrike" u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cap="none" sz="2000" i="0" strike="noStrike" u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cap="none" sz="2000" i="0" strike="noStrike" u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cap="none" sz="2000" i="0" strike="noStrike" u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cap="none" sz="2000" i="0" strike="noStrike" u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cap="none" sz="2000" i="0" strike="noStrike" u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cap="none" sz="2000" i="0" strike="noStrike" u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cap="none" sz="2000" i="0" strike="noStrike" u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 sz="2400" lang="en-IN"/>
          </a:p>
          <a:p>
            <a:r>
              <a:rPr dirty="0" sz="2400" lang="en-IN"/>
              <a:t>Evocator: College Admission Predictor</a:t>
            </a:r>
            <a:endParaRPr b="1" dirty="0" sz="2400" lang="en-IN"/>
          </a:p>
        </p:txBody>
      </p:sp>
      <p:sp>
        <p:nvSpPr>
          <p:cNvPr id="1048612" name="TextBox 2"/>
          <p:cNvSpPr txBox="1"/>
          <p:nvPr/>
        </p:nvSpPr>
        <p:spPr>
          <a:xfrm>
            <a:off x="332508" y="1177637"/>
            <a:ext cx="7536873" cy="1310640"/>
          </a:xfrm>
          <a:prstGeom prst="rect"/>
          <a:noFill/>
        </p:spPr>
        <p:txBody>
          <a:bodyPr rtlCol="0" wrap="square">
            <a:spAutoFit/>
          </a:bodyPr>
          <a:p>
            <a:pPr fontAlgn="base" indent="-285750" marL="285750">
              <a:buFont typeface="Arial" panose="020B0604020202020204" pitchFamily="34" charset="0"/>
              <a:buChar char="•"/>
            </a:pPr>
            <a:r>
              <a:rPr dirty="0" lang="en-US"/>
              <a:t>To Solve this issues, we come up with solution that predicts in which colleges we may get admitted.</a:t>
            </a:r>
          </a:p>
          <a:p>
            <a:pPr fontAlgn="base"/>
            <a:endParaRPr dirty="0" lang="en-US"/>
          </a:p>
          <a:p>
            <a:pPr fontAlgn="base" indent="-285750" marL="285750">
              <a:buFont typeface="Arial" panose="020B0604020202020204" pitchFamily="34" charset="0"/>
              <a:buChar char="•"/>
            </a:pPr>
            <a:r>
              <a:rPr dirty="0" lang="en-US"/>
              <a:t>The college admission predictor uses historical colleges cut-off students admission data for predicting the most probable colleges. </a:t>
            </a:r>
          </a:p>
          <a:p>
            <a:pPr fontAlgn="base"/>
            <a:endParaRPr dirty="0" lang="en-US"/>
          </a:p>
          <a:p>
            <a:endParaRPr dirty="0" lang="en-US"/>
          </a:p>
        </p:txBody>
      </p:sp>
      <p:sp>
        <p:nvSpPr>
          <p:cNvPr id="1048613" name="TextBox 4"/>
          <p:cNvSpPr txBox="1"/>
          <p:nvPr/>
        </p:nvSpPr>
        <p:spPr>
          <a:xfrm>
            <a:off x="332508" y="2488623"/>
            <a:ext cx="6068291" cy="1920240"/>
          </a:xfrm>
          <a:prstGeom prst="rect"/>
          <a:noFill/>
        </p:spPr>
        <p:txBody>
          <a:bodyPr rtlCol="0" wrap="square">
            <a:spAutoFit/>
          </a:bodyPr>
          <a:p>
            <a:pPr fontAlgn="base" indent="-285750" marL="285750">
              <a:buFont typeface="Arial" panose="020B0604020202020204" pitchFamily="34" charset="0"/>
              <a:buChar char="•"/>
            </a:pPr>
            <a:r>
              <a:rPr dirty="0" lang="en-US"/>
              <a:t>The model analyzes student academic merits, caste and college admission criteria. Based on that, it predicts the likelihood of a university college that</a:t>
            </a:r>
          </a:p>
          <a:p>
            <a:pPr fontAlgn="base" indent="0" marL="0">
              <a:buNone/>
            </a:pP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dirty="0" lang="en-US"/>
              <a:t> a student may enter.          </a:t>
            </a:r>
            <a:endParaRPr altLang="en-US" lang="zh-CN"/>
          </a:p>
          <a:p>
            <a:pPr fontAlgn="base"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fontAlgn="base" indent="-285750" marL="285750">
              <a:buFont typeface="Arial" panose="020B0604020202020204" pitchFamily="34" charset="0"/>
              <a:buChar char="•"/>
            </a:pPr>
            <a:r>
              <a:rPr dirty="0" lang="en-US"/>
              <a:t>This model helps in making better choices of college before </a:t>
            </a:r>
          </a:p>
          <a:p>
            <a:pPr fontAlgn="base"/>
            <a:r>
              <a:rPr dirty="0" lang="en-US"/>
              <a:t>      allotment.</a:t>
            </a:r>
          </a:p>
          <a:p>
            <a:pPr fontAlgn="base"/>
            <a:endParaRPr dirty="0" lang="en-US"/>
          </a:p>
          <a:p>
            <a:pPr fontAlgn="base" indent="-285750" marL="285750">
              <a:buFont typeface="Arial" panose="020B0604020202020204" pitchFamily="34" charset="0"/>
              <a:buChar char="•"/>
            </a:pPr>
            <a:r>
              <a:rPr dirty="0" lang="en-US"/>
              <a:t>Provides visualization for clear vision.</a:t>
            </a:r>
          </a:p>
          <a:p>
            <a:endParaRPr dirty="0" lang="en-US"/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011397" y="2451496"/>
            <a:ext cx="3132601" cy="2353304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110;p17"/>
          <p:cNvSpPr txBox="1">
            <a:spLocks noGrp="1"/>
          </p:cNvSpPr>
          <p:nvPr>
            <p:ph type="title"/>
          </p:nvPr>
        </p:nvSpPr>
        <p:spPr>
          <a:xfrm>
            <a:off x="509928" y="107229"/>
            <a:ext cx="7571700" cy="7026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System Architecture</a:t>
            </a:r>
            <a:endParaRPr dirty="0"/>
          </a:p>
        </p:txBody>
      </p:sp>
      <p:sp>
        <p:nvSpPr>
          <p:cNvPr id="1048620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</a:p>
        </p:txBody>
      </p:sp>
      <p:pic>
        <p:nvPicPr>
          <p:cNvPr id="2097155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92750" y="2658012"/>
            <a:ext cx="571724" cy="702600"/>
          </a:xfrm>
          <a:prstGeom prst="rect"/>
          <a:noFill/>
        </p:spPr>
      </p:pic>
      <p:sp>
        <p:nvSpPr>
          <p:cNvPr id="1048621" name="Rectangle 1"/>
          <p:cNvSpPr/>
          <p:nvPr/>
        </p:nvSpPr>
        <p:spPr>
          <a:xfrm>
            <a:off x="1691600" y="2816472"/>
            <a:ext cx="1600199" cy="408709"/>
          </a:xfrm>
          <a:prstGeom prst="rect"/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2" name="TextBox 2"/>
          <p:cNvSpPr txBox="1"/>
          <p:nvPr/>
        </p:nvSpPr>
        <p:spPr>
          <a:xfrm>
            <a:off x="1691600" y="2866937"/>
            <a:ext cx="1607127" cy="307777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lang="en-US"/>
              <a:t>Register/Login</a:t>
            </a:r>
          </a:p>
        </p:txBody>
      </p:sp>
      <p:sp>
        <p:nvSpPr>
          <p:cNvPr id="1048623" name="Rectangle 6"/>
          <p:cNvSpPr/>
          <p:nvPr/>
        </p:nvSpPr>
        <p:spPr>
          <a:xfrm>
            <a:off x="3852909" y="2816472"/>
            <a:ext cx="1600199" cy="408709"/>
          </a:xfrm>
          <a:prstGeom prst="rect"/>
          <a:solidFill>
            <a:srgbClr val="FFFF99"/>
          </a:solidFill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4" name="TextBox 7"/>
          <p:cNvSpPr txBox="1"/>
          <p:nvPr/>
        </p:nvSpPr>
        <p:spPr>
          <a:xfrm>
            <a:off x="3852909" y="2866937"/>
            <a:ext cx="1607127" cy="307777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lang="en-US"/>
              <a:t>Merit Details</a:t>
            </a:r>
          </a:p>
        </p:txBody>
      </p:sp>
      <p:cxnSp>
        <p:nvCxnSpPr>
          <p:cNvPr id="3145728" name="Straight Arrow Connector 4"/>
          <p:cNvCxnSpPr>
            <a:cxnSpLocks/>
            <a:stCxn id="2097155" idx="3"/>
          </p:cNvCxnSpPr>
          <p:nvPr/>
        </p:nvCxnSpPr>
        <p:spPr>
          <a:xfrm>
            <a:off x="1064474" y="3009312"/>
            <a:ext cx="609111" cy="11514"/>
          </a:xfrm>
          <a:prstGeom prst="straightConnector1"/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29" name="Straight Arrow Connector 17"/>
          <p:cNvCxnSpPr>
            <a:cxnSpLocks/>
            <a:stCxn id="1048622" idx="3"/>
          </p:cNvCxnSpPr>
          <p:nvPr/>
        </p:nvCxnSpPr>
        <p:spPr>
          <a:xfrm flipV="1">
            <a:off x="3298727" y="3015070"/>
            <a:ext cx="547254" cy="5756"/>
          </a:xfrm>
          <a:prstGeom prst="straightConnector1"/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25" name="Rectangle 61"/>
          <p:cNvSpPr/>
          <p:nvPr/>
        </p:nvSpPr>
        <p:spPr>
          <a:xfrm>
            <a:off x="6031396" y="1406237"/>
            <a:ext cx="2814731" cy="3470564"/>
          </a:xfrm>
          <a:prstGeom prst="rect"/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6" name="Picture 6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5218" t="1988" r="7478" b="45270"/>
          <a:stretch>
            <a:fillRect/>
          </a:stretch>
        </p:blipFill>
        <p:spPr>
          <a:xfrm>
            <a:off x="7076933" y="1514559"/>
            <a:ext cx="716578" cy="722463"/>
          </a:xfrm>
          <a:prstGeom prst="flowChartConnector"/>
          <a:ln>
            <a:solidFill>
              <a:srgbClr val="002060"/>
            </a:solidFill>
          </a:ln>
        </p:spPr>
      </p:pic>
      <p:sp>
        <p:nvSpPr>
          <p:cNvPr id="1048626" name="Rectangle 64"/>
          <p:cNvSpPr/>
          <p:nvPr/>
        </p:nvSpPr>
        <p:spPr>
          <a:xfrm>
            <a:off x="6702775" y="2532725"/>
            <a:ext cx="1519503" cy="307778"/>
          </a:xfrm>
          <a:prstGeom prst="rect"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7" name="TextBox 65"/>
          <p:cNvSpPr txBox="1"/>
          <p:nvPr/>
        </p:nvSpPr>
        <p:spPr>
          <a:xfrm>
            <a:off x="6711850" y="2532725"/>
            <a:ext cx="1496968" cy="307777"/>
          </a:xfrm>
          <a:prstGeom prst="rect"/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rtlCol="0" wrap="square">
            <a:spAutoFit/>
          </a:bodyPr>
          <a:p>
            <a:pPr algn="ctr"/>
            <a:r>
              <a:rPr dirty="0" lang="en-US"/>
              <a:t>Apply Algorithm</a:t>
            </a:r>
          </a:p>
        </p:txBody>
      </p:sp>
      <p:sp>
        <p:nvSpPr>
          <p:cNvPr id="1048628" name="Rectangle 66"/>
          <p:cNvSpPr/>
          <p:nvPr/>
        </p:nvSpPr>
        <p:spPr>
          <a:xfrm>
            <a:off x="6183741" y="3532828"/>
            <a:ext cx="1119278" cy="588900"/>
          </a:xfrm>
          <a:prstGeom prst="rect"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9" name="TextBox 67"/>
          <p:cNvSpPr txBox="1"/>
          <p:nvPr/>
        </p:nvSpPr>
        <p:spPr>
          <a:xfrm>
            <a:off x="6177583" y="3549031"/>
            <a:ext cx="1042959" cy="52322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lang="en-US"/>
              <a:t>Training Data</a:t>
            </a:r>
          </a:p>
        </p:txBody>
      </p:sp>
      <p:sp>
        <p:nvSpPr>
          <p:cNvPr id="1048630" name="Rectangle 68"/>
          <p:cNvSpPr/>
          <p:nvPr/>
        </p:nvSpPr>
        <p:spPr>
          <a:xfrm>
            <a:off x="7643722" y="3514015"/>
            <a:ext cx="1042333" cy="588900"/>
          </a:xfrm>
          <a:prstGeom prst="rect"/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1" name="TextBox 69"/>
          <p:cNvSpPr txBox="1"/>
          <p:nvPr/>
        </p:nvSpPr>
        <p:spPr>
          <a:xfrm>
            <a:off x="7643098" y="3535095"/>
            <a:ext cx="1042959" cy="2946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lang="en-US"/>
              <a:t>Testing Data</a:t>
            </a:r>
          </a:p>
        </p:txBody>
      </p:sp>
      <p:cxnSp>
        <p:nvCxnSpPr>
          <p:cNvPr id="3145730" name="Straight Arrow Connector 70"/>
          <p:cNvCxnSpPr>
            <a:cxnSpLocks/>
          </p:cNvCxnSpPr>
          <p:nvPr/>
        </p:nvCxnSpPr>
        <p:spPr>
          <a:xfrm>
            <a:off x="7435222" y="2237022"/>
            <a:ext cx="0" cy="279944"/>
          </a:xfrm>
          <a:prstGeom prst="straightConnector1"/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1" name="Straight Arrow Connector 71"/>
          <p:cNvCxnSpPr>
            <a:cxnSpLocks/>
          </p:cNvCxnSpPr>
          <p:nvPr/>
        </p:nvCxnSpPr>
        <p:spPr>
          <a:xfrm flipH="1">
            <a:off x="7435222" y="2840502"/>
            <a:ext cx="5317" cy="295703"/>
          </a:xfrm>
          <a:prstGeom prst="straightConnector1"/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2" name="Straight Connector 72"/>
          <p:cNvCxnSpPr>
            <a:cxnSpLocks/>
          </p:cNvCxnSpPr>
          <p:nvPr/>
        </p:nvCxnSpPr>
        <p:spPr>
          <a:xfrm>
            <a:off x="6743380" y="3136205"/>
            <a:ext cx="1421197" cy="0"/>
          </a:xfrm>
          <a:prstGeom prst="line"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3" name="Straight Arrow Connector 73"/>
          <p:cNvCxnSpPr>
            <a:cxnSpLocks/>
          </p:cNvCxnSpPr>
          <p:nvPr/>
        </p:nvCxnSpPr>
        <p:spPr>
          <a:xfrm>
            <a:off x="6743380" y="3136204"/>
            <a:ext cx="1" cy="363350"/>
          </a:xfrm>
          <a:prstGeom prst="straightConnector1"/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4" name="Straight Arrow Connector 74"/>
          <p:cNvCxnSpPr>
            <a:cxnSpLocks/>
          </p:cNvCxnSpPr>
          <p:nvPr/>
        </p:nvCxnSpPr>
        <p:spPr>
          <a:xfrm>
            <a:off x="8159261" y="3136204"/>
            <a:ext cx="0" cy="396624"/>
          </a:xfrm>
          <a:prstGeom prst="straightConnector1"/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5" name="Connector: Elbow 75"/>
          <p:cNvCxnSpPr>
            <a:cxnSpLocks/>
            <a:stCxn id="1048630" idx="2"/>
            <a:endCxn id="1048628" idx="2"/>
          </p:cNvCxnSpPr>
          <p:nvPr/>
        </p:nvCxnSpPr>
        <p:spPr>
          <a:xfrm rot="5400000">
            <a:off x="7444729" y="3401567"/>
            <a:ext cx="18813" cy="1421509"/>
          </a:xfrm>
          <a:prstGeom prst="bentConnector3">
            <a:avLst>
              <a:gd name="adj1" fmla="val 131511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32" name="TextBox 76"/>
          <p:cNvSpPr txBox="1"/>
          <p:nvPr/>
        </p:nvSpPr>
        <p:spPr>
          <a:xfrm>
            <a:off x="6883999" y="4356851"/>
            <a:ext cx="1421508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200" lang="en-US">
                <a:solidFill>
                  <a:schemeClr val="tx1"/>
                </a:solidFill>
              </a:rPr>
              <a:t>Retrain data if accuracy&lt;90 </a:t>
            </a:r>
          </a:p>
        </p:txBody>
      </p:sp>
      <p:cxnSp>
        <p:nvCxnSpPr>
          <p:cNvPr id="3145736" name="Straight Arrow Connector 79"/>
          <p:cNvCxnSpPr>
            <a:cxnSpLocks/>
            <a:stCxn id="1048624" idx="3"/>
          </p:cNvCxnSpPr>
          <p:nvPr/>
        </p:nvCxnSpPr>
        <p:spPr>
          <a:xfrm>
            <a:off x="5460036" y="3020826"/>
            <a:ext cx="590007" cy="0"/>
          </a:xfrm>
          <a:prstGeom prst="straightConnector1"/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97157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085125" y="1314690"/>
            <a:ext cx="484069" cy="594880"/>
          </a:xfrm>
          <a:prstGeom prst="rect"/>
          <a:noFill/>
        </p:spPr>
      </p:pic>
      <p:pic>
        <p:nvPicPr>
          <p:cNvPr id="2097158" name="Picture 9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l="5215" t="3366" r="4363" b="11840"/>
          <a:stretch>
            <a:fillRect/>
          </a:stretch>
        </p:blipFill>
        <p:spPr>
          <a:xfrm>
            <a:off x="1924522" y="1122206"/>
            <a:ext cx="970242" cy="979847"/>
          </a:xfrm>
          <a:prstGeom prst="rect"/>
        </p:spPr>
      </p:pic>
      <p:cxnSp>
        <p:nvCxnSpPr>
          <p:cNvPr id="3145737" name="Straight Arrow Connector 103"/>
          <p:cNvCxnSpPr>
            <a:cxnSpLocks/>
            <a:stCxn id="2097158" idx="3"/>
            <a:endCxn id="2097157" idx="1"/>
          </p:cNvCxnSpPr>
          <p:nvPr/>
        </p:nvCxnSpPr>
        <p:spPr>
          <a:xfrm>
            <a:off x="2894764" y="1612130"/>
            <a:ext cx="1190361" cy="0"/>
          </a:xfrm>
          <a:prstGeom prst="straightConnector1"/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8" name="Straight Arrow Connector 112"/>
          <p:cNvCxnSpPr>
            <a:cxnSpLocks/>
            <a:stCxn id="2097157" idx="3"/>
          </p:cNvCxnSpPr>
          <p:nvPr/>
        </p:nvCxnSpPr>
        <p:spPr>
          <a:xfrm>
            <a:off x="4569194" y="1612130"/>
            <a:ext cx="1459396" cy="0"/>
          </a:xfrm>
          <a:prstGeom prst="straightConnector1"/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9" name="Straight Arrow Connector 1038"/>
          <p:cNvCxnSpPr>
            <a:cxnSpLocks/>
            <a:endCxn id="2097158" idx="2"/>
          </p:cNvCxnSpPr>
          <p:nvPr/>
        </p:nvCxnSpPr>
        <p:spPr>
          <a:xfrm flipV="1">
            <a:off x="2409643" y="2102053"/>
            <a:ext cx="0" cy="714419"/>
          </a:xfrm>
          <a:prstGeom prst="straightConnector1"/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0" name="Straight Arrow Connector 146"/>
          <p:cNvCxnSpPr>
            <a:cxnSpLocks/>
          </p:cNvCxnSpPr>
          <p:nvPr/>
        </p:nvCxnSpPr>
        <p:spPr>
          <a:xfrm flipH="1" flipV="1">
            <a:off x="2693661" y="1972195"/>
            <a:ext cx="1282594" cy="844277"/>
          </a:xfrm>
          <a:prstGeom prst="straightConnector1"/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33" name="Rectangle 148"/>
          <p:cNvSpPr/>
          <p:nvPr/>
        </p:nvSpPr>
        <p:spPr>
          <a:xfrm>
            <a:off x="1691600" y="4144898"/>
            <a:ext cx="1668127" cy="352487"/>
          </a:xfrm>
          <a:prstGeom prst="rect"/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4" name="TextBox 149"/>
          <p:cNvSpPr txBox="1"/>
          <p:nvPr/>
        </p:nvSpPr>
        <p:spPr>
          <a:xfrm>
            <a:off x="1691600" y="4156190"/>
            <a:ext cx="1607127" cy="307777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lang="en-US"/>
              <a:t>Predicted Result</a:t>
            </a:r>
          </a:p>
        </p:txBody>
      </p:sp>
      <p:cxnSp>
        <p:nvCxnSpPr>
          <p:cNvPr id="3145741" name="Straight Arrow Connector 1046"/>
          <p:cNvCxnSpPr>
            <a:cxnSpLocks/>
            <a:endCxn id="1048633" idx="3"/>
          </p:cNvCxnSpPr>
          <p:nvPr/>
        </p:nvCxnSpPr>
        <p:spPr>
          <a:xfrm flipH="1">
            <a:off x="3359727" y="4321142"/>
            <a:ext cx="2678597" cy="0"/>
          </a:xfrm>
          <a:prstGeom prst="straightConnector1"/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2" name="Connector: Elbow 1050"/>
          <p:cNvCxnSpPr>
            <a:cxnSpLocks/>
            <a:stCxn id="1048634" idx="1"/>
            <a:endCxn id="1048635" idx="2"/>
          </p:cNvCxnSpPr>
          <p:nvPr/>
        </p:nvCxnSpPr>
        <p:spPr>
          <a:xfrm rot="10800000">
            <a:off x="803850" y="3668389"/>
            <a:ext cx="887750" cy="641690"/>
          </a:xfrm>
          <a:prstGeom prst="bentConnector2"/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35" name="TextBox 1062"/>
          <p:cNvSpPr txBox="1"/>
          <p:nvPr/>
        </p:nvSpPr>
        <p:spPr>
          <a:xfrm>
            <a:off x="457943" y="3360612"/>
            <a:ext cx="691814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 User</a:t>
            </a:r>
          </a:p>
        </p:txBody>
      </p:sp>
      <p:sp>
        <p:nvSpPr>
          <p:cNvPr id="1048636" name="TextBox 173"/>
          <p:cNvSpPr txBox="1"/>
          <p:nvPr/>
        </p:nvSpPr>
        <p:spPr>
          <a:xfrm>
            <a:off x="3993434" y="1906524"/>
            <a:ext cx="691814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Admin</a:t>
            </a:r>
          </a:p>
        </p:txBody>
      </p:sp>
      <p:sp>
        <p:nvSpPr>
          <p:cNvPr id="1048637" name="TextBox 174"/>
          <p:cNvSpPr txBox="1"/>
          <p:nvPr/>
        </p:nvSpPr>
        <p:spPr>
          <a:xfrm>
            <a:off x="7758892" y="1412917"/>
            <a:ext cx="1042331" cy="497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 Processed Dataset</a:t>
            </a:r>
          </a:p>
        </p:txBody>
      </p:sp>
      <p:sp>
        <p:nvSpPr>
          <p:cNvPr id="1048638" name="TextBox 175"/>
          <p:cNvSpPr txBox="1"/>
          <p:nvPr/>
        </p:nvSpPr>
        <p:spPr>
          <a:xfrm>
            <a:off x="1924522" y="833255"/>
            <a:ext cx="970241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Database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alphaModFix/>
          </a:blip>
          <a:stretch>
            <a:fillRect/>
          </a:stretch>
        </a:blipFill>
      </p:bgPr>
    </p:bg>
    <p:spTree>
      <p:nvGrpSpPr>
        <p:cNvPr id="37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799918" y="268781"/>
            <a:ext cx="5642100" cy="683858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Methodology</a:t>
            </a:r>
            <a:endParaRPr b="1" dirty="0"/>
          </a:p>
        </p:txBody>
      </p:sp>
      <p:sp>
        <p:nvSpPr>
          <p:cNvPr id="1048643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39826" y="4652900"/>
            <a:ext cx="548700" cy="393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</a:p>
        </p:txBody>
      </p:sp>
      <p:sp>
        <p:nvSpPr>
          <p:cNvPr id="1048644" name="Rectangle 3"/>
          <p:cNvSpPr/>
          <p:nvPr/>
        </p:nvSpPr>
        <p:spPr>
          <a:xfrm>
            <a:off x="799918" y="1799366"/>
            <a:ext cx="1679944" cy="574158"/>
          </a:xfrm>
          <a:prstGeom prst="rect"/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dirty="0" lang="en-US"/>
              <a:t>Open Registration form</a:t>
            </a:r>
            <a:endParaRPr dirty="0" lang="en-IN"/>
          </a:p>
        </p:txBody>
      </p:sp>
      <p:sp>
        <p:nvSpPr>
          <p:cNvPr id="1048645" name="Rectangle 4"/>
          <p:cNvSpPr/>
          <p:nvPr/>
        </p:nvSpPr>
        <p:spPr>
          <a:xfrm>
            <a:off x="799918" y="3458960"/>
            <a:ext cx="1679944" cy="574158"/>
          </a:xfrm>
          <a:prstGeom prst="rect"/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dirty="0" lang="en-US"/>
              <a:t>Store in database</a:t>
            </a:r>
            <a:endParaRPr dirty="0" lang="en-IN"/>
          </a:p>
        </p:txBody>
      </p:sp>
      <p:sp>
        <p:nvSpPr>
          <p:cNvPr id="1048646" name="Parallelogram 5"/>
          <p:cNvSpPr/>
          <p:nvPr/>
        </p:nvSpPr>
        <p:spPr>
          <a:xfrm>
            <a:off x="799918" y="2664495"/>
            <a:ext cx="1679944" cy="503494"/>
          </a:xfrm>
          <a:prstGeom prst="parallelogram"/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dirty="0" lang="en-US"/>
              <a:t>Accept all details</a:t>
            </a:r>
            <a:endParaRPr dirty="0" lang="en-IN"/>
          </a:p>
        </p:txBody>
      </p:sp>
      <p:sp>
        <p:nvSpPr>
          <p:cNvPr id="1048647" name="TextBox 9"/>
          <p:cNvSpPr txBox="1"/>
          <p:nvPr/>
        </p:nvSpPr>
        <p:spPr>
          <a:xfrm>
            <a:off x="924203" y="1141983"/>
            <a:ext cx="1597241" cy="307777"/>
          </a:xfrm>
          <a:prstGeom prst="rect"/>
          <a:noFill/>
        </p:spPr>
        <p:txBody>
          <a:bodyPr rtlCol="0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dirty="0" lang="en-US">
                <a:solidFill>
                  <a:schemeClr val="tx1"/>
                </a:solidFill>
              </a:rPr>
              <a:t>   Registration </a:t>
            </a:r>
            <a:endParaRPr dirty="0" lang="en-IN">
              <a:solidFill>
                <a:schemeClr val="tx1"/>
              </a:solidFill>
            </a:endParaRPr>
          </a:p>
        </p:txBody>
      </p:sp>
      <p:cxnSp>
        <p:nvCxnSpPr>
          <p:cNvPr id="3145743" name="Straight Arrow Connector 7"/>
          <p:cNvCxnSpPr>
            <a:cxnSpLocks/>
            <a:stCxn id="1048644" idx="2"/>
            <a:endCxn id="1048646" idx="0"/>
          </p:cNvCxnSpPr>
          <p:nvPr/>
        </p:nvCxnSpPr>
        <p:spPr>
          <a:xfrm>
            <a:off x="1639890" y="2373524"/>
            <a:ext cx="0" cy="290971"/>
          </a:xfrm>
          <a:prstGeom prst="straightConnector1"/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4" name="Straight Arrow Connector 8"/>
          <p:cNvCxnSpPr>
            <a:cxnSpLocks/>
            <a:stCxn id="1048646" idx="4"/>
            <a:endCxn id="1048645" idx="0"/>
          </p:cNvCxnSpPr>
          <p:nvPr/>
        </p:nvCxnSpPr>
        <p:spPr>
          <a:xfrm>
            <a:off x="1639890" y="3167989"/>
            <a:ext cx="0" cy="290971"/>
          </a:xfrm>
          <a:prstGeom prst="straightConnector1"/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48" name="Rectangle 9"/>
          <p:cNvSpPr/>
          <p:nvPr/>
        </p:nvSpPr>
        <p:spPr>
          <a:xfrm>
            <a:off x="6761001" y="770794"/>
            <a:ext cx="1679944" cy="574158"/>
          </a:xfrm>
          <a:prstGeom prst="rect"/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dirty="0" lang="en-US"/>
              <a:t>Open Login form</a:t>
            </a:r>
            <a:endParaRPr dirty="0" lang="en-IN"/>
          </a:p>
        </p:txBody>
      </p:sp>
      <p:sp>
        <p:nvSpPr>
          <p:cNvPr id="1048649" name="Rectangle 10"/>
          <p:cNvSpPr/>
          <p:nvPr/>
        </p:nvSpPr>
        <p:spPr>
          <a:xfrm>
            <a:off x="6761001" y="2412683"/>
            <a:ext cx="1679944" cy="574158"/>
          </a:xfrm>
          <a:prstGeom prst="rect"/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dirty="0" lang="en-US"/>
              <a:t>Fetch details from Database</a:t>
            </a:r>
            <a:endParaRPr dirty="0" lang="en-IN"/>
          </a:p>
        </p:txBody>
      </p:sp>
      <p:sp>
        <p:nvSpPr>
          <p:cNvPr id="1048650" name="Parallelogram 11"/>
          <p:cNvSpPr/>
          <p:nvPr/>
        </p:nvSpPr>
        <p:spPr>
          <a:xfrm>
            <a:off x="6761001" y="1623607"/>
            <a:ext cx="1679944" cy="503494"/>
          </a:xfrm>
          <a:prstGeom prst="parallelogram"/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dirty="0" lang="en-US"/>
              <a:t>Accept details</a:t>
            </a:r>
            <a:endParaRPr dirty="0" lang="en-IN"/>
          </a:p>
        </p:txBody>
      </p:sp>
      <p:sp>
        <p:nvSpPr>
          <p:cNvPr id="1048651" name="TextBox 13"/>
          <p:cNvSpPr txBox="1"/>
          <p:nvPr/>
        </p:nvSpPr>
        <p:spPr>
          <a:xfrm>
            <a:off x="6812492" y="289186"/>
            <a:ext cx="1368056" cy="307777"/>
          </a:xfrm>
          <a:prstGeom prst="rect"/>
          <a:noFill/>
        </p:spPr>
        <p:txBody>
          <a:bodyPr rtlCol="0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dirty="0" lang="en-US"/>
              <a:t>        Login</a:t>
            </a:r>
            <a:endParaRPr dirty="0" lang="en-IN"/>
          </a:p>
        </p:txBody>
      </p:sp>
      <p:sp>
        <p:nvSpPr>
          <p:cNvPr id="1048652" name="Diamond 13"/>
          <p:cNvSpPr/>
          <p:nvPr/>
        </p:nvSpPr>
        <p:spPr>
          <a:xfrm>
            <a:off x="6799990" y="3258569"/>
            <a:ext cx="1601966" cy="808075"/>
          </a:xfrm>
          <a:prstGeom prst="diamond"/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dirty="0" sz="1200" lang="en-US"/>
              <a:t>Details Matching?</a:t>
            </a:r>
            <a:endParaRPr dirty="0" sz="1200" lang="en-IN"/>
          </a:p>
        </p:txBody>
      </p:sp>
      <p:cxnSp>
        <p:nvCxnSpPr>
          <p:cNvPr id="3145745" name="Straight Arrow Connector 14"/>
          <p:cNvCxnSpPr>
            <a:cxnSpLocks/>
            <a:stCxn id="1048648" idx="2"/>
            <a:endCxn id="1048650" idx="0"/>
          </p:cNvCxnSpPr>
          <p:nvPr/>
        </p:nvCxnSpPr>
        <p:spPr>
          <a:xfrm>
            <a:off x="7600973" y="1344952"/>
            <a:ext cx="0" cy="278655"/>
          </a:xfrm>
          <a:prstGeom prst="straightConnector1"/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6" name="Straight Arrow Connector 15"/>
          <p:cNvCxnSpPr>
            <a:cxnSpLocks/>
            <a:stCxn id="1048650" idx="4"/>
            <a:endCxn id="1048649" idx="0"/>
          </p:cNvCxnSpPr>
          <p:nvPr/>
        </p:nvCxnSpPr>
        <p:spPr>
          <a:xfrm>
            <a:off x="7600973" y="2127101"/>
            <a:ext cx="0" cy="285582"/>
          </a:xfrm>
          <a:prstGeom prst="straightConnector1"/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7" name="Straight Arrow Connector 16"/>
          <p:cNvCxnSpPr>
            <a:cxnSpLocks/>
            <a:stCxn id="1048649" idx="2"/>
            <a:endCxn id="1048652" idx="0"/>
          </p:cNvCxnSpPr>
          <p:nvPr/>
        </p:nvCxnSpPr>
        <p:spPr>
          <a:xfrm>
            <a:off x="7600973" y="2986841"/>
            <a:ext cx="0" cy="271728"/>
          </a:xfrm>
          <a:prstGeom prst="straightConnector1"/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53" name="Rectangle 17"/>
          <p:cNvSpPr/>
          <p:nvPr/>
        </p:nvSpPr>
        <p:spPr>
          <a:xfrm>
            <a:off x="6799990" y="4371225"/>
            <a:ext cx="1601966" cy="503494"/>
          </a:xfrm>
          <a:prstGeom prst="rect"/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dirty="0" lang="en-US"/>
              <a:t>Open Profile</a:t>
            </a:r>
            <a:endParaRPr dirty="0" lang="en-IN"/>
          </a:p>
        </p:txBody>
      </p:sp>
      <p:sp>
        <p:nvSpPr>
          <p:cNvPr id="1048654" name="Flowchart: Data 18"/>
          <p:cNvSpPr/>
          <p:nvPr/>
        </p:nvSpPr>
        <p:spPr>
          <a:xfrm>
            <a:off x="4164300" y="3375527"/>
            <a:ext cx="1991833" cy="574158"/>
          </a:xfrm>
          <a:prstGeom prst="flowChartInputOutput"/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dirty="0" sz="1200" lang="en-US"/>
              <a:t>Print Incorrect Details message</a:t>
            </a:r>
            <a:endParaRPr dirty="0" sz="1200" lang="en-IN"/>
          </a:p>
        </p:txBody>
      </p:sp>
      <p:cxnSp>
        <p:nvCxnSpPr>
          <p:cNvPr id="3145748" name="Straight Arrow Connector 19"/>
          <p:cNvCxnSpPr>
            <a:cxnSpLocks/>
            <a:stCxn id="1048652" idx="1"/>
            <a:endCxn id="1048654" idx="5"/>
          </p:cNvCxnSpPr>
          <p:nvPr/>
        </p:nvCxnSpPr>
        <p:spPr>
          <a:xfrm flipH="1" flipV="1">
            <a:off x="5956950" y="3662606"/>
            <a:ext cx="843040" cy="1"/>
          </a:xfrm>
          <a:prstGeom prst="straightConnector1"/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49" name="Straight Arrow Connector 20"/>
          <p:cNvCxnSpPr>
            <a:cxnSpLocks/>
            <a:stCxn id="1048652" idx="2"/>
          </p:cNvCxnSpPr>
          <p:nvPr/>
        </p:nvCxnSpPr>
        <p:spPr>
          <a:xfrm>
            <a:off x="7600973" y="4066644"/>
            <a:ext cx="0" cy="278655"/>
          </a:xfrm>
          <a:prstGeom prst="straightConnector1"/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55" name="TextBox 40"/>
          <p:cNvSpPr txBox="1"/>
          <p:nvPr/>
        </p:nvSpPr>
        <p:spPr>
          <a:xfrm>
            <a:off x="6267301" y="3258569"/>
            <a:ext cx="421520" cy="307777"/>
          </a:xfrm>
          <a:prstGeom prst="rect"/>
          <a:noFill/>
        </p:spPr>
        <p:txBody>
          <a:bodyPr rtlCol="0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dirty="0" lang="en-US"/>
              <a:t>No</a:t>
            </a:r>
            <a:endParaRPr dirty="0" lang="en-IN"/>
          </a:p>
        </p:txBody>
      </p:sp>
      <p:sp>
        <p:nvSpPr>
          <p:cNvPr id="1048656" name="TextBox 43"/>
          <p:cNvSpPr txBox="1"/>
          <p:nvPr/>
        </p:nvSpPr>
        <p:spPr>
          <a:xfrm>
            <a:off x="6836616" y="4023563"/>
            <a:ext cx="498013" cy="307777"/>
          </a:xfrm>
          <a:prstGeom prst="rect"/>
          <a:noFill/>
        </p:spPr>
        <p:txBody>
          <a:bodyPr rtlCol="0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dirty="0" lang="en-US"/>
              <a:t>Yes</a:t>
            </a:r>
            <a:endParaRPr dirty="0" lang="en-IN"/>
          </a:p>
        </p:txBody>
      </p:sp>
      <p:cxnSp>
        <p:nvCxnSpPr>
          <p:cNvPr id="3145750" name="Straight Connector 2"/>
          <p:cNvCxnSpPr>
            <a:cxnSpLocks/>
            <a:stCxn id="1048642" idx="2"/>
          </p:cNvCxnSpPr>
          <p:nvPr/>
        </p:nvCxnSpPr>
        <p:spPr>
          <a:xfrm>
            <a:off x="3620968" y="952639"/>
            <a:ext cx="0" cy="3764834"/>
          </a:xfrm>
          <a:prstGeom prst="line"/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</a:p>
        </p:txBody>
      </p:sp>
      <p:sp>
        <p:nvSpPr>
          <p:cNvPr id="1048660" name="Google Shape;85;p14"/>
          <p:cNvSpPr txBox="1"/>
          <p:nvPr/>
        </p:nvSpPr>
        <p:spPr>
          <a:xfrm>
            <a:off x="1065969" y="205198"/>
            <a:ext cx="5642100" cy="683858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cap="none" sz="2000" i="0" strike="noStrike" u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cap="none" sz="2000" i="0" strike="noStrike" u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cap="none" sz="2000" i="0" strike="noStrike" u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cap="none" sz="2000" i="0" strike="noStrike" u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cap="none" sz="2000" i="0" strike="noStrike" u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cap="none" sz="2000" i="0" strike="noStrike" u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cap="none" sz="2000" i="0" strike="noStrike" u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cap="none" sz="2000" i="0" strike="noStrike" u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cap="none" sz="2000" i="0" strike="noStrike" u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 lang="en-IN"/>
          </a:p>
          <a:p>
            <a:r>
              <a:rPr dirty="0" lang="en-IN"/>
              <a:t>Methodology</a:t>
            </a:r>
            <a:endParaRPr b="1" dirty="0" lang="en-IN"/>
          </a:p>
        </p:txBody>
      </p:sp>
      <p:sp>
        <p:nvSpPr>
          <p:cNvPr id="1048661" name="Rectangle 17"/>
          <p:cNvSpPr/>
          <p:nvPr/>
        </p:nvSpPr>
        <p:spPr>
          <a:xfrm>
            <a:off x="1065969" y="1457262"/>
            <a:ext cx="1679944" cy="574158"/>
          </a:xfrm>
          <a:prstGeom prst="rect"/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dirty="0" lang="en-US"/>
              <a:t>Collect, analyze the data</a:t>
            </a:r>
            <a:endParaRPr dirty="0" lang="en-IN"/>
          </a:p>
        </p:txBody>
      </p:sp>
      <p:sp>
        <p:nvSpPr>
          <p:cNvPr id="1048662" name="Rectangle 19"/>
          <p:cNvSpPr/>
          <p:nvPr/>
        </p:nvSpPr>
        <p:spPr>
          <a:xfrm>
            <a:off x="6133410" y="1457262"/>
            <a:ext cx="1679944" cy="574158"/>
          </a:xfrm>
          <a:prstGeom prst="rect"/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dirty="0" lang="en-US"/>
              <a:t>Split Data set into Train and Test </a:t>
            </a:r>
            <a:endParaRPr dirty="0" lang="en-IN"/>
          </a:p>
        </p:txBody>
      </p:sp>
      <p:sp>
        <p:nvSpPr>
          <p:cNvPr id="1048663" name="Rectangle 21"/>
          <p:cNvSpPr/>
          <p:nvPr/>
        </p:nvSpPr>
        <p:spPr>
          <a:xfrm>
            <a:off x="3619523" y="1474369"/>
            <a:ext cx="1679944" cy="574158"/>
          </a:xfrm>
          <a:prstGeom prst="rect"/>
          <a:solidFill>
            <a:srgbClr val="00FFCC"/>
          </a:solidFill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dirty="0" lang="en-US"/>
              <a:t>Drop irrelevant features from data</a:t>
            </a:r>
            <a:endParaRPr dirty="0" lang="en-IN"/>
          </a:p>
        </p:txBody>
      </p:sp>
      <p:sp>
        <p:nvSpPr>
          <p:cNvPr id="1048664" name="Rectangle 23"/>
          <p:cNvSpPr/>
          <p:nvPr/>
        </p:nvSpPr>
        <p:spPr>
          <a:xfrm>
            <a:off x="6056247" y="2781843"/>
            <a:ext cx="2174185" cy="628997"/>
          </a:xfrm>
          <a:prstGeom prst="rect"/>
          <a:solidFill>
            <a:srgbClr val="00FFCC"/>
          </a:solidFill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dirty="0" lang="en-US"/>
              <a:t>Apply regression model on train data set to check accuracy</a:t>
            </a:r>
            <a:endParaRPr dirty="0" lang="en-IN"/>
          </a:p>
        </p:txBody>
      </p:sp>
      <p:sp>
        <p:nvSpPr>
          <p:cNvPr id="1048665" name="Diamond 24"/>
          <p:cNvSpPr/>
          <p:nvPr/>
        </p:nvSpPr>
        <p:spPr>
          <a:xfrm>
            <a:off x="3667438" y="2466445"/>
            <a:ext cx="1679944" cy="1140028"/>
          </a:xfrm>
          <a:prstGeom prst="diamond"/>
          <a:solidFill>
            <a:srgbClr val="FFFFCC"/>
          </a:solidFill>
          <a:ln w="9525">
            <a:solidFill>
              <a:srgbClr val="1E2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dirty="0" lang="en-US"/>
              <a:t>I</a:t>
            </a:r>
            <a:endParaRPr dirty="0" lang="en-IN"/>
          </a:p>
        </p:txBody>
      </p:sp>
      <p:sp>
        <p:nvSpPr>
          <p:cNvPr id="1048666" name="TextBox 45"/>
          <p:cNvSpPr txBox="1"/>
          <p:nvPr/>
        </p:nvSpPr>
        <p:spPr>
          <a:xfrm>
            <a:off x="4026275" y="2774849"/>
            <a:ext cx="1224149" cy="523220"/>
          </a:xfrm>
          <a:prstGeom prst="rect"/>
          <a:noFill/>
        </p:spPr>
        <p:txBody>
          <a:bodyPr rtlCol="0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dirty="0" lang="en-US"/>
              <a:t>Is accuracy acceptable?</a:t>
            </a:r>
            <a:endParaRPr dirty="0" lang="en-IN"/>
          </a:p>
        </p:txBody>
      </p:sp>
      <p:sp>
        <p:nvSpPr>
          <p:cNvPr id="1048667" name="Rectangle 26"/>
          <p:cNvSpPr/>
          <p:nvPr/>
        </p:nvSpPr>
        <p:spPr>
          <a:xfrm>
            <a:off x="1069799" y="2696504"/>
            <a:ext cx="1786942" cy="598133"/>
          </a:xfrm>
          <a:prstGeom prst="rect"/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/>
          </a:p>
        </p:txBody>
      </p:sp>
      <p:sp>
        <p:nvSpPr>
          <p:cNvPr id="1048668" name="TextBox 49"/>
          <p:cNvSpPr txBox="1"/>
          <p:nvPr/>
        </p:nvSpPr>
        <p:spPr>
          <a:xfrm>
            <a:off x="3012837" y="2614302"/>
            <a:ext cx="542019" cy="307777"/>
          </a:xfrm>
          <a:prstGeom prst="rect"/>
          <a:noFill/>
        </p:spPr>
        <p:txBody>
          <a:bodyPr rtlCol="0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dirty="0" lang="en-US"/>
              <a:t>Yes</a:t>
            </a:r>
          </a:p>
        </p:txBody>
      </p:sp>
      <p:sp>
        <p:nvSpPr>
          <p:cNvPr id="1048669" name="TextBox 53"/>
          <p:cNvSpPr txBox="1"/>
          <p:nvPr/>
        </p:nvSpPr>
        <p:spPr>
          <a:xfrm>
            <a:off x="4556339" y="3756013"/>
            <a:ext cx="577045" cy="307777"/>
          </a:xfrm>
          <a:prstGeom prst="rect"/>
          <a:noFill/>
        </p:spPr>
        <p:txBody>
          <a:bodyPr rtlCol="0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dirty="0" lang="en-US"/>
              <a:t>No</a:t>
            </a:r>
            <a:endParaRPr dirty="0" lang="en-IN"/>
          </a:p>
        </p:txBody>
      </p:sp>
      <p:sp>
        <p:nvSpPr>
          <p:cNvPr id="1048670" name="Rectangle 31"/>
          <p:cNvSpPr/>
          <p:nvPr/>
        </p:nvSpPr>
        <p:spPr>
          <a:xfrm>
            <a:off x="3619523" y="4338293"/>
            <a:ext cx="1899858" cy="411558"/>
          </a:xfrm>
          <a:prstGeom prst="rect"/>
          <a:solidFill>
            <a:srgbClr val="00FFCC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rtlCol="0"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/>
          </a:p>
        </p:txBody>
      </p:sp>
      <p:sp>
        <p:nvSpPr>
          <p:cNvPr id="1048671" name="TextBox 55"/>
          <p:cNvSpPr txBox="1"/>
          <p:nvPr/>
        </p:nvSpPr>
        <p:spPr>
          <a:xfrm>
            <a:off x="3734529" y="4405593"/>
            <a:ext cx="1784852" cy="307777"/>
          </a:xfrm>
          <a:prstGeom prst="rect"/>
          <a:noFill/>
        </p:spPr>
        <p:txBody>
          <a:bodyPr rtlCol="0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dirty="0" lang="en-US"/>
              <a:t>Modify Parameters </a:t>
            </a:r>
            <a:endParaRPr dirty="0" lang="en-IN"/>
          </a:p>
        </p:txBody>
      </p:sp>
      <p:sp>
        <p:nvSpPr>
          <p:cNvPr id="1048672" name="TextBox 56"/>
          <p:cNvSpPr txBox="1"/>
          <p:nvPr/>
        </p:nvSpPr>
        <p:spPr>
          <a:xfrm>
            <a:off x="1280372" y="2733960"/>
            <a:ext cx="1424039" cy="523220"/>
          </a:xfrm>
          <a:prstGeom prst="rect"/>
          <a:noFill/>
        </p:spPr>
        <p:txBody>
          <a:bodyPr rtlCol="0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dirty="0" lang="en-US"/>
              <a:t>Apply model on test data set</a:t>
            </a:r>
            <a:endParaRPr dirty="0" lang="en-IN"/>
          </a:p>
        </p:txBody>
      </p:sp>
      <p:sp>
        <p:nvSpPr>
          <p:cNvPr id="1048673" name="Arrow: Right 34"/>
          <p:cNvSpPr/>
          <p:nvPr/>
        </p:nvSpPr>
        <p:spPr>
          <a:xfrm>
            <a:off x="5366743" y="1619786"/>
            <a:ext cx="699391" cy="223432"/>
          </a:xfrm>
          <a:prstGeom prst="rightArrow"/>
          <a:noFill/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rtlCol="0"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dirty="0" lang="en-IN"/>
          </a:p>
        </p:txBody>
      </p:sp>
      <p:sp>
        <p:nvSpPr>
          <p:cNvPr id="1048674" name="Arrow: Down 35"/>
          <p:cNvSpPr/>
          <p:nvPr/>
        </p:nvSpPr>
        <p:spPr>
          <a:xfrm>
            <a:off x="6875886" y="2189201"/>
            <a:ext cx="261504" cy="506785"/>
          </a:xfrm>
          <a:prstGeom prst="downArrow"/>
          <a:noFill/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rtlCol="0"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dirty="0" lang="en-IN"/>
          </a:p>
        </p:txBody>
      </p:sp>
      <p:sp>
        <p:nvSpPr>
          <p:cNvPr id="1048675" name="Arrow: Right 36"/>
          <p:cNvSpPr/>
          <p:nvPr/>
        </p:nvSpPr>
        <p:spPr>
          <a:xfrm>
            <a:off x="2825635" y="1619786"/>
            <a:ext cx="699391" cy="223432"/>
          </a:xfrm>
          <a:prstGeom prst="rightArrow"/>
          <a:noFill/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rtlCol="0"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dirty="0" lang="en-IN"/>
          </a:p>
        </p:txBody>
      </p:sp>
      <p:sp>
        <p:nvSpPr>
          <p:cNvPr id="1048676" name="Arrow: Left 37"/>
          <p:cNvSpPr/>
          <p:nvPr/>
        </p:nvSpPr>
        <p:spPr>
          <a:xfrm>
            <a:off x="5450966" y="2925663"/>
            <a:ext cx="508323" cy="223432"/>
          </a:xfrm>
          <a:prstGeom prst="leftArrow"/>
          <a:noFill/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rtlCol="0"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dirty="0" lang="en-IN"/>
          </a:p>
        </p:txBody>
      </p:sp>
      <p:sp>
        <p:nvSpPr>
          <p:cNvPr id="1048677" name="Arrow: Left 38"/>
          <p:cNvSpPr/>
          <p:nvPr/>
        </p:nvSpPr>
        <p:spPr>
          <a:xfrm>
            <a:off x="2969323" y="2915877"/>
            <a:ext cx="640313" cy="223432"/>
          </a:xfrm>
          <a:prstGeom prst="leftArrow"/>
          <a:noFill/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rtlCol="0"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/>
          </a:p>
        </p:txBody>
      </p:sp>
      <p:sp>
        <p:nvSpPr>
          <p:cNvPr id="1048678" name="Arrow: Down 39"/>
          <p:cNvSpPr/>
          <p:nvPr/>
        </p:nvSpPr>
        <p:spPr>
          <a:xfrm>
            <a:off x="4395427" y="3743724"/>
            <a:ext cx="261504" cy="506785"/>
          </a:xfrm>
          <a:prstGeom prst="downArrow"/>
          <a:noFill/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rtlCol="0"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Google Shape;133;p19"/>
          <p:cNvSpPr txBox="1">
            <a:spLocks noGrp="1"/>
          </p:cNvSpPr>
          <p:nvPr>
            <p:ph type="title"/>
          </p:nvPr>
        </p:nvSpPr>
        <p:spPr>
          <a:xfrm>
            <a:off x="592186" y="193731"/>
            <a:ext cx="7571700" cy="7026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Technology Stack</a:t>
            </a:r>
            <a:endParaRPr dirty="0"/>
          </a:p>
        </p:txBody>
      </p:sp>
      <p:sp>
        <p:nvSpPr>
          <p:cNvPr id="1048682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</a:p>
        </p:txBody>
      </p:sp>
      <p:pic>
        <p:nvPicPr>
          <p:cNvPr id="2097159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733155" y="3261643"/>
            <a:ext cx="1081783" cy="811961"/>
          </a:xfrm>
          <a:prstGeom prst="rect"/>
        </p:spPr>
      </p:pic>
      <p:pic>
        <p:nvPicPr>
          <p:cNvPr id="2097160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733156" y="2375094"/>
            <a:ext cx="1017344" cy="635840"/>
          </a:xfrm>
          <a:prstGeom prst="rect"/>
        </p:spPr>
      </p:pic>
      <p:pic>
        <p:nvPicPr>
          <p:cNvPr id="2097161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761490" y="1366549"/>
            <a:ext cx="847140" cy="706278"/>
          </a:xfrm>
          <a:prstGeom prst="rect"/>
        </p:spPr>
      </p:pic>
      <p:sp>
        <p:nvSpPr>
          <p:cNvPr id="1048683" name="TextBox 7"/>
          <p:cNvSpPr txBox="1"/>
          <p:nvPr/>
        </p:nvSpPr>
        <p:spPr>
          <a:xfrm>
            <a:off x="4121728" y="2375091"/>
            <a:ext cx="1572490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Django web framework</a:t>
            </a:r>
          </a:p>
        </p:txBody>
      </p:sp>
      <p:sp>
        <p:nvSpPr>
          <p:cNvPr id="1048684" name="TextBox 10"/>
          <p:cNvSpPr txBox="1"/>
          <p:nvPr/>
        </p:nvSpPr>
        <p:spPr>
          <a:xfrm>
            <a:off x="4121728" y="1518235"/>
            <a:ext cx="1572490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Python</a:t>
            </a:r>
          </a:p>
        </p:txBody>
      </p:sp>
      <p:sp>
        <p:nvSpPr>
          <p:cNvPr id="1048685" name="TextBox 11"/>
          <p:cNvSpPr txBox="1"/>
          <p:nvPr/>
        </p:nvSpPr>
        <p:spPr>
          <a:xfrm>
            <a:off x="4121728" y="3447390"/>
            <a:ext cx="1572490" cy="30777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PostgreSQL</a:t>
            </a:r>
          </a:p>
        </p:txBody>
      </p:sp>
      <p:pic>
        <p:nvPicPr>
          <p:cNvPr id="2097162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/>
          <a:srcRect l="29138" t="6419" r="26556" b="11734"/>
          <a:stretch>
            <a:fillRect/>
          </a:stretch>
        </p:blipFill>
        <p:spPr>
          <a:xfrm>
            <a:off x="7315200" y="3560618"/>
            <a:ext cx="1385455" cy="1381562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424;p39"/>
          <p:cNvSpPr txBox="1">
            <a:spLocks noGrp="1"/>
          </p:cNvSpPr>
          <p:nvPr>
            <p:ph type="title"/>
          </p:nvPr>
        </p:nvSpPr>
        <p:spPr>
          <a:xfrm>
            <a:off x="415641" y="138742"/>
            <a:ext cx="7571700" cy="7026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Planning</a:t>
            </a:r>
            <a:endParaRPr dirty="0"/>
          </a:p>
        </p:txBody>
      </p:sp>
      <p:sp>
        <p:nvSpPr>
          <p:cNvPr id="1048691" name="Google Shape;425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</a:p>
        </p:txBody>
      </p:sp>
      <p:sp>
        <p:nvSpPr>
          <p:cNvPr id="1048692" name="Google Shape;428;p39"/>
          <p:cNvSpPr/>
          <p:nvPr/>
        </p:nvSpPr>
        <p:spPr>
          <a:xfrm>
            <a:off x="6415039" y="2451150"/>
            <a:ext cx="1828411" cy="393600"/>
          </a:xfrm>
          <a:prstGeom prst="homePlate">
            <a:avLst>
              <a:gd name="adj" fmla="val 3203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algn="bl" blurRad="28575" dist="9525" rotWithShape="0">
              <a:srgbClr val="000000">
                <a:alpha val="20000"/>
              </a:srgbClr>
            </a:outerShdw>
          </a:effectLst>
        </p:spPr>
        <p:txBody>
          <a:bodyPr anchor="ctr" anchorCtr="0" bIns="0" lIns="27430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1000" lang="en-US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Week 7 &amp; 8</a:t>
            </a:r>
            <a:endParaRPr dirty="0"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8693" name="Google Shape;431;p39"/>
          <p:cNvSpPr/>
          <p:nvPr/>
        </p:nvSpPr>
        <p:spPr>
          <a:xfrm>
            <a:off x="4434787" y="2451150"/>
            <a:ext cx="1978089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algn="bl" blurRad="28575" dist="9525" rotWithShape="0">
              <a:srgbClr val="000000">
                <a:alpha val="20000"/>
              </a:srgbClr>
            </a:outerShdw>
          </a:effectLst>
        </p:spPr>
        <p:txBody>
          <a:bodyPr anchor="ctr" anchorCtr="0" bIns="0" lIns="27430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1000" lang="en-US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Week 5 &amp; 6</a:t>
            </a:r>
            <a:endParaRPr dirty="0"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8694" name="Google Shape;434;p39"/>
          <p:cNvSpPr/>
          <p:nvPr/>
        </p:nvSpPr>
        <p:spPr>
          <a:xfrm>
            <a:off x="2454534" y="2451150"/>
            <a:ext cx="1978103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algn="bl" blurRad="28575" dist="9525" rotWithShape="0">
              <a:srgbClr val="000000">
                <a:alpha val="20000"/>
              </a:srgbClr>
            </a:outerShdw>
          </a:effectLst>
        </p:spPr>
        <p:txBody>
          <a:bodyPr anchor="ctr" anchorCtr="0" bIns="0" lIns="274300" rIns="0" spcFirstLastPara="1" tIns="0" wrap="square">
            <a:noAutofit/>
          </a:bodyPr>
          <a:p>
            <a:pPr algn="just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1000" lang="en-US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Week 3 &amp; 4</a:t>
            </a:r>
            <a:endParaRPr dirty="0"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8695" name="Google Shape;437;p39"/>
          <p:cNvSpPr/>
          <p:nvPr/>
        </p:nvSpPr>
        <p:spPr>
          <a:xfrm>
            <a:off x="474282" y="2451150"/>
            <a:ext cx="1978115" cy="393600"/>
          </a:xfrm>
          <a:prstGeom prst="homePlate">
            <a:avLst>
              <a:gd name="adj" fmla="val 3203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algn="bl" blurRad="28575" dist="9525" rotWithShape="0">
              <a:srgbClr val="000000">
                <a:alpha val="20000"/>
              </a:srgbClr>
            </a:outerShdw>
          </a:effectLst>
        </p:spPr>
        <p:txBody>
          <a:bodyPr anchor="ctr" anchorCtr="0" bIns="0" lIns="27430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1000" lang="en-US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</a:t>
            </a:r>
            <a:r>
              <a:rPr dirty="0" sz="1200" lang="en-US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Week 1 &amp; 2</a:t>
            </a:r>
            <a:endParaRPr dirty="0"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8696" name="Google Shape;438;p39"/>
          <p:cNvSpPr/>
          <p:nvPr/>
        </p:nvSpPr>
        <p:spPr>
          <a:xfrm>
            <a:off x="0" y="24511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algn="bl" blurRad="28575" dist="9525" rotWithShape="0">
              <a:srgbClr val="000000">
                <a:alpha val="20000"/>
              </a:srgb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145751" name="Google Shape;439;p39"/>
          <p:cNvCxnSpPr>
            <a:cxnSpLocks/>
          </p:cNvCxnSpPr>
          <p:nvPr/>
        </p:nvCxnSpPr>
        <p:spPr>
          <a:xfrm rot="10800000">
            <a:off x="1321341" y="1977131"/>
            <a:ext cx="0" cy="498600"/>
          </a:xfrm>
          <a:prstGeom prst="straightConnector1"/>
          <a:noFill/>
          <a:ln w="9525" cap="flat" cmpd="sng">
            <a:solidFill>
              <a:schemeClr val="bg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48697" name="Google Shape;440;p39"/>
          <p:cNvSpPr txBox="1"/>
          <p:nvPr/>
        </p:nvSpPr>
        <p:spPr>
          <a:xfrm>
            <a:off x="415641" y="1122218"/>
            <a:ext cx="1852801" cy="767179"/>
          </a:xfrm>
          <a:prstGeom prst="roundRect"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b" anchorCtr="0" bIns="0" lIns="0" rIns="0" spcFirstLastPara="1" tIns="0" wrap="square">
            <a:noAutofit/>
          </a:bodyPr>
          <a:p>
            <a:pPr algn="just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1100" lang="en-US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Research</a:t>
            </a:r>
          </a:p>
          <a:p>
            <a:pPr algn="just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1100" lang="en-US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Collection</a:t>
            </a:r>
          </a:p>
          <a:p>
            <a:pPr algn="just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1100" lang="en-US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Extraction and Cleaning</a:t>
            </a:r>
          </a:p>
          <a:p>
            <a:pPr algn="just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1100" lang="en-US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Decide app Layout</a:t>
            </a:r>
          </a:p>
        </p:txBody>
      </p:sp>
      <p:sp>
        <p:nvSpPr>
          <p:cNvPr id="1048698" name="Google Shape;444;p39"/>
          <p:cNvSpPr txBox="1"/>
          <p:nvPr/>
        </p:nvSpPr>
        <p:spPr>
          <a:xfrm>
            <a:off x="2452397" y="3318769"/>
            <a:ext cx="1911784" cy="625501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b" anchorCtr="0" bIns="0" lIns="0" rIns="0" spcFirstLastPara="1" tIns="0" wrap="square">
            <a:noAutofit/>
          </a:bodyPr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1100" lang="en-US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Working with Missing values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1100" lang="en-US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Design Frontend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1100" lang="en-US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Establish Database connection</a:t>
            </a:r>
          </a:p>
        </p:txBody>
      </p:sp>
      <p:cxnSp>
        <p:nvCxnSpPr>
          <p:cNvPr id="3145752" name="Google Shape;445;p39"/>
          <p:cNvCxnSpPr>
            <a:cxnSpLocks/>
          </p:cNvCxnSpPr>
          <p:nvPr/>
        </p:nvCxnSpPr>
        <p:spPr>
          <a:xfrm rot="10800000">
            <a:off x="5320876" y="2028398"/>
            <a:ext cx="0" cy="498600"/>
          </a:xfrm>
          <a:prstGeom prst="straightConnector1"/>
          <a:noFill/>
          <a:ln w="9525" cap="flat" cmpd="sng">
            <a:solidFill>
              <a:schemeClr val="bg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48699" name="Google Shape;446;p39"/>
          <p:cNvSpPr txBox="1"/>
          <p:nvPr/>
        </p:nvSpPr>
        <p:spPr>
          <a:xfrm>
            <a:off x="4369272" y="1330036"/>
            <a:ext cx="1899910" cy="606465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b" anchorCtr="0" bIns="0" lIns="0" rIns="0" spcFirstLastPara="1" tIns="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1100" lang="en-US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 algorithm</a:t>
            </a: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1100" lang="en-US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Testing and Improving model</a:t>
            </a: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1100" lang="en-US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Build other features</a:t>
            </a:r>
          </a:p>
        </p:txBody>
      </p:sp>
      <p:cxnSp>
        <p:nvCxnSpPr>
          <p:cNvPr id="3145753" name="Google Shape;453;p39"/>
          <p:cNvCxnSpPr>
            <a:cxnSpLocks/>
          </p:cNvCxnSpPr>
          <p:nvPr/>
        </p:nvCxnSpPr>
        <p:spPr>
          <a:xfrm rot="10800000">
            <a:off x="3369451" y="2769924"/>
            <a:ext cx="0" cy="498600"/>
          </a:xfrm>
          <a:prstGeom prst="straightConnector1"/>
          <a:noFill/>
          <a:ln w="9525" cap="flat" cmpd="sng">
            <a:solidFill>
              <a:schemeClr val="bg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145754" name="Google Shape;459;p39"/>
          <p:cNvCxnSpPr>
            <a:cxnSpLocks/>
          </p:cNvCxnSpPr>
          <p:nvPr/>
        </p:nvCxnSpPr>
        <p:spPr>
          <a:xfrm rot="10800000">
            <a:off x="7251100" y="2844750"/>
            <a:ext cx="0" cy="498600"/>
          </a:xfrm>
          <a:prstGeom prst="straightConnector1"/>
          <a:noFill/>
          <a:ln w="9525" cap="flat" cmpd="sng">
            <a:solidFill>
              <a:schemeClr val="bg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48700" name="Google Shape;460;p39"/>
          <p:cNvSpPr txBox="1"/>
          <p:nvPr/>
        </p:nvSpPr>
        <p:spPr>
          <a:xfrm>
            <a:off x="6499652" y="3424199"/>
            <a:ext cx="1659184" cy="625500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 bIns="0" lIns="0" rIns="0" spcFirstLastPara="1" tIns="0" wrap="square">
            <a:noAutofit/>
          </a:bodyPr>
          <a:p>
            <a:pPr algn="ctr" lvl="2">
              <a:lnSpc>
                <a:spcPct val="150000"/>
              </a:lnSpc>
            </a:pPr>
            <a:r>
              <a:rPr dirty="0" sz="1100" lang="en-US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and improve model</a:t>
            </a:r>
          </a:p>
          <a:p>
            <a:pPr algn="ctr" lvl="2">
              <a:lnSpc>
                <a:spcPct val="150000"/>
              </a:lnSpc>
            </a:pPr>
            <a:r>
              <a:rPr dirty="0" sz="1100" lang="en-US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Report</a:t>
            </a:r>
            <a:endParaRPr dirty="0" sz="110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Google Shape;140;p20"/>
          <p:cNvSpPr txBox="1">
            <a:spLocks noGrp="1"/>
          </p:cNvSpPr>
          <p:nvPr>
            <p:ph type="title"/>
          </p:nvPr>
        </p:nvSpPr>
        <p:spPr>
          <a:xfrm>
            <a:off x="326872" y="229511"/>
            <a:ext cx="7571700" cy="4615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Work Distribution</a:t>
            </a:r>
            <a:endParaRPr dirty="0"/>
          </a:p>
        </p:txBody>
      </p:sp>
      <p:sp>
        <p:nvSpPr>
          <p:cNvPr id="1048709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26872" y="940377"/>
            <a:ext cx="2419800" cy="2128405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dirty="0" lang="en-US"/>
              <a:t>Sandeep</a:t>
            </a:r>
            <a:endParaRPr b="1" dirty="0"/>
          </a:p>
          <a:p>
            <a:pPr algn="l"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dirty="0" sz="1400" lang="en-US"/>
              <a:t>Research</a:t>
            </a:r>
          </a:p>
          <a:p>
            <a:pPr algn="l"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dirty="0" sz="1400" lang="en-US"/>
              <a:t>Data Collection</a:t>
            </a:r>
          </a:p>
          <a:p>
            <a:pPr algn="l"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dirty="0" sz="1400" lang="en-US"/>
              <a:t>Handling Database</a:t>
            </a:r>
            <a:endParaRPr dirty="0" sz="1400"/>
          </a:p>
        </p:txBody>
      </p:sp>
      <p:sp>
        <p:nvSpPr>
          <p:cNvPr id="1048710" name="Google Shape;142;p20"/>
          <p:cNvSpPr txBox="1">
            <a:spLocks noGrp="1"/>
          </p:cNvSpPr>
          <p:nvPr>
            <p:ph type="body" idx="2"/>
          </p:nvPr>
        </p:nvSpPr>
        <p:spPr>
          <a:xfrm>
            <a:off x="2870714" y="940377"/>
            <a:ext cx="2419800" cy="235077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indent="0" lvl="0" marL="0">
              <a:buNone/>
            </a:pPr>
            <a:r>
              <a:rPr b="1" dirty="0" lang="en-IN" err="1">
                <a:latin typeface="Source Sans Pro" panose="020B0503030403020204" pitchFamily="34" charset="0"/>
                <a:ea typeface="Source Sans Pro" panose="020B0503030403020204" pitchFamily="34" charset="0"/>
              </a:rPr>
              <a:t>Anekant</a:t>
            </a:r>
            <a:endParaRPr b="1" dirty="0" lang="en-IN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indent="0" marL="0">
              <a:buNone/>
            </a:pPr>
            <a:r>
              <a:rPr dirty="0" sz="1400" lang="en-US"/>
              <a:t>Research</a:t>
            </a:r>
          </a:p>
          <a:p>
            <a:pPr indent="0" marL="0">
              <a:buNone/>
            </a:pPr>
            <a:r>
              <a:rPr dirty="0" sz="1400" lang="en-US"/>
              <a:t>Data Collection</a:t>
            </a:r>
          </a:p>
          <a:p>
            <a:pPr indent="0" marL="0">
              <a:buNone/>
            </a:pPr>
            <a:r>
              <a:rPr dirty="0" sz="1400" lang="en-US"/>
              <a:t>Data analysis</a:t>
            </a:r>
          </a:p>
          <a:p>
            <a:pPr indent="0" lvl="0" marL="0">
              <a:buNone/>
            </a:pPr>
            <a:endParaRPr b="1" dirty="0"/>
          </a:p>
        </p:txBody>
      </p:sp>
      <p:sp>
        <p:nvSpPr>
          <p:cNvPr id="1048711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</a:p>
        </p:txBody>
      </p:sp>
      <p:sp>
        <p:nvSpPr>
          <p:cNvPr id="1048712" name="Text Placeholder 2"/>
          <p:cNvSpPr>
            <a:spLocks noGrp="1"/>
          </p:cNvSpPr>
          <p:nvPr>
            <p:ph type="body" idx="3"/>
          </p:nvPr>
        </p:nvSpPr>
        <p:spPr>
          <a:xfrm>
            <a:off x="5414556" y="940377"/>
            <a:ext cx="2757644" cy="2213610"/>
          </a:xfrm>
        </p:spPr>
        <p:txBody>
          <a:bodyPr/>
          <a:p>
            <a:pPr algn="l"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dirty="0" lang="en-US" err="1"/>
              <a:t>Prathmesh</a:t>
            </a:r>
            <a:endParaRPr b="1" dirty="0" lang="en-US"/>
          </a:p>
          <a:p>
            <a:pPr indent="0" marL="114300">
              <a:buNone/>
            </a:pPr>
            <a:r>
              <a:rPr dirty="0" sz="1400" lang="en-US"/>
              <a:t>Research</a:t>
            </a:r>
          </a:p>
          <a:p>
            <a:pPr indent="0" marL="114300">
              <a:buNone/>
            </a:pPr>
            <a:r>
              <a:rPr dirty="0" sz="1400" lang="en-IN"/>
              <a:t>Data cleaning and extraction</a:t>
            </a:r>
          </a:p>
          <a:p>
            <a:pPr indent="0" marL="114300">
              <a:buNone/>
            </a:pPr>
            <a:r>
              <a:rPr dirty="0" sz="1400" lang="en-IN"/>
              <a:t>Data analysis</a:t>
            </a:r>
          </a:p>
        </p:txBody>
      </p:sp>
      <p:sp>
        <p:nvSpPr>
          <p:cNvPr id="1048713" name="Google Shape;141;p20"/>
          <p:cNvSpPr txBox="1"/>
          <p:nvPr/>
        </p:nvSpPr>
        <p:spPr>
          <a:xfrm>
            <a:off x="1234910" y="2785584"/>
            <a:ext cx="2419800" cy="2128405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indent="-3429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b="0" cap="none" sz="1800" i="0" strike="noStrike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algn="l" indent="-3429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b="0" cap="none" sz="1800" i="0" strike="noStrike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algn="l" indent="-3429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b="0" cap="none" sz="1800" i="0" strike="noStrike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algn="l" indent="-3429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cap="none" sz="1800" i="0" strike="noStrike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algn="l" indent="-3429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cap="none" sz="1800" i="0" strike="noStrike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algn="l" indent="-3429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cap="none" sz="1800" i="0" strike="noStrike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algn="l" indent="-3429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cap="none" sz="1800" i="0" strike="noStrike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algn="l" indent="-3429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cap="none" sz="1800" i="0" strike="noStrike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algn="l" indent="-3429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cap="none" sz="1800" i="0" strike="noStrike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marL="0">
              <a:buFont typeface="Source Sans Pro"/>
              <a:buNone/>
            </a:pPr>
            <a:r>
              <a:rPr b="1" dirty="0" lang="en-US"/>
              <a:t>Ritika</a:t>
            </a:r>
          </a:p>
          <a:p>
            <a:pPr indent="0" marL="0">
              <a:buNone/>
            </a:pPr>
            <a:r>
              <a:rPr dirty="0" sz="1400" lang="en-US"/>
              <a:t>Research</a:t>
            </a:r>
          </a:p>
          <a:p>
            <a:pPr indent="0" marL="0">
              <a:buNone/>
            </a:pPr>
            <a:r>
              <a:rPr dirty="0" sz="1400" lang="en-US"/>
              <a:t>Login and Register</a:t>
            </a:r>
          </a:p>
          <a:p>
            <a:pPr indent="0" marL="0">
              <a:buNone/>
            </a:pPr>
            <a:r>
              <a:rPr dirty="0" sz="1400" lang="en-US"/>
              <a:t>Data visualization</a:t>
            </a:r>
          </a:p>
          <a:p>
            <a:pPr indent="0" marL="0">
              <a:buNone/>
            </a:pPr>
            <a:endParaRPr dirty="0" lang="en-US"/>
          </a:p>
          <a:p>
            <a:pPr indent="0" marL="0">
              <a:buFont typeface="Source Sans Pro"/>
              <a:buNone/>
            </a:pPr>
            <a:endParaRPr b="1" dirty="0" lang="en-US"/>
          </a:p>
        </p:txBody>
      </p:sp>
      <p:sp>
        <p:nvSpPr>
          <p:cNvPr id="1048714" name="Google Shape;141;p20"/>
          <p:cNvSpPr txBox="1"/>
          <p:nvPr/>
        </p:nvSpPr>
        <p:spPr>
          <a:xfrm>
            <a:off x="3991704" y="2785584"/>
            <a:ext cx="2419800" cy="2128405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indent="-3429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b="0" cap="none" sz="1800" i="0" strike="noStrike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algn="l" indent="-3429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b="0" cap="none" sz="1800" i="0" strike="noStrike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algn="l" indent="-3429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b="0" cap="none" sz="1800" i="0" strike="noStrike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algn="l" indent="-3429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cap="none" sz="1800" i="0" strike="noStrike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algn="l" indent="-3429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cap="none" sz="1800" i="0" strike="noStrike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algn="l" indent="-3429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cap="none" sz="1800" i="0" strike="noStrike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algn="l" indent="-3429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cap="none" sz="1800" i="0" strike="noStrike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algn="l" indent="-3429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cap="none" sz="1800" i="0" strike="noStrike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algn="l" indent="-3429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cap="none" sz="1800" i="0" strike="noStrike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marL="0">
              <a:buFont typeface="Source Sans Pro"/>
              <a:buNone/>
            </a:pPr>
            <a:r>
              <a:rPr b="1" dirty="0" lang="en-US"/>
              <a:t>Priyanka</a:t>
            </a:r>
          </a:p>
          <a:p>
            <a:pPr indent="0" marL="0">
              <a:buNone/>
            </a:pPr>
            <a:r>
              <a:rPr dirty="0" sz="1400" lang="en-US"/>
              <a:t>Research</a:t>
            </a:r>
          </a:p>
          <a:p>
            <a:pPr indent="0" marL="0">
              <a:buNone/>
            </a:pPr>
            <a:r>
              <a:rPr dirty="0" sz="1400" lang="en-US"/>
              <a:t>Academic details</a:t>
            </a:r>
          </a:p>
          <a:p>
            <a:pPr indent="0" marL="0">
              <a:buNone/>
            </a:pPr>
            <a:r>
              <a:rPr dirty="0" sz="1400" lang="en-US"/>
              <a:t>End result</a:t>
            </a:r>
          </a:p>
          <a:p>
            <a:pPr indent="0" marL="0">
              <a:buNone/>
            </a:pPr>
            <a:r>
              <a:rPr dirty="0" lang="en-US"/>
              <a:t> </a:t>
            </a:r>
          </a:p>
          <a:p>
            <a:pPr indent="0" marL="0">
              <a:buFont typeface="Source Sans Pro"/>
              <a:buNone/>
            </a:pPr>
            <a:endParaRPr b="1" dirty="0" lang="en-US"/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5382">
            <a:off x="5687073" y="2617557"/>
            <a:ext cx="3449149" cy="211958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Admission Predictor</dc:title>
  <dc:creator>Priyanka</dc:creator>
  <cp:lastModifiedBy>ASUS</cp:lastModifiedBy>
  <dcterms:created xsi:type="dcterms:W3CDTF">2022-04-28T05:24:32Z</dcterms:created>
  <dcterms:modified xsi:type="dcterms:W3CDTF">2022-04-28T05:24:32Z</dcterms:modified>
</cp:coreProperties>
</file>