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82" r:id="rId5"/>
    <p:sldId id="294" r:id="rId6"/>
    <p:sldId id="304" r:id="rId7"/>
    <p:sldId id="302" r:id="rId8"/>
    <p:sldId id="297" r:id="rId9"/>
    <p:sldId id="298" r:id="rId10"/>
    <p:sldId id="305" r:id="rId11"/>
    <p:sldId id="303" r:id="rId12"/>
    <p:sldId id="306" r:id="rId13"/>
    <p:sldId id="264" r:id="rId14"/>
    <p:sldId id="265" r:id="rId15"/>
    <p:sldId id="266" r:id="rId16"/>
    <p:sldId id="267" r:id="rId17"/>
    <p:sldId id="299" r:id="rId18"/>
    <p:sldId id="300" r:id="rId19"/>
    <p:sldId id="280" r:id="rId20"/>
    <p:sldId id="271" r:id="rId21"/>
    <p:sldId id="272" r:id="rId22"/>
    <p:sldId id="289" r:id="rId23"/>
    <p:sldId id="290" r:id="rId24"/>
    <p:sldId id="287" r:id="rId25"/>
    <p:sldId id="288" r:id="rId26"/>
    <p:sldId id="293" r:id="rId27"/>
    <p:sldId id="291"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ya Nagaraju" initials="KN" lastIdx="1" clrIdx="0">
    <p:extLst>
      <p:ext uri="{19B8F6BF-5375-455C-9EA6-DF929625EA0E}">
        <p15:presenceInfo xmlns:p15="http://schemas.microsoft.com/office/powerpoint/2012/main" userId="S::hc3344@wayne.edu::5f43bae3-9108-4de2-99a0-7b6adfb1fd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E69AB-0B77-2DFF-A952-07A2494D9593}" v="10" dt="2020-04-22T18:35:51.748"/>
    <p1510:client id="{26CCD67A-52BC-7529-21B5-D50FF568EEEF}" v="16" dt="2020-04-20T13:38:28.981"/>
    <p1510:client id="{363E36F8-4BB7-B83B-E39C-F2667995B1DB}" v="39" dt="2020-04-20T19:51:14.548"/>
    <p1510:client id="{3869D81B-7839-4311-2A4E-860798A33506}" v="359" dt="2020-04-20T01:55:41.836"/>
    <p1510:client id="{3EAA1F70-B478-9D76-F07C-0FE0E39EA56F}" v="1" dt="2020-04-20T20:05:37.671"/>
    <p1510:client id="{59BD6559-4C9D-A25A-30F2-B922F1CE2DEE}" v="17" dt="2020-04-20T20:39:44.191"/>
    <p1510:client id="{5CD1AB0A-D287-3E4D-B06C-76F5413D056E}" v="17" dt="2020-04-20T19:49:39.278"/>
    <p1510:client id="{67DF6FE8-ADC5-1425-5195-208F1E4845EA}" v="598" dt="2020-04-20T01:15:53.963"/>
    <p1510:client id="{6FB88C23-D4C0-4004-878C-C26795099C05}" v="76" dt="2020-04-20T20:22:53.315"/>
    <p1510:client id="{9A332C09-D170-EFE9-9404-1A57E19BAE4E}" v="1187" dt="2020-04-20T01:19:11.224"/>
    <p1510:client id="{9C32E2B5-A0FE-5878-127C-70E6E42BC9DF}" v="73" dt="2020-04-20T19:19:55.597"/>
    <p1510:client id="{9CDDA988-DCD3-07C9-E7F4-AE1778C26898}" v="3" dt="2020-04-20T20:12:56.791"/>
    <p1510:client id="{B029EBA4-C56E-B09A-ECA8-68DB6BA6FE93}" v="15" dt="2020-04-20T20:29:51.549"/>
    <p1510:client id="{CE291D9D-841F-5F88-AF45-88D1C292F5AA}" v="2" dt="2020-04-20T19:32:48.215"/>
    <p1510:client id="{EED8EA10-07F3-41E5-9D62-893555F18C8F}" v="1" dt="2020-04-20T20:42:28.789"/>
    <p1510:client id="{FF1CF256-C997-15C8-7D0D-8D1023A5B97F}" v="52" dt="2020-04-20T20:31:05.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31282-A7FE-48A6-8BB5-72B9D953E4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5751F1-E9DE-4D17-8607-383F19606F68}">
      <dgm:prSet/>
      <dgm:spPr/>
      <dgm:t>
        <a:bodyPr/>
        <a:lstStyle/>
        <a:p>
          <a:pPr>
            <a:lnSpc>
              <a:spcPct val="100000"/>
            </a:lnSpc>
          </a:pPr>
          <a:r>
            <a:rPr lang="en-US"/>
            <a:t>Build Machine Learning models that can predict how much a Customer is likely to spend on the eve of Black Friday.</a:t>
          </a:r>
        </a:p>
      </dgm:t>
    </dgm:pt>
    <dgm:pt modelId="{179BD0E6-C48E-4A84-92B7-C7AD932C5BAF}" type="parTrans" cxnId="{39B53298-E988-4643-8379-0EA489563800}">
      <dgm:prSet/>
      <dgm:spPr/>
      <dgm:t>
        <a:bodyPr/>
        <a:lstStyle/>
        <a:p>
          <a:endParaRPr lang="en-US"/>
        </a:p>
      </dgm:t>
    </dgm:pt>
    <dgm:pt modelId="{528AC948-488B-4B47-8DFC-201141FCF7BA}" type="sibTrans" cxnId="{39B53298-E988-4643-8379-0EA489563800}">
      <dgm:prSet/>
      <dgm:spPr/>
      <dgm:t>
        <a:bodyPr/>
        <a:lstStyle/>
        <a:p>
          <a:endParaRPr lang="en-US"/>
        </a:p>
      </dgm:t>
    </dgm:pt>
    <dgm:pt modelId="{47C012E9-0A62-4F06-A4B9-96AE02CBCACD}">
      <dgm:prSet/>
      <dgm:spPr/>
      <dgm:t>
        <a:bodyPr/>
        <a:lstStyle/>
        <a:p>
          <a:pPr>
            <a:lnSpc>
              <a:spcPct val="100000"/>
            </a:lnSpc>
          </a:pPr>
          <a:r>
            <a:rPr lang="en-US"/>
            <a:t>To increase the revenue of the store by recommending items to customers based on their previous purchases </a:t>
          </a:r>
        </a:p>
      </dgm:t>
    </dgm:pt>
    <dgm:pt modelId="{FA492F81-E7C3-416F-BCC1-618A1CB38F56}" type="parTrans" cxnId="{F33E3011-92EB-4AAD-AF0D-7323C7998918}">
      <dgm:prSet/>
      <dgm:spPr/>
      <dgm:t>
        <a:bodyPr/>
        <a:lstStyle/>
        <a:p>
          <a:endParaRPr lang="en-US"/>
        </a:p>
      </dgm:t>
    </dgm:pt>
    <dgm:pt modelId="{F792ABF3-8429-4BD0-B435-DE00BE79E0FB}" type="sibTrans" cxnId="{F33E3011-92EB-4AAD-AF0D-7323C7998918}">
      <dgm:prSet/>
      <dgm:spPr/>
      <dgm:t>
        <a:bodyPr/>
        <a:lstStyle/>
        <a:p>
          <a:endParaRPr lang="en-US"/>
        </a:p>
      </dgm:t>
    </dgm:pt>
    <dgm:pt modelId="{6CA2DE19-9E99-456D-9BBC-6381803A7195}">
      <dgm:prSet/>
      <dgm:spPr/>
      <dgm:t>
        <a:bodyPr/>
        <a:lstStyle/>
        <a:p>
          <a:pPr>
            <a:lnSpc>
              <a:spcPct val="100000"/>
            </a:lnSpc>
          </a:pPr>
          <a:r>
            <a:rPr lang="en-US"/>
            <a:t>Find out the Average Purchases of the Customers based on City Category. </a:t>
          </a:r>
        </a:p>
      </dgm:t>
    </dgm:pt>
    <dgm:pt modelId="{801FF9E9-E0AC-4DB3-A5E6-CB30C25626A5}" type="parTrans" cxnId="{4857AE42-5AAA-4C19-8DBE-4FF13BC04E10}">
      <dgm:prSet/>
      <dgm:spPr/>
      <dgm:t>
        <a:bodyPr/>
        <a:lstStyle/>
        <a:p>
          <a:endParaRPr lang="en-US"/>
        </a:p>
      </dgm:t>
    </dgm:pt>
    <dgm:pt modelId="{FC704E87-4345-41BD-8E9F-9C49841F7039}" type="sibTrans" cxnId="{4857AE42-5AAA-4C19-8DBE-4FF13BC04E10}">
      <dgm:prSet/>
      <dgm:spPr/>
      <dgm:t>
        <a:bodyPr/>
        <a:lstStyle/>
        <a:p>
          <a:endParaRPr lang="en-US"/>
        </a:p>
      </dgm:t>
    </dgm:pt>
    <dgm:pt modelId="{E8B7A716-D569-4803-B2BE-A0C6CF159657}">
      <dgm:prSet/>
      <dgm:spPr/>
      <dgm:t>
        <a:bodyPr/>
        <a:lstStyle/>
        <a:p>
          <a:pPr>
            <a:lnSpc>
              <a:spcPct val="100000"/>
            </a:lnSpc>
          </a:pPr>
          <a:r>
            <a:rPr lang="en-US"/>
            <a:t>Reveal and Understand the most important factors from predictors such as Age, Gender, City etc., that influence the spending of a Customer.</a:t>
          </a:r>
        </a:p>
      </dgm:t>
    </dgm:pt>
    <dgm:pt modelId="{50D3FC10-846A-448F-B248-2EBFEBBB2F53}" type="parTrans" cxnId="{2D82B91B-D8AB-409F-B0E9-ECACE5E601B5}">
      <dgm:prSet/>
      <dgm:spPr/>
      <dgm:t>
        <a:bodyPr/>
        <a:lstStyle/>
        <a:p>
          <a:endParaRPr lang="en-US"/>
        </a:p>
      </dgm:t>
    </dgm:pt>
    <dgm:pt modelId="{AF221BE8-7D26-4F6A-B0E2-1FC0AF8DAF7D}" type="sibTrans" cxnId="{2D82B91B-D8AB-409F-B0E9-ECACE5E601B5}">
      <dgm:prSet/>
      <dgm:spPr/>
      <dgm:t>
        <a:bodyPr/>
        <a:lstStyle/>
        <a:p>
          <a:endParaRPr lang="en-US"/>
        </a:p>
      </dgm:t>
    </dgm:pt>
    <dgm:pt modelId="{8C1C22D0-1911-4DAE-91EE-B638A36757F3}" type="pres">
      <dgm:prSet presAssocID="{1C531282-A7FE-48A6-8BB5-72B9D953E4AB}" presName="root" presStyleCnt="0">
        <dgm:presLayoutVars>
          <dgm:dir/>
          <dgm:resizeHandles val="exact"/>
        </dgm:presLayoutVars>
      </dgm:prSet>
      <dgm:spPr/>
    </dgm:pt>
    <dgm:pt modelId="{6335207D-5BF6-4D2F-8EA1-85A08550622B}" type="pres">
      <dgm:prSet presAssocID="{6CA2DE19-9E99-456D-9BBC-6381803A7195}" presName="compNode" presStyleCnt="0"/>
      <dgm:spPr/>
    </dgm:pt>
    <dgm:pt modelId="{5B49A37C-8B7A-4035-BFB4-6B917FCECA90}" type="pres">
      <dgm:prSet presAssocID="{6CA2DE19-9E99-456D-9BBC-6381803A7195}" presName="bgRect" presStyleLbl="bgShp" presStyleIdx="0" presStyleCnt="4"/>
      <dgm:spPr/>
    </dgm:pt>
    <dgm:pt modelId="{C37F4D1D-12B1-46DB-8E1F-EEEB1996CC6B}" type="pres">
      <dgm:prSet presAssocID="{6CA2DE19-9E99-456D-9BBC-6381803A71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F4D61B6D-7C65-499F-82D7-D2DDA28C780C}" type="pres">
      <dgm:prSet presAssocID="{6CA2DE19-9E99-456D-9BBC-6381803A7195}" presName="spaceRect" presStyleCnt="0"/>
      <dgm:spPr/>
    </dgm:pt>
    <dgm:pt modelId="{7BB5A68B-E6F1-4421-84F4-52B71978D68B}" type="pres">
      <dgm:prSet presAssocID="{6CA2DE19-9E99-456D-9BBC-6381803A7195}" presName="parTx" presStyleLbl="revTx" presStyleIdx="0" presStyleCnt="4">
        <dgm:presLayoutVars>
          <dgm:chMax val="0"/>
          <dgm:chPref val="0"/>
        </dgm:presLayoutVars>
      </dgm:prSet>
      <dgm:spPr/>
    </dgm:pt>
    <dgm:pt modelId="{C3137781-538B-4A26-B43C-53B17EC38902}" type="pres">
      <dgm:prSet presAssocID="{FC704E87-4345-41BD-8E9F-9C49841F7039}" presName="sibTrans" presStyleCnt="0"/>
      <dgm:spPr/>
    </dgm:pt>
    <dgm:pt modelId="{BDD8DAF0-3F08-471E-B6D1-529CB3A8E4E0}" type="pres">
      <dgm:prSet presAssocID="{E8B7A716-D569-4803-B2BE-A0C6CF159657}" presName="compNode" presStyleCnt="0"/>
      <dgm:spPr/>
    </dgm:pt>
    <dgm:pt modelId="{A36A6B1F-E5FF-4DFD-BCDB-C7C9103AD1E9}" type="pres">
      <dgm:prSet presAssocID="{E8B7A716-D569-4803-B2BE-A0C6CF159657}" presName="bgRect" presStyleLbl="bgShp" presStyleIdx="1" presStyleCnt="4"/>
      <dgm:spPr/>
    </dgm:pt>
    <dgm:pt modelId="{7286E5BC-BA6F-4044-BCA1-08CA72869BE4}" type="pres">
      <dgm:prSet presAssocID="{E8B7A716-D569-4803-B2BE-A0C6CF1596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gister"/>
        </a:ext>
      </dgm:extLst>
    </dgm:pt>
    <dgm:pt modelId="{FED13999-A0C2-4849-BC1E-1E47F7F5D866}" type="pres">
      <dgm:prSet presAssocID="{E8B7A716-D569-4803-B2BE-A0C6CF159657}" presName="spaceRect" presStyleCnt="0"/>
      <dgm:spPr/>
    </dgm:pt>
    <dgm:pt modelId="{C3E01AE2-6038-4972-9487-D60B35D33785}" type="pres">
      <dgm:prSet presAssocID="{E8B7A716-D569-4803-B2BE-A0C6CF159657}" presName="parTx" presStyleLbl="revTx" presStyleIdx="1" presStyleCnt="4">
        <dgm:presLayoutVars>
          <dgm:chMax val="0"/>
          <dgm:chPref val="0"/>
        </dgm:presLayoutVars>
      </dgm:prSet>
      <dgm:spPr/>
    </dgm:pt>
    <dgm:pt modelId="{7A29A4CC-8C4F-4347-9322-FE2BB67B7D60}" type="pres">
      <dgm:prSet presAssocID="{AF221BE8-7D26-4F6A-B0E2-1FC0AF8DAF7D}" presName="sibTrans" presStyleCnt="0"/>
      <dgm:spPr/>
    </dgm:pt>
    <dgm:pt modelId="{17EDDD71-EE45-4824-8C8F-94DE7D0CB29C}" type="pres">
      <dgm:prSet presAssocID="{BF5751F1-E9DE-4D17-8607-383F19606F68}" presName="compNode" presStyleCnt="0"/>
      <dgm:spPr/>
    </dgm:pt>
    <dgm:pt modelId="{33769F31-27B1-4B2A-937B-333A1BCE6E51}" type="pres">
      <dgm:prSet presAssocID="{BF5751F1-E9DE-4D17-8607-383F19606F68}" presName="bgRect" presStyleLbl="bgShp" presStyleIdx="2" presStyleCnt="4"/>
      <dgm:spPr/>
    </dgm:pt>
    <dgm:pt modelId="{E079345A-0CAF-449D-8469-C3B4FF4D8E14}" type="pres">
      <dgm:prSet presAssocID="{BF5751F1-E9DE-4D17-8607-383F19606F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0B1B9AC9-E417-4A02-9BC2-6819C7FD81B5}" type="pres">
      <dgm:prSet presAssocID="{BF5751F1-E9DE-4D17-8607-383F19606F68}" presName="spaceRect" presStyleCnt="0"/>
      <dgm:spPr/>
    </dgm:pt>
    <dgm:pt modelId="{F11EC671-9655-4D2A-A40A-ED167D2B3580}" type="pres">
      <dgm:prSet presAssocID="{BF5751F1-E9DE-4D17-8607-383F19606F68}" presName="parTx" presStyleLbl="revTx" presStyleIdx="2" presStyleCnt="4">
        <dgm:presLayoutVars>
          <dgm:chMax val="0"/>
          <dgm:chPref val="0"/>
        </dgm:presLayoutVars>
      </dgm:prSet>
      <dgm:spPr/>
    </dgm:pt>
    <dgm:pt modelId="{35C46CE1-3BE1-4521-B4A1-5686BA0E1B19}" type="pres">
      <dgm:prSet presAssocID="{528AC948-488B-4B47-8DFC-201141FCF7BA}" presName="sibTrans" presStyleCnt="0"/>
      <dgm:spPr/>
    </dgm:pt>
    <dgm:pt modelId="{84961594-C396-4FF0-92F9-936888C7F564}" type="pres">
      <dgm:prSet presAssocID="{47C012E9-0A62-4F06-A4B9-96AE02CBCACD}" presName="compNode" presStyleCnt="0"/>
      <dgm:spPr/>
    </dgm:pt>
    <dgm:pt modelId="{0EC8B83B-A827-4F95-BD93-1D5CEB549035}" type="pres">
      <dgm:prSet presAssocID="{47C012E9-0A62-4F06-A4B9-96AE02CBCACD}" presName="bgRect" presStyleLbl="bgShp" presStyleIdx="3" presStyleCnt="4"/>
      <dgm:spPr/>
    </dgm:pt>
    <dgm:pt modelId="{FACDB1C3-FB78-4BA8-9935-B439788C010C}" type="pres">
      <dgm:prSet presAssocID="{47C012E9-0A62-4F06-A4B9-96AE02CBCA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apanese Dolls"/>
        </a:ext>
      </dgm:extLst>
    </dgm:pt>
    <dgm:pt modelId="{189C3B5B-30A2-4942-B055-F8394B65739B}" type="pres">
      <dgm:prSet presAssocID="{47C012E9-0A62-4F06-A4B9-96AE02CBCACD}" presName="spaceRect" presStyleCnt="0"/>
      <dgm:spPr/>
    </dgm:pt>
    <dgm:pt modelId="{8BC7B96D-CB90-4E73-AD87-948344319B27}" type="pres">
      <dgm:prSet presAssocID="{47C012E9-0A62-4F06-A4B9-96AE02CBCACD}" presName="parTx" presStyleLbl="revTx" presStyleIdx="3" presStyleCnt="4">
        <dgm:presLayoutVars>
          <dgm:chMax val="0"/>
          <dgm:chPref val="0"/>
        </dgm:presLayoutVars>
      </dgm:prSet>
      <dgm:spPr/>
    </dgm:pt>
  </dgm:ptLst>
  <dgm:cxnLst>
    <dgm:cxn modelId="{F33E3011-92EB-4AAD-AF0D-7323C7998918}" srcId="{1C531282-A7FE-48A6-8BB5-72B9D953E4AB}" destId="{47C012E9-0A62-4F06-A4B9-96AE02CBCACD}" srcOrd="3" destOrd="0" parTransId="{FA492F81-E7C3-416F-BCC1-618A1CB38F56}" sibTransId="{F792ABF3-8429-4BD0-B435-DE00BE79E0FB}"/>
    <dgm:cxn modelId="{2D82B91B-D8AB-409F-B0E9-ECACE5E601B5}" srcId="{1C531282-A7FE-48A6-8BB5-72B9D953E4AB}" destId="{E8B7A716-D569-4803-B2BE-A0C6CF159657}" srcOrd="1" destOrd="0" parTransId="{50D3FC10-846A-448F-B248-2EBFEBBB2F53}" sibTransId="{AF221BE8-7D26-4F6A-B0E2-1FC0AF8DAF7D}"/>
    <dgm:cxn modelId="{4857AE42-5AAA-4C19-8DBE-4FF13BC04E10}" srcId="{1C531282-A7FE-48A6-8BB5-72B9D953E4AB}" destId="{6CA2DE19-9E99-456D-9BBC-6381803A7195}" srcOrd="0" destOrd="0" parTransId="{801FF9E9-E0AC-4DB3-A5E6-CB30C25626A5}" sibTransId="{FC704E87-4345-41BD-8E9F-9C49841F7039}"/>
    <dgm:cxn modelId="{B34EED59-9507-4757-98D4-93094610FACE}" type="presOf" srcId="{E8B7A716-D569-4803-B2BE-A0C6CF159657}" destId="{C3E01AE2-6038-4972-9487-D60B35D33785}" srcOrd="0" destOrd="0" presId="urn:microsoft.com/office/officeart/2018/2/layout/IconVerticalSolidList"/>
    <dgm:cxn modelId="{5B01FE8F-ABB4-40BD-9130-702E642A5F0D}" type="presOf" srcId="{47C012E9-0A62-4F06-A4B9-96AE02CBCACD}" destId="{8BC7B96D-CB90-4E73-AD87-948344319B27}" srcOrd="0" destOrd="0" presId="urn:microsoft.com/office/officeart/2018/2/layout/IconVerticalSolidList"/>
    <dgm:cxn modelId="{39B53298-E988-4643-8379-0EA489563800}" srcId="{1C531282-A7FE-48A6-8BB5-72B9D953E4AB}" destId="{BF5751F1-E9DE-4D17-8607-383F19606F68}" srcOrd="2" destOrd="0" parTransId="{179BD0E6-C48E-4A84-92B7-C7AD932C5BAF}" sibTransId="{528AC948-488B-4B47-8DFC-201141FCF7BA}"/>
    <dgm:cxn modelId="{B15AB2D4-FBB1-46EA-A700-E994262A0516}" type="presOf" srcId="{1C531282-A7FE-48A6-8BB5-72B9D953E4AB}" destId="{8C1C22D0-1911-4DAE-91EE-B638A36757F3}" srcOrd="0" destOrd="0" presId="urn:microsoft.com/office/officeart/2018/2/layout/IconVerticalSolidList"/>
    <dgm:cxn modelId="{0CDD09DE-1075-4462-8143-54E5F5F9025E}" type="presOf" srcId="{BF5751F1-E9DE-4D17-8607-383F19606F68}" destId="{F11EC671-9655-4D2A-A40A-ED167D2B3580}" srcOrd="0" destOrd="0" presId="urn:microsoft.com/office/officeart/2018/2/layout/IconVerticalSolidList"/>
    <dgm:cxn modelId="{57ED92E7-476A-4BE0-8DD4-F5A8C4F51A53}" type="presOf" srcId="{6CA2DE19-9E99-456D-9BBC-6381803A7195}" destId="{7BB5A68B-E6F1-4421-84F4-52B71978D68B}" srcOrd="0" destOrd="0" presId="urn:microsoft.com/office/officeart/2018/2/layout/IconVerticalSolidList"/>
    <dgm:cxn modelId="{B648DFF0-3DC3-411A-AF3E-ACBD8D4B41A4}" type="presParOf" srcId="{8C1C22D0-1911-4DAE-91EE-B638A36757F3}" destId="{6335207D-5BF6-4D2F-8EA1-85A08550622B}" srcOrd="0" destOrd="0" presId="urn:microsoft.com/office/officeart/2018/2/layout/IconVerticalSolidList"/>
    <dgm:cxn modelId="{9E6F038C-4B06-4211-A41C-F4CD2CC09717}" type="presParOf" srcId="{6335207D-5BF6-4D2F-8EA1-85A08550622B}" destId="{5B49A37C-8B7A-4035-BFB4-6B917FCECA90}" srcOrd="0" destOrd="0" presId="urn:microsoft.com/office/officeart/2018/2/layout/IconVerticalSolidList"/>
    <dgm:cxn modelId="{6F81830D-5F52-4CF6-B846-3A47395DE302}" type="presParOf" srcId="{6335207D-5BF6-4D2F-8EA1-85A08550622B}" destId="{C37F4D1D-12B1-46DB-8E1F-EEEB1996CC6B}" srcOrd="1" destOrd="0" presId="urn:microsoft.com/office/officeart/2018/2/layout/IconVerticalSolidList"/>
    <dgm:cxn modelId="{014BC54B-A832-479A-8DED-78293815C73C}" type="presParOf" srcId="{6335207D-5BF6-4D2F-8EA1-85A08550622B}" destId="{F4D61B6D-7C65-499F-82D7-D2DDA28C780C}" srcOrd="2" destOrd="0" presId="urn:microsoft.com/office/officeart/2018/2/layout/IconVerticalSolidList"/>
    <dgm:cxn modelId="{A7429153-8796-4078-9F2C-789B942AA9A5}" type="presParOf" srcId="{6335207D-5BF6-4D2F-8EA1-85A08550622B}" destId="{7BB5A68B-E6F1-4421-84F4-52B71978D68B}" srcOrd="3" destOrd="0" presId="urn:microsoft.com/office/officeart/2018/2/layout/IconVerticalSolidList"/>
    <dgm:cxn modelId="{490755DC-BB4E-4C01-9DBD-8E89722EAEBE}" type="presParOf" srcId="{8C1C22D0-1911-4DAE-91EE-B638A36757F3}" destId="{C3137781-538B-4A26-B43C-53B17EC38902}" srcOrd="1" destOrd="0" presId="urn:microsoft.com/office/officeart/2018/2/layout/IconVerticalSolidList"/>
    <dgm:cxn modelId="{4B8C8886-554D-45D2-A4AD-FED021D7A86B}" type="presParOf" srcId="{8C1C22D0-1911-4DAE-91EE-B638A36757F3}" destId="{BDD8DAF0-3F08-471E-B6D1-529CB3A8E4E0}" srcOrd="2" destOrd="0" presId="urn:microsoft.com/office/officeart/2018/2/layout/IconVerticalSolidList"/>
    <dgm:cxn modelId="{EC5F9CBD-6402-4F20-A6F5-1A9DE7DB7969}" type="presParOf" srcId="{BDD8DAF0-3F08-471E-B6D1-529CB3A8E4E0}" destId="{A36A6B1F-E5FF-4DFD-BCDB-C7C9103AD1E9}" srcOrd="0" destOrd="0" presId="urn:microsoft.com/office/officeart/2018/2/layout/IconVerticalSolidList"/>
    <dgm:cxn modelId="{45FE97CA-3666-4E4B-8E00-D3FACC81B0F2}" type="presParOf" srcId="{BDD8DAF0-3F08-471E-B6D1-529CB3A8E4E0}" destId="{7286E5BC-BA6F-4044-BCA1-08CA72869BE4}" srcOrd="1" destOrd="0" presId="urn:microsoft.com/office/officeart/2018/2/layout/IconVerticalSolidList"/>
    <dgm:cxn modelId="{C70DCFB9-31A5-4770-9012-51453180A708}" type="presParOf" srcId="{BDD8DAF0-3F08-471E-B6D1-529CB3A8E4E0}" destId="{FED13999-A0C2-4849-BC1E-1E47F7F5D866}" srcOrd="2" destOrd="0" presId="urn:microsoft.com/office/officeart/2018/2/layout/IconVerticalSolidList"/>
    <dgm:cxn modelId="{59723561-1791-4865-93DF-D1FD17F4B021}" type="presParOf" srcId="{BDD8DAF0-3F08-471E-B6D1-529CB3A8E4E0}" destId="{C3E01AE2-6038-4972-9487-D60B35D33785}" srcOrd="3" destOrd="0" presId="urn:microsoft.com/office/officeart/2018/2/layout/IconVerticalSolidList"/>
    <dgm:cxn modelId="{AA5A5D2B-8315-492F-930B-BDE4CD7624F4}" type="presParOf" srcId="{8C1C22D0-1911-4DAE-91EE-B638A36757F3}" destId="{7A29A4CC-8C4F-4347-9322-FE2BB67B7D60}" srcOrd="3" destOrd="0" presId="urn:microsoft.com/office/officeart/2018/2/layout/IconVerticalSolidList"/>
    <dgm:cxn modelId="{3FDF8FE0-2A77-4E81-BE5A-7D32D1800C94}" type="presParOf" srcId="{8C1C22D0-1911-4DAE-91EE-B638A36757F3}" destId="{17EDDD71-EE45-4824-8C8F-94DE7D0CB29C}" srcOrd="4" destOrd="0" presId="urn:microsoft.com/office/officeart/2018/2/layout/IconVerticalSolidList"/>
    <dgm:cxn modelId="{59B624F8-9F08-4281-946A-DB7095D46DF7}" type="presParOf" srcId="{17EDDD71-EE45-4824-8C8F-94DE7D0CB29C}" destId="{33769F31-27B1-4B2A-937B-333A1BCE6E51}" srcOrd="0" destOrd="0" presId="urn:microsoft.com/office/officeart/2018/2/layout/IconVerticalSolidList"/>
    <dgm:cxn modelId="{BDEB12E7-9879-48CB-8658-A4720F1BDCE9}" type="presParOf" srcId="{17EDDD71-EE45-4824-8C8F-94DE7D0CB29C}" destId="{E079345A-0CAF-449D-8469-C3B4FF4D8E14}" srcOrd="1" destOrd="0" presId="urn:microsoft.com/office/officeart/2018/2/layout/IconVerticalSolidList"/>
    <dgm:cxn modelId="{EEE9D8F5-B0AA-4DBA-BB8D-83B9C19AE4EA}" type="presParOf" srcId="{17EDDD71-EE45-4824-8C8F-94DE7D0CB29C}" destId="{0B1B9AC9-E417-4A02-9BC2-6819C7FD81B5}" srcOrd="2" destOrd="0" presId="urn:microsoft.com/office/officeart/2018/2/layout/IconVerticalSolidList"/>
    <dgm:cxn modelId="{150CBA4A-1AA3-47D6-ABCE-EE3EA28C8D28}" type="presParOf" srcId="{17EDDD71-EE45-4824-8C8F-94DE7D0CB29C}" destId="{F11EC671-9655-4D2A-A40A-ED167D2B3580}" srcOrd="3" destOrd="0" presId="urn:microsoft.com/office/officeart/2018/2/layout/IconVerticalSolidList"/>
    <dgm:cxn modelId="{5993A951-4A20-46E3-983D-2C9AF19BDBA0}" type="presParOf" srcId="{8C1C22D0-1911-4DAE-91EE-B638A36757F3}" destId="{35C46CE1-3BE1-4521-B4A1-5686BA0E1B19}" srcOrd="5" destOrd="0" presId="urn:microsoft.com/office/officeart/2018/2/layout/IconVerticalSolidList"/>
    <dgm:cxn modelId="{B3DC31C1-D4F4-48F2-9E3D-4B27004DBCA0}" type="presParOf" srcId="{8C1C22D0-1911-4DAE-91EE-B638A36757F3}" destId="{84961594-C396-4FF0-92F9-936888C7F564}" srcOrd="6" destOrd="0" presId="urn:microsoft.com/office/officeart/2018/2/layout/IconVerticalSolidList"/>
    <dgm:cxn modelId="{05BF4021-D587-4F58-A571-61278A04B6DC}" type="presParOf" srcId="{84961594-C396-4FF0-92F9-936888C7F564}" destId="{0EC8B83B-A827-4F95-BD93-1D5CEB549035}" srcOrd="0" destOrd="0" presId="urn:microsoft.com/office/officeart/2018/2/layout/IconVerticalSolidList"/>
    <dgm:cxn modelId="{D08D7F4B-E9CD-4A5F-8AE7-5D0F4D8C5D6E}" type="presParOf" srcId="{84961594-C396-4FF0-92F9-936888C7F564}" destId="{FACDB1C3-FB78-4BA8-9935-B439788C010C}" srcOrd="1" destOrd="0" presId="urn:microsoft.com/office/officeart/2018/2/layout/IconVerticalSolidList"/>
    <dgm:cxn modelId="{9063D06D-ECDC-4E90-AA99-C46D5BC46005}" type="presParOf" srcId="{84961594-C396-4FF0-92F9-936888C7F564}" destId="{189C3B5B-30A2-4942-B055-F8394B65739B}" srcOrd="2" destOrd="0" presId="urn:microsoft.com/office/officeart/2018/2/layout/IconVerticalSolidList"/>
    <dgm:cxn modelId="{35BE7F71-D237-4983-81DE-D2392A68F50B}" type="presParOf" srcId="{84961594-C396-4FF0-92F9-936888C7F564}" destId="{8BC7B96D-CB90-4E73-AD87-948344319B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3DE36D-0B93-47CD-987E-928702A43C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0E4B59E-9B3B-4910-9D09-5CB2E47C3AED}">
      <dgm:prSet/>
      <dgm:spPr/>
      <dgm:t>
        <a:bodyPr/>
        <a:lstStyle/>
        <a:p>
          <a:r>
            <a:rPr lang="en-US" b="1"/>
            <a:t>Hypothesis testing is used</a:t>
          </a:r>
          <a:r>
            <a:rPr lang="en-US"/>
            <a:t> to assess the plausibility of a </a:t>
          </a:r>
          <a:r>
            <a:rPr lang="en-US" b="1"/>
            <a:t>hypothesis</a:t>
          </a:r>
          <a:r>
            <a:rPr lang="en-US"/>
            <a:t> by using sample data.</a:t>
          </a:r>
        </a:p>
      </dgm:t>
    </dgm:pt>
    <dgm:pt modelId="{0050693E-43DB-4814-BC02-CEB34F3D3A1C}" type="parTrans" cxnId="{D620F32E-4BBF-41F2-B9E7-E15402FA422D}">
      <dgm:prSet/>
      <dgm:spPr/>
      <dgm:t>
        <a:bodyPr/>
        <a:lstStyle/>
        <a:p>
          <a:endParaRPr lang="en-US"/>
        </a:p>
      </dgm:t>
    </dgm:pt>
    <dgm:pt modelId="{05C5469C-DD07-48E1-8BB1-0FB11BFD4F0E}" type="sibTrans" cxnId="{D620F32E-4BBF-41F2-B9E7-E15402FA422D}">
      <dgm:prSet/>
      <dgm:spPr/>
      <dgm:t>
        <a:bodyPr/>
        <a:lstStyle/>
        <a:p>
          <a:endParaRPr lang="en-US"/>
        </a:p>
      </dgm:t>
    </dgm:pt>
    <dgm:pt modelId="{9752856E-4E52-4B8A-B2FB-FE362D9C9455}">
      <dgm:prSet/>
      <dgm:spPr/>
      <dgm:t>
        <a:bodyPr/>
        <a:lstStyle/>
        <a:p>
          <a:r>
            <a:rPr lang="en-US"/>
            <a:t>Alternate Hypothesis - </a:t>
          </a:r>
          <a:r>
            <a:rPr lang="en-US" b="1" i="1"/>
            <a:t>People living in City A spend more than their peers in City B and C.</a:t>
          </a:r>
          <a:r>
            <a:rPr lang="en-US"/>
            <a:t> </a:t>
          </a:r>
        </a:p>
      </dgm:t>
    </dgm:pt>
    <dgm:pt modelId="{32F69956-8B64-4A15-88D9-E2BE3C98C629}" type="parTrans" cxnId="{A51F5479-9F6D-4F0B-8316-855AE1CE01A2}">
      <dgm:prSet/>
      <dgm:spPr/>
      <dgm:t>
        <a:bodyPr/>
        <a:lstStyle/>
        <a:p>
          <a:endParaRPr lang="en-US"/>
        </a:p>
      </dgm:t>
    </dgm:pt>
    <dgm:pt modelId="{D4315070-D5FA-4888-B8A7-71AC400F8700}" type="sibTrans" cxnId="{A51F5479-9F6D-4F0B-8316-855AE1CE01A2}">
      <dgm:prSet/>
      <dgm:spPr/>
      <dgm:t>
        <a:bodyPr/>
        <a:lstStyle/>
        <a:p>
          <a:endParaRPr lang="en-US"/>
        </a:p>
      </dgm:t>
    </dgm:pt>
    <dgm:pt modelId="{55E7BF7D-E0C9-4631-A28A-01A9E656DE41}">
      <dgm:prSet/>
      <dgm:spPr/>
      <dgm:t>
        <a:bodyPr/>
        <a:lstStyle/>
        <a:p>
          <a:pPr rtl="0"/>
          <a:r>
            <a:rPr lang="en-US"/>
            <a:t>The variables </a:t>
          </a:r>
          <a:r>
            <a:rPr lang="en-US" b="1"/>
            <a:t>Shopper Purchase, </a:t>
          </a:r>
          <a:r>
            <a:rPr lang="en-US" b="1" err="1"/>
            <a:t>City_Category</a:t>
          </a:r>
          <a:r>
            <a:rPr lang="en-US" b="1"/>
            <a:t>, Gender and Age</a:t>
          </a:r>
          <a:r>
            <a:rPr lang="en-US"/>
            <a:t> are selected to conduct a two-sample t-test.</a:t>
          </a:r>
          <a:r>
            <a:rPr lang="en-US">
              <a:latin typeface="Calibri Light" panose="020F0302020204030204"/>
            </a:rPr>
            <a:t> </a:t>
          </a:r>
          <a:endParaRPr lang="en-US"/>
        </a:p>
      </dgm:t>
    </dgm:pt>
    <dgm:pt modelId="{360029A2-7ED3-4645-A178-7B648C58E9C2}" type="parTrans" cxnId="{7715CAB5-512E-44DE-85C2-11966100EC68}">
      <dgm:prSet/>
      <dgm:spPr/>
      <dgm:t>
        <a:bodyPr/>
        <a:lstStyle/>
        <a:p>
          <a:endParaRPr lang="en-US"/>
        </a:p>
      </dgm:t>
    </dgm:pt>
    <dgm:pt modelId="{4C4AE9D8-B141-43C0-9BCF-80B9DC0F7A6D}" type="sibTrans" cxnId="{7715CAB5-512E-44DE-85C2-11966100EC68}">
      <dgm:prSet/>
      <dgm:spPr/>
      <dgm:t>
        <a:bodyPr/>
        <a:lstStyle/>
        <a:p>
          <a:endParaRPr lang="en-US"/>
        </a:p>
      </dgm:t>
    </dgm:pt>
    <dgm:pt modelId="{B722FA04-543C-4523-952E-AA15E3DE8843}">
      <dgm:prSet/>
      <dgm:spPr/>
      <dgm:t>
        <a:bodyPr/>
        <a:lstStyle/>
        <a:p>
          <a:pPr rtl="0"/>
          <a:r>
            <a:rPr lang="en-US"/>
            <a:t>Based on the categorical nature of </a:t>
          </a:r>
          <a:r>
            <a:rPr lang="en-US" err="1"/>
            <a:t>City_Category</a:t>
          </a:r>
          <a:r>
            <a:rPr lang="en-US"/>
            <a:t>, Gender and Age</a:t>
          </a:r>
          <a:r>
            <a:rPr lang="en-US">
              <a:latin typeface="Calibri Light" panose="020F0302020204030204"/>
            </a:rPr>
            <a:t>,</a:t>
          </a:r>
          <a:r>
            <a:rPr lang="en-US"/>
            <a:t> the two-sample t-test was chosen.</a:t>
          </a:r>
        </a:p>
      </dgm:t>
    </dgm:pt>
    <dgm:pt modelId="{5729CE5E-069B-4EF4-9E9D-03BBE2887695}" type="parTrans" cxnId="{9927C3F0-57AD-46FD-A19F-833FCC4AC25D}">
      <dgm:prSet/>
      <dgm:spPr/>
      <dgm:t>
        <a:bodyPr/>
        <a:lstStyle/>
        <a:p>
          <a:endParaRPr lang="en-US"/>
        </a:p>
      </dgm:t>
    </dgm:pt>
    <dgm:pt modelId="{A80FC82B-F675-4FF3-9E0F-1ECB440D8DB1}" type="sibTrans" cxnId="{9927C3F0-57AD-46FD-A19F-833FCC4AC25D}">
      <dgm:prSet/>
      <dgm:spPr/>
      <dgm:t>
        <a:bodyPr/>
        <a:lstStyle/>
        <a:p>
          <a:endParaRPr lang="en-US"/>
        </a:p>
      </dgm:t>
    </dgm:pt>
    <dgm:pt modelId="{67893C49-3BE9-42E1-8285-BEDB65688EE0}" type="pres">
      <dgm:prSet presAssocID="{E23DE36D-0B93-47CD-987E-928702A43CDC}" presName="vert0" presStyleCnt="0">
        <dgm:presLayoutVars>
          <dgm:dir/>
          <dgm:animOne val="branch"/>
          <dgm:animLvl val="lvl"/>
        </dgm:presLayoutVars>
      </dgm:prSet>
      <dgm:spPr/>
    </dgm:pt>
    <dgm:pt modelId="{2EFCF821-F972-4FAB-8373-DAEF18067C73}" type="pres">
      <dgm:prSet presAssocID="{30E4B59E-9B3B-4910-9D09-5CB2E47C3AED}" presName="thickLine" presStyleLbl="alignNode1" presStyleIdx="0" presStyleCnt="4"/>
      <dgm:spPr/>
    </dgm:pt>
    <dgm:pt modelId="{330987CB-9770-4267-A6F8-DB59B428D9B0}" type="pres">
      <dgm:prSet presAssocID="{30E4B59E-9B3B-4910-9D09-5CB2E47C3AED}" presName="horz1" presStyleCnt="0"/>
      <dgm:spPr/>
    </dgm:pt>
    <dgm:pt modelId="{074431BB-1BDD-4C8C-83CA-CCBFC042695B}" type="pres">
      <dgm:prSet presAssocID="{30E4B59E-9B3B-4910-9D09-5CB2E47C3AED}" presName="tx1" presStyleLbl="revTx" presStyleIdx="0" presStyleCnt="4"/>
      <dgm:spPr/>
    </dgm:pt>
    <dgm:pt modelId="{AC31EB89-4E5A-4C35-895B-21BAA36C883D}" type="pres">
      <dgm:prSet presAssocID="{30E4B59E-9B3B-4910-9D09-5CB2E47C3AED}" presName="vert1" presStyleCnt="0"/>
      <dgm:spPr/>
    </dgm:pt>
    <dgm:pt modelId="{6B257A03-4F36-4A18-BC6D-0ECCED8C94BB}" type="pres">
      <dgm:prSet presAssocID="{9752856E-4E52-4B8A-B2FB-FE362D9C9455}" presName="thickLine" presStyleLbl="alignNode1" presStyleIdx="1" presStyleCnt="4"/>
      <dgm:spPr/>
    </dgm:pt>
    <dgm:pt modelId="{51E1A504-F193-40C5-AFA8-808323C1E334}" type="pres">
      <dgm:prSet presAssocID="{9752856E-4E52-4B8A-B2FB-FE362D9C9455}" presName="horz1" presStyleCnt="0"/>
      <dgm:spPr/>
    </dgm:pt>
    <dgm:pt modelId="{2A97E5E5-58DA-46A8-B91F-E50FAEE2932E}" type="pres">
      <dgm:prSet presAssocID="{9752856E-4E52-4B8A-B2FB-FE362D9C9455}" presName="tx1" presStyleLbl="revTx" presStyleIdx="1" presStyleCnt="4"/>
      <dgm:spPr/>
    </dgm:pt>
    <dgm:pt modelId="{90FF1E69-35FF-40A9-915A-AFEEC74A3A35}" type="pres">
      <dgm:prSet presAssocID="{9752856E-4E52-4B8A-B2FB-FE362D9C9455}" presName="vert1" presStyleCnt="0"/>
      <dgm:spPr/>
    </dgm:pt>
    <dgm:pt modelId="{AA8E9670-9EB0-4985-A2B9-B54DEA5E80AF}" type="pres">
      <dgm:prSet presAssocID="{55E7BF7D-E0C9-4631-A28A-01A9E656DE41}" presName="thickLine" presStyleLbl="alignNode1" presStyleIdx="2" presStyleCnt="4"/>
      <dgm:spPr/>
    </dgm:pt>
    <dgm:pt modelId="{52289E12-6A06-4CAF-9AFF-485F8FDC88B1}" type="pres">
      <dgm:prSet presAssocID="{55E7BF7D-E0C9-4631-A28A-01A9E656DE41}" presName="horz1" presStyleCnt="0"/>
      <dgm:spPr/>
    </dgm:pt>
    <dgm:pt modelId="{A48C7DA1-FE9C-4E1A-B869-308ED66D8464}" type="pres">
      <dgm:prSet presAssocID="{55E7BF7D-E0C9-4631-A28A-01A9E656DE41}" presName="tx1" presStyleLbl="revTx" presStyleIdx="2" presStyleCnt="4"/>
      <dgm:spPr/>
    </dgm:pt>
    <dgm:pt modelId="{47473B4D-4C9B-4DAB-9864-356431E08196}" type="pres">
      <dgm:prSet presAssocID="{55E7BF7D-E0C9-4631-A28A-01A9E656DE41}" presName="vert1" presStyleCnt="0"/>
      <dgm:spPr/>
    </dgm:pt>
    <dgm:pt modelId="{771BD313-6504-4332-904F-2627864C5C28}" type="pres">
      <dgm:prSet presAssocID="{B722FA04-543C-4523-952E-AA15E3DE8843}" presName="thickLine" presStyleLbl="alignNode1" presStyleIdx="3" presStyleCnt="4"/>
      <dgm:spPr/>
    </dgm:pt>
    <dgm:pt modelId="{A17D83D7-2776-4264-9483-C7370431379A}" type="pres">
      <dgm:prSet presAssocID="{B722FA04-543C-4523-952E-AA15E3DE8843}" presName="horz1" presStyleCnt="0"/>
      <dgm:spPr/>
    </dgm:pt>
    <dgm:pt modelId="{E4E8FD3B-0CD3-4090-8021-3A09339334F2}" type="pres">
      <dgm:prSet presAssocID="{B722FA04-543C-4523-952E-AA15E3DE8843}" presName="tx1" presStyleLbl="revTx" presStyleIdx="3" presStyleCnt="4"/>
      <dgm:spPr/>
    </dgm:pt>
    <dgm:pt modelId="{4810E2EF-C21B-48B5-ACC5-D14E632648C5}" type="pres">
      <dgm:prSet presAssocID="{B722FA04-543C-4523-952E-AA15E3DE8843}" presName="vert1" presStyleCnt="0"/>
      <dgm:spPr/>
    </dgm:pt>
  </dgm:ptLst>
  <dgm:cxnLst>
    <dgm:cxn modelId="{91DF9D13-6A16-4D58-A0B4-55244909814E}" type="presOf" srcId="{30E4B59E-9B3B-4910-9D09-5CB2E47C3AED}" destId="{074431BB-1BDD-4C8C-83CA-CCBFC042695B}" srcOrd="0" destOrd="0" presId="urn:microsoft.com/office/officeart/2008/layout/LinedList"/>
    <dgm:cxn modelId="{D620F32E-4BBF-41F2-B9E7-E15402FA422D}" srcId="{E23DE36D-0B93-47CD-987E-928702A43CDC}" destId="{30E4B59E-9B3B-4910-9D09-5CB2E47C3AED}" srcOrd="0" destOrd="0" parTransId="{0050693E-43DB-4814-BC02-CEB34F3D3A1C}" sibTransId="{05C5469C-DD07-48E1-8BB1-0FB11BFD4F0E}"/>
    <dgm:cxn modelId="{28ECBC5B-B535-499E-83DB-EDF031AD3F30}" type="presOf" srcId="{B722FA04-543C-4523-952E-AA15E3DE8843}" destId="{E4E8FD3B-0CD3-4090-8021-3A09339334F2}" srcOrd="0" destOrd="0" presId="urn:microsoft.com/office/officeart/2008/layout/LinedList"/>
    <dgm:cxn modelId="{A51F5479-9F6D-4F0B-8316-855AE1CE01A2}" srcId="{E23DE36D-0B93-47CD-987E-928702A43CDC}" destId="{9752856E-4E52-4B8A-B2FB-FE362D9C9455}" srcOrd="1" destOrd="0" parTransId="{32F69956-8B64-4A15-88D9-E2BE3C98C629}" sibTransId="{D4315070-D5FA-4888-B8A7-71AC400F8700}"/>
    <dgm:cxn modelId="{7715CAB5-512E-44DE-85C2-11966100EC68}" srcId="{E23DE36D-0B93-47CD-987E-928702A43CDC}" destId="{55E7BF7D-E0C9-4631-A28A-01A9E656DE41}" srcOrd="2" destOrd="0" parTransId="{360029A2-7ED3-4645-A178-7B648C58E9C2}" sibTransId="{4C4AE9D8-B141-43C0-9BCF-80B9DC0F7A6D}"/>
    <dgm:cxn modelId="{4CF090BB-51FC-44FA-8CD4-1A980CC8853B}" type="presOf" srcId="{9752856E-4E52-4B8A-B2FB-FE362D9C9455}" destId="{2A97E5E5-58DA-46A8-B91F-E50FAEE2932E}" srcOrd="0" destOrd="0" presId="urn:microsoft.com/office/officeart/2008/layout/LinedList"/>
    <dgm:cxn modelId="{E53BABDD-7C73-47CD-B279-F5938594DDC5}" type="presOf" srcId="{55E7BF7D-E0C9-4631-A28A-01A9E656DE41}" destId="{A48C7DA1-FE9C-4E1A-B869-308ED66D8464}" srcOrd="0" destOrd="0" presId="urn:microsoft.com/office/officeart/2008/layout/LinedList"/>
    <dgm:cxn modelId="{649770EE-FD7D-4D79-AD97-4596CEA6734A}" type="presOf" srcId="{E23DE36D-0B93-47CD-987E-928702A43CDC}" destId="{67893C49-3BE9-42E1-8285-BEDB65688EE0}" srcOrd="0" destOrd="0" presId="urn:microsoft.com/office/officeart/2008/layout/LinedList"/>
    <dgm:cxn modelId="{9927C3F0-57AD-46FD-A19F-833FCC4AC25D}" srcId="{E23DE36D-0B93-47CD-987E-928702A43CDC}" destId="{B722FA04-543C-4523-952E-AA15E3DE8843}" srcOrd="3" destOrd="0" parTransId="{5729CE5E-069B-4EF4-9E9D-03BBE2887695}" sibTransId="{A80FC82B-F675-4FF3-9E0F-1ECB440D8DB1}"/>
    <dgm:cxn modelId="{8B5F3990-33C9-45E4-9AE0-5848B3AF22AD}" type="presParOf" srcId="{67893C49-3BE9-42E1-8285-BEDB65688EE0}" destId="{2EFCF821-F972-4FAB-8373-DAEF18067C73}" srcOrd="0" destOrd="0" presId="urn:microsoft.com/office/officeart/2008/layout/LinedList"/>
    <dgm:cxn modelId="{E399AF5B-645C-4D75-AECE-9C4CC2D0FCCD}" type="presParOf" srcId="{67893C49-3BE9-42E1-8285-BEDB65688EE0}" destId="{330987CB-9770-4267-A6F8-DB59B428D9B0}" srcOrd="1" destOrd="0" presId="urn:microsoft.com/office/officeart/2008/layout/LinedList"/>
    <dgm:cxn modelId="{B2CE2C60-EB46-4B09-A4E1-D94BFD93DFB7}" type="presParOf" srcId="{330987CB-9770-4267-A6F8-DB59B428D9B0}" destId="{074431BB-1BDD-4C8C-83CA-CCBFC042695B}" srcOrd="0" destOrd="0" presId="urn:microsoft.com/office/officeart/2008/layout/LinedList"/>
    <dgm:cxn modelId="{7B492641-1551-4A0F-8472-224FC70672A9}" type="presParOf" srcId="{330987CB-9770-4267-A6F8-DB59B428D9B0}" destId="{AC31EB89-4E5A-4C35-895B-21BAA36C883D}" srcOrd="1" destOrd="0" presId="urn:microsoft.com/office/officeart/2008/layout/LinedList"/>
    <dgm:cxn modelId="{66DECED6-2A3F-463F-ADBE-0AD1417241DC}" type="presParOf" srcId="{67893C49-3BE9-42E1-8285-BEDB65688EE0}" destId="{6B257A03-4F36-4A18-BC6D-0ECCED8C94BB}" srcOrd="2" destOrd="0" presId="urn:microsoft.com/office/officeart/2008/layout/LinedList"/>
    <dgm:cxn modelId="{496B6129-7E19-4BF4-9C9B-4CE1639C63FB}" type="presParOf" srcId="{67893C49-3BE9-42E1-8285-BEDB65688EE0}" destId="{51E1A504-F193-40C5-AFA8-808323C1E334}" srcOrd="3" destOrd="0" presId="urn:microsoft.com/office/officeart/2008/layout/LinedList"/>
    <dgm:cxn modelId="{5BBA762D-5DA2-42EA-A8D5-955FA3628E68}" type="presParOf" srcId="{51E1A504-F193-40C5-AFA8-808323C1E334}" destId="{2A97E5E5-58DA-46A8-B91F-E50FAEE2932E}" srcOrd="0" destOrd="0" presId="urn:microsoft.com/office/officeart/2008/layout/LinedList"/>
    <dgm:cxn modelId="{178AC24D-31C5-458C-9F3F-DCF0DB91AD46}" type="presParOf" srcId="{51E1A504-F193-40C5-AFA8-808323C1E334}" destId="{90FF1E69-35FF-40A9-915A-AFEEC74A3A35}" srcOrd="1" destOrd="0" presId="urn:microsoft.com/office/officeart/2008/layout/LinedList"/>
    <dgm:cxn modelId="{8DF4714B-41FF-49BA-AFC2-3DA6F50A63D9}" type="presParOf" srcId="{67893C49-3BE9-42E1-8285-BEDB65688EE0}" destId="{AA8E9670-9EB0-4985-A2B9-B54DEA5E80AF}" srcOrd="4" destOrd="0" presId="urn:microsoft.com/office/officeart/2008/layout/LinedList"/>
    <dgm:cxn modelId="{F29A9D2D-F38C-409A-8995-86B8A6871AE2}" type="presParOf" srcId="{67893C49-3BE9-42E1-8285-BEDB65688EE0}" destId="{52289E12-6A06-4CAF-9AFF-485F8FDC88B1}" srcOrd="5" destOrd="0" presId="urn:microsoft.com/office/officeart/2008/layout/LinedList"/>
    <dgm:cxn modelId="{069920AC-E54E-453B-9F74-25B09523A269}" type="presParOf" srcId="{52289E12-6A06-4CAF-9AFF-485F8FDC88B1}" destId="{A48C7DA1-FE9C-4E1A-B869-308ED66D8464}" srcOrd="0" destOrd="0" presId="urn:microsoft.com/office/officeart/2008/layout/LinedList"/>
    <dgm:cxn modelId="{4FB34AE4-B057-4DA7-823C-B15DA68B65A6}" type="presParOf" srcId="{52289E12-6A06-4CAF-9AFF-485F8FDC88B1}" destId="{47473B4D-4C9B-4DAB-9864-356431E08196}" srcOrd="1" destOrd="0" presId="urn:microsoft.com/office/officeart/2008/layout/LinedList"/>
    <dgm:cxn modelId="{0419B765-8852-4956-81AA-9EF76FAE9EFD}" type="presParOf" srcId="{67893C49-3BE9-42E1-8285-BEDB65688EE0}" destId="{771BD313-6504-4332-904F-2627864C5C28}" srcOrd="6" destOrd="0" presId="urn:microsoft.com/office/officeart/2008/layout/LinedList"/>
    <dgm:cxn modelId="{848712E3-C53B-47B0-86DF-1485DFF131AF}" type="presParOf" srcId="{67893C49-3BE9-42E1-8285-BEDB65688EE0}" destId="{A17D83D7-2776-4264-9483-C7370431379A}" srcOrd="7" destOrd="0" presId="urn:microsoft.com/office/officeart/2008/layout/LinedList"/>
    <dgm:cxn modelId="{284932F8-F16B-4791-BD63-2E3FF2DB02FA}" type="presParOf" srcId="{A17D83D7-2776-4264-9483-C7370431379A}" destId="{E4E8FD3B-0CD3-4090-8021-3A09339334F2}" srcOrd="0" destOrd="0" presId="urn:microsoft.com/office/officeart/2008/layout/LinedList"/>
    <dgm:cxn modelId="{C714AB86-939D-43C5-A0DB-67E6C9F6B315}" type="presParOf" srcId="{A17D83D7-2776-4264-9483-C7370431379A}" destId="{4810E2EF-C21B-48B5-ACC5-D14E632648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9A37C-8B7A-4035-BFB4-6B917FCECA90}">
      <dsp:nvSpPr>
        <dsp:cNvPr id="0" name=""/>
        <dsp:cNvSpPr/>
      </dsp:nvSpPr>
      <dsp:spPr>
        <a:xfrm>
          <a:off x="0" y="2239"/>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F4D1D-12B1-46DB-8E1F-EEEB1996CC6B}">
      <dsp:nvSpPr>
        <dsp:cNvPr id="0" name=""/>
        <dsp:cNvSpPr/>
      </dsp:nvSpPr>
      <dsp:spPr>
        <a:xfrm>
          <a:off x="343328" y="257607"/>
          <a:ext cx="624232" cy="6242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B5A68B-E6F1-4421-84F4-52B71978D68B}">
      <dsp:nvSpPr>
        <dsp:cNvPr id="0" name=""/>
        <dsp:cNvSpPr/>
      </dsp:nvSpPr>
      <dsp:spPr>
        <a:xfrm>
          <a:off x="1310888" y="2239"/>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Find out the Average Purchases of the Customers based on City Category. </a:t>
          </a:r>
        </a:p>
      </dsp:txBody>
      <dsp:txXfrm>
        <a:off x="1310888" y="2239"/>
        <a:ext cx="5238300" cy="1134968"/>
      </dsp:txXfrm>
    </dsp:sp>
    <dsp:sp modelId="{A36A6B1F-E5FF-4DFD-BCDB-C7C9103AD1E9}">
      <dsp:nvSpPr>
        <dsp:cNvPr id="0" name=""/>
        <dsp:cNvSpPr/>
      </dsp:nvSpPr>
      <dsp:spPr>
        <a:xfrm>
          <a:off x="0" y="1420950"/>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6E5BC-BA6F-4044-BCA1-08CA72869BE4}">
      <dsp:nvSpPr>
        <dsp:cNvPr id="0" name=""/>
        <dsp:cNvSpPr/>
      </dsp:nvSpPr>
      <dsp:spPr>
        <a:xfrm>
          <a:off x="343328" y="1676318"/>
          <a:ext cx="624232" cy="6242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01AE2-6038-4972-9487-D60B35D33785}">
      <dsp:nvSpPr>
        <dsp:cNvPr id="0" name=""/>
        <dsp:cNvSpPr/>
      </dsp:nvSpPr>
      <dsp:spPr>
        <a:xfrm>
          <a:off x="1310888" y="1420950"/>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Reveal and Understand the most important factors from predictors such as Age, Gender, City etc., that influence the spending of a Customer.</a:t>
          </a:r>
        </a:p>
      </dsp:txBody>
      <dsp:txXfrm>
        <a:off x="1310888" y="1420950"/>
        <a:ext cx="5238300" cy="1134968"/>
      </dsp:txXfrm>
    </dsp:sp>
    <dsp:sp modelId="{33769F31-27B1-4B2A-937B-333A1BCE6E51}">
      <dsp:nvSpPr>
        <dsp:cNvPr id="0" name=""/>
        <dsp:cNvSpPr/>
      </dsp:nvSpPr>
      <dsp:spPr>
        <a:xfrm>
          <a:off x="0" y="2839661"/>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9345A-0CAF-449D-8469-C3B4FF4D8E14}">
      <dsp:nvSpPr>
        <dsp:cNvPr id="0" name=""/>
        <dsp:cNvSpPr/>
      </dsp:nvSpPr>
      <dsp:spPr>
        <a:xfrm>
          <a:off x="343328" y="3095029"/>
          <a:ext cx="624232" cy="6242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EC671-9655-4D2A-A40A-ED167D2B3580}">
      <dsp:nvSpPr>
        <dsp:cNvPr id="0" name=""/>
        <dsp:cNvSpPr/>
      </dsp:nvSpPr>
      <dsp:spPr>
        <a:xfrm>
          <a:off x="1310888" y="2839661"/>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Build Machine Learning models that can predict how much a Customer is likely to spend on the eve of Black Friday.</a:t>
          </a:r>
        </a:p>
      </dsp:txBody>
      <dsp:txXfrm>
        <a:off x="1310888" y="2839661"/>
        <a:ext cx="5238300" cy="1134968"/>
      </dsp:txXfrm>
    </dsp:sp>
    <dsp:sp modelId="{0EC8B83B-A827-4F95-BD93-1D5CEB549035}">
      <dsp:nvSpPr>
        <dsp:cNvPr id="0" name=""/>
        <dsp:cNvSpPr/>
      </dsp:nvSpPr>
      <dsp:spPr>
        <a:xfrm>
          <a:off x="0" y="4258371"/>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DB1C3-FB78-4BA8-9935-B439788C010C}">
      <dsp:nvSpPr>
        <dsp:cNvPr id="0" name=""/>
        <dsp:cNvSpPr/>
      </dsp:nvSpPr>
      <dsp:spPr>
        <a:xfrm>
          <a:off x="343328" y="4513739"/>
          <a:ext cx="624232" cy="6242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7B96D-CB90-4E73-AD87-948344319B27}">
      <dsp:nvSpPr>
        <dsp:cNvPr id="0" name=""/>
        <dsp:cNvSpPr/>
      </dsp:nvSpPr>
      <dsp:spPr>
        <a:xfrm>
          <a:off x="1310888" y="4258371"/>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To increase the revenue of the store by recommending items to customers based on their previous purchases </a:t>
          </a:r>
        </a:p>
      </dsp:txBody>
      <dsp:txXfrm>
        <a:off x="1310888" y="4258371"/>
        <a:ext cx="5238300" cy="1134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CF821-F972-4FAB-8373-DAEF18067C73}">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4431BB-1BDD-4C8C-83CA-CCBFC042695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Hypothesis testing is used</a:t>
          </a:r>
          <a:r>
            <a:rPr lang="en-US" sz="2500" kern="1200"/>
            <a:t> to assess the plausibility of a </a:t>
          </a:r>
          <a:r>
            <a:rPr lang="en-US" sz="2500" b="1" kern="1200"/>
            <a:t>hypothesis</a:t>
          </a:r>
          <a:r>
            <a:rPr lang="en-US" sz="2500" kern="1200"/>
            <a:t> by using sample data.</a:t>
          </a:r>
        </a:p>
      </dsp:txBody>
      <dsp:txXfrm>
        <a:off x="0" y="0"/>
        <a:ext cx="6492875" cy="1276350"/>
      </dsp:txXfrm>
    </dsp:sp>
    <dsp:sp modelId="{6B257A03-4F36-4A18-BC6D-0ECCED8C94BB}">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97E5E5-58DA-46A8-B91F-E50FAEE2932E}">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Alternate Hypothesis - </a:t>
          </a:r>
          <a:r>
            <a:rPr lang="en-US" sz="2500" b="1" i="1" kern="1200"/>
            <a:t>People living in City A spend more than their peers in City B and C.</a:t>
          </a:r>
          <a:r>
            <a:rPr lang="en-US" sz="2500" kern="1200"/>
            <a:t> </a:t>
          </a:r>
        </a:p>
      </dsp:txBody>
      <dsp:txXfrm>
        <a:off x="0" y="1276350"/>
        <a:ext cx="6492875" cy="1276350"/>
      </dsp:txXfrm>
    </dsp:sp>
    <dsp:sp modelId="{AA8E9670-9EB0-4985-A2B9-B54DEA5E80AF}">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8C7DA1-FE9C-4E1A-B869-308ED66D8464}">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a:t>The variables </a:t>
          </a:r>
          <a:r>
            <a:rPr lang="en-US" sz="2500" b="1" kern="1200"/>
            <a:t>Shopper Purchase, </a:t>
          </a:r>
          <a:r>
            <a:rPr lang="en-US" sz="2500" b="1" kern="1200" err="1"/>
            <a:t>City_Category</a:t>
          </a:r>
          <a:r>
            <a:rPr lang="en-US" sz="2500" b="1" kern="1200"/>
            <a:t>, Gender and Age</a:t>
          </a:r>
          <a:r>
            <a:rPr lang="en-US" sz="2500" kern="1200"/>
            <a:t> are selected to conduct a two-sample t-test.</a:t>
          </a:r>
          <a:r>
            <a:rPr lang="en-US" sz="2500" kern="1200">
              <a:latin typeface="Calibri Light" panose="020F0302020204030204"/>
            </a:rPr>
            <a:t> </a:t>
          </a:r>
          <a:endParaRPr lang="en-US" sz="2500" kern="1200"/>
        </a:p>
      </dsp:txBody>
      <dsp:txXfrm>
        <a:off x="0" y="2552700"/>
        <a:ext cx="6492875" cy="1276350"/>
      </dsp:txXfrm>
    </dsp:sp>
    <dsp:sp modelId="{771BD313-6504-4332-904F-2627864C5C28}">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8FD3B-0CD3-4090-8021-3A09339334F2}">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a:t>Based on the categorical nature of </a:t>
          </a:r>
          <a:r>
            <a:rPr lang="en-US" sz="2500" kern="1200" err="1"/>
            <a:t>City_Category</a:t>
          </a:r>
          <a:r>
            <a:rPr lang="en-US" sz="2500" kern="1200"/>
            <a:t>, Gender and Age</a:t>
          </a:r>
          <a:r>
            <a:rPr lang="en-US" sz="2500" kern="1200">
              <a:latin typeface="Calibri Light" panose="020F0302020204030204"/>
            </a:rPr>
            <a:t>,</a:t>
          </a:r>
          <a:r>
            <a:rPr lang="en-US" sz="2500" kern="1200"/>
            <a:t> the two-sample t-test was chosen.</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9T13:26:11.872"/>
    </inkml:context>
    <inkml:brush xml:id="br0">
      <inkml:brushProperty name="width" value="0.1" units="cm"/>
      <inkml:brushProperty name="height" value="0.1" units="cm"/>
      <inkml:brushProperty name="color" value="#E71224"/>
    </inkml:brush>
  </inkml:definitions>
  <inkml:trace contextRef="#ctx0" brushRef="#br0">2138 6048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93E6D-8632-4CB6-AB74-343E3C03C165}"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CE781-69D8-4868-91D8-7F26A57CD72F}" type="slidenum">
              <a:rPr lang="en-US" smtClean="0"/>
              <a:t>‹#›</a:t>
            </a:fld>
            <a:endParaRPr lang="en-US"/>
          </a:p>
        </p:txBody>
      </p:sp>
    </p:spTree>
    <p:extLst>
      <p:ext uri="{BB962C8B-B14F-4D97-AF65-F5344CB8AC3E}">
        <p14:creationId xmlns:p14="http://schemas.microsoft.com/office/powerpoint/2010/main" val="284064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FB4C578F-4A4C-4C56-ADD8-2B4E8AD15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AC73C9-EE90-43EC-8418-66460DF4EC5A}"/>
              </a:ext>
            </a:extLst>
          </p:cNvPr>
          <p:cNvSpPr txBox="1">
            <a:spLocks/>
          </p:cNvSpPr>
          <p:nvPr/>
        </p:nvSpPr>
        <p:spPr>
          <a:xfrm>
            <a:off x="5954085" y="589584"/>
            <a:ext cx="5878509" cy="34051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300" b="1">
                <a:latin typeface="Calibri"/>
                <a:cs typeface="Calibri"/>
              </a:rPr>
              <a:t>PURCHASE PREDICTION </a:t>
            </a:r>
          </a:p>
          <a:p>
            <a:pPr algn="ctr">
              <a:spcAft>
                <a:spcPts val="600"/>
              </a:spcAft>
            </a:pPr>
            <a:r>
              <a:rPr lang="en-US" sz="3300" b="1">
                <a:latin typeface="Calibri"/>
                <a:cs typeface="Calibri"/>
              </a:rPr>
              <a:t>&amp; </a:t>
            </a:r>
          </a:p>
          <a:p>
            <a:pPr algn="ctr">
              <a:spcAft>
                <a:spcPts val="600"/>
              </a:spcAft>
            </a:pPr>
            <a:r>
              <a:rPr lang="en-US" sz="3300" b="1">
                <a:latin typeface="Calibri"/>
                <a:cs typeface="Calibri"/>
              </a:rPr>
              <a:t>PRODUCT RECOMMENDATION</a:t>
            </a:r>
            <a:br>
              <a:rPr lang="en-US" sz="3300" b="1">
                <a:latin typeface="Calibri"/>
              </a:rPr>
            </a:br>
            <a:r>
              <a:rPr lang="en-US" sz="3300" b="1">
                <a:latin typeface="Calibri"/>
                <a:cs typeface="Calibri"/>
              </a:rPr>
              <a:t>ON</a:t>
            </a:r>
            <a:br>
              <a:rPr lang="en-US" sz="3300" b="1">
                <a:latin typeface="Calibri"/>
              </a:rPr>
            </a:br>
            <a:r>
              <a:rPr lang="en-US" sz="3300" b="1">
                <a:latin typeface="Calibri"/>
                <a:cs typeface="Calibri"/>
              </a:rPr>
              <a:t>BLACK FRIDAY SALES </a:t>
            </a:r>
          </a:p>
          <a:p>
            <a:pPr algn="ctr">
              <a:spcAft>
                <a:spcPts val="600"/>
              </a:spcAft>
            </a:pPr>
            <a:r>
              <a:rPr lang="en-US" sz="3300" b="1">
                <a:latin typeface="Calibri"/>
                <a:cs typeface="Calibri"/>
              </a:rPr>
              <a:t>DATASET</a:t>
            </a:r>
            <a:endParaRPr lang="en-US"/>
          </a:p>
        </p:txBody>
      </p:sp>
      <p:sp>
        <p:nvSpPr>
          <p:cNvPr id="7" name="Freeform: Shape 6">
            <a:extLst>
              <a:ext uri="{FF2B5EF4-FFF2-40B4-BE49-F238E27FC236}">
                <a16:creationId xmlns:a16="http://schemas.microsoft.com/office/drawing/2014/main" id="{520C9402-0032-4AE8-9731-8FC4E5D06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8555CAF1-5E9C-4348-8777-8A0E912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A1AA03D-A9A0-4CDE-95E6-FC4AA4268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45DF928-0C74-4D16-8C72-2FD5229E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2D95A49-155C-4A90-8146-F2BEF6901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7" name="Picture 7" descr="A picture containing drawing, red&#10;&#10;Description generated with very high confidence">
            <a:extLst>
              <a:ext uri="{FF2B5EF4-FFF2-40B4-BE49-F238E27FC236}">
                <a16:creationId xmlns:a16="http://schemas.microsoft.com/office/drawing/2014/main" id="{CB1D9FA9-CD3A-4C9B-81FF-111C9C1E6868}"/>
              </a:ext>
            </a:extLst>
          </p:cNvPr>
          <p:cNvPicPr>
            <a:picLocks noChangeAspect="1"/>
          </p:cNvPicPr>
          <p:nvPr/>
        </p:nvPicPr>
        <p:blipFill rotWithShape="1">
          <a:blip r:embed="rId2"/>
          <a:srcRect r="747"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Freeform: Shape 18">
            <a:extLst>
              <a:ext uri="{FF2B5EF4-FFF2-40B4-BE49-F238E27FC236}">
                <a16:creationId xmlns:a16="http://schemas.microsoft.com/office/drawing/2014/main" id="{D2AD16F1-9A8E-40B2-964B-C907A48C9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279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anchor="ctr">
            <a:normAutofit/>
          </a:bodyPr>
          <a:lstStyle/>
          <a:p>
            <a:pPr algn="ctr"/>
            <a:r>
              <a:rPr lang="en-US" b="1">
                <a:solidFill>
                  <a:srgbClr val="FFFFFF"/>
                </a:solidFill>
              </a:rPr>
              <a:t>Exploratory Data Analysis</a:t>
            </a:r>
            <a:endParaRPr lang="en-US" b="1">
              <a:solidFill>
                <a:srgbClr val="FFFFFF"/>
              </a:solidFill>
              <a:cs typeface="Calibri Light"/>
            </a:endParaRPr>
          </a:p>
        </p:txBody>
      </p:sp>
      <p:pic>
        <p:nvPicPr>
          <p:cNvPr id="4" name="Picture 3">
            <a:extLst>
              <a:ext uri="{FF2B5EF4-FFF2-40B4-BE49-F238E27FC236}">
                <a16:creationId xmlns:a16="http://schemas.microsoft.com/office/drawing/2014/main" id="{9A63BE76-2859-4C9C-BBDD-43D76280729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1814" y="1381781"/>
            <a:ext cx="7267529" cy="1073271"/>
          </a:xfrm>
          <a:prstGeom prst="rect">
            <a:avLst/>
          </a:prstGeom>
          <a:noFill/>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93235" y="3003596"/>
            <a:ext cx="7532424" cy="2749724"/>
          </a:xfrm>
        </p:spPr>
        <p:txBody>
          <a:bodyPr vert="horz" lIns="91440" tIns="45720" rIns="91440" bIns="45720" rtlCol="0" anchor="t">
            <a:normAutofit lnSpcReduction="10000"/>
          </a:bodyPr>
          <a:lstStyle/>
          <a:p>
            <a:r>
              <a:rPr lang="en-US" sz="2000"/>
              <a:t>The retail store has </a:t>
            </a:r>
            <a:r>
              <a:rPr lang="en-US" sz="2000" b="1"/>
              <a:t>5,891 shoppers</a:t>
            </a:r>
            <a:r>
              <a:rPr lang="en-US" sz="2000"/>
              <a:t> making purchases, </a:t>
            </a:r>
            <a:r>
              <a:rPr lang="en-US" sz="2000" b="1"/>
              <a:t>3,631 products sold</a:t>
            </a:r>
            <a:r>
              <a:rPr lang="en-US" sz="2000"/>
              <a:t> in store and </a:t>
            </a:r>
            <a:r>
              <a:rPr lang="en-US" sz="2000" b="1"/>
              <a:t>total revenue of $5,095,812,742.</a:t>
            </a:r>
            <a:endParaRPr lang="en-US" sz="2000" b="1">
              <a:cs typeface="Calibri"/>
            </a:endParaRPr>
          </a:p>
          <a:p>
            <a:r>
              <a:rPr lang="en-US" sz="2000"/>
              <a:t>City C attracts the most unique shoppers, 3,139; which is larger than the number of shoppers in cities A and B combined.</a:t>
            </a:r>
            <a:endParaRPr lang="en-US" sz="2000">
              <a:cs typeface="Calibri"/>
            </a:endParaRPr>
          </a:p>
          <a:p>
            <a:r>
              <a:rPr lang="en-US" sz="2000"/>
              <a:t> The total revenue brought by city C residents, approximately 1.64 billion dollars, falls in between cities A ($1.3 billion) and B ($2.1 billion). </a:t>
            </a:r>
            <a:endParaRPr lang="en-US" sz="2000">
              <a:cs typeface="Calibri"/>
            </a:endParaRPr>
          </a:p>
          <a:p>
            <a:r>
              <a:rPr lang="en-US" sz="2000"/>
              <a:t>However, the average purchase per unique shopper in city C is $530043.80, which is much smaller than cities A and B.</a:t>
            </a:r>
            <a:endParaRPr lang="en-US" sz="2000">
              <a:cs typeface="Calibri"/>
            </a:endParaRPr>
          </a:p>
          <a:p>
            <a:endParaRPr lang="en-US" sz="2000">
              <a:cs typeface="Calibri"/>
            </a:endParaRPr>
          </a:p>
        </p:txBody>
      </p:sp>
    </p:spTree>
    <p:extLst>
      <p:ext uri="{BB962C8B-B14F-4D97-AF65-F5344CB8AC3E}">
        <p14:creationId xmlns:p14="http://schemas.microsoft.com/office/powerpoint/2010/main" val="286559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vert="horz" lIns="91440" tIns="45720" rIns="91440" bIns="45720" rtlCol="0" anchor="ctr">
            <a:normAutofit/>
          </a:bodyPr>
          <a:lstStyle/>
          <a:p>
            <a:pPr algn="ctr"/>
            <a:r>
              <a:rPr lang="en-US" b="1">
                <a:solidFill>
                  <a:srgbClr val="FFFFFF"/>
                </a:solidFill>
              </a:rPr>
              <a:t>Exploratory Data Analysis</a:t>
            </a:r>
            <a:endParaRPr lang="en-US" b="1">
              <a:solidFill>
                <a:srgbClr val="FFFFFF"/>
              </a:solidFill>
              <a:cs typeface="Calibri Light"/>
            </a:endParaRPr>
          </a:p>
        </p:txBody>
      </p:sp>
      <p:pic>
        <p:nvPicPr>
          <p:cNvPr id="4" name="Picture 3">
            <a:extLst>
              <a:ext uri="{FF2B5EF4-FFF2-40B4-BE49-F238E27FC236}">
                <a16:creationId xmlns:a16="http://schemas.microsoft.com/office/drawing/2014/main" id="{0C0EAAFF-27C8-4A4E-B550-72C79D2ADA9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802929" y="804334"/>
            <a:ext cx="4743135" cy="2786592"/>
          </a:xfrm>
          <a:prstGeom prst="rect">
            <a:avLst/>
          </a:prstGeom>
          <a:noFill/>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814339" y="3815728"/>
            <a:ext cx="6730320" cy="2308567"/>
          </a:xfrm>
        </p:spPr>
        <p:txBody>
          <a:bodyPr>
            <a:normAutofit/>
          </a:bodyPr>
          <a:lstStyle/>
          <a:p>
            <a:pPr marL="0" indent="0">
              <a:buNone/>
            </a:pPr>
            <a:r>
              <a:rPr lang="en-US" sz="2000"/>
              <a:t>Analyzing the average unit price of each product category</a:t>
            </a:r>
          </a:p>
          <a:p>
            <a:r>
              <a:rPr lang="en-US" sz="2000"/>
              <a:t>The maximum average price is $19,675.57 for products in Category 10 while the minimum price is 722.40 dollars for category 13. </a:t>
            </a:r>
          </a:p>
          <a:p>
            <a:r>
              <a:rPr lang="en-US" sz="2000"/>
              <a:t>Category 5 sells the most products, 150,933 items, while category 9 sells the least number of products, 410 items. </a:t>
            </a:r>
          </a:p>
          <a:p>
            <a:endParaRPr lang="en-US" sz="2000"/>
          </a:p>
        </p:txBody>
      </p:sp>
    </p:spTree>
    <p:extLst>
      <p:ext uri="{BB962C8B-B14F-4D97-AF65-F5344CB8AC3E}">
        <p14:creationId xmlns:p14="http://schemas.microsoft.com/office/powerpoint/2010/main" val="358914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vert="horz" lIns="91440" tIns="45720" rIns="91440" bIns="45720" rtlCol="0" anchor="ctr">
            <a:normAutofit/>
          </a:bodyPr>
          <a:lstStyle/>
          <a:p>
            <a:pPr algn="ctr"/>
            <a:r>
              <a:rPr lang="en-US" b="1">
                <a:solidFill>
                  <a:srgbClr val="FFFFFF"/>
                </a:solidFill>
              </a:rPr>
              <a:t>Exploratory Data Analysis</a:t>
            </a:r>
            <a:endParaRPr lang="en-US" b="1">
              <a:solidFill>
                <a:srgbClr val="FFFFFF"/>
              </a:solidFill>
              <a:cs typeface="Calibri Light"/>
            </a:endParaRPr>
          </a:p>
        </p:txBody>
      </p:sp>
      <p:pic>
        <p:nvPicPr>
          <p:cNvPr id="4" name="Picture 3">
            <a:extLst>
              <a:ext uri="{FF2B5EF4-FFF2-40B4-BE49-F238E27FC236}">
                <a16:creationId xmlns:a16="http://schemas.microsoft.com/office/drawing/2014/main" id="{2178D253-BB52-4234-98C3-6519DB5C59A9}"/>
              </a:ext>
            </a:extLst>
          </p:cNvPr>
          <p:cNvPicPr/>
          <p:nvPr/>
        </p:nvPicPr>
        <p:blipFill>
          <a:blip r:embed="rId2"/>
          <a:stretch>
            <a:fillRect/>
          </a:stretch>
        </p:blipFill>
        <p:spPr>
          <a:xfrm>
            <a:off x="1115126" y="640337"/>
            <a:ext cx="5621111" cy="2662156"/>
          </a:xfrm>
          <a:prstGeom prst="rect">
            <a:avLst/>
          </a:prstGeom>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53128" y="3344431"/>
            <a:ext cx="7773056" cy="1907576"/>
          </a:xfrm>
        </p:spPr>
        <p:txBody>
          <a:bodyPr>
            <a:noAutofit/>
          </a:bodyPr>
          <a:lstStyle/>
          <a:p>
            <a:r>
              <a:rPr lang="en-US" sz="2000"/>
              <a:t>On average, product categories 1, 5 and 8 are the most popular product categories amongst shoppers. Category 12 and 13 yield the least revenue per shopper.</a:t>
            </a:r>
          </a:p>
          <a:p>
            <a:r>
              <a:rPr lang="en-US" sz="2000"/>
              <a:t>Normal products are those in categories with low unit prices and sell a high quantity of items whereas product categories with higher average unit price sell smaller quantities of products refer to luxury products. This initial analysis indicates managers should focus their attention on the product categories that sell normal goods - categories 5 and 8.</a:t>
            </a:r>
          </a:p>
          <a:p>
            <a:r>
              <a:rPr lang="en-US" sz="2000"/>
              <a:t>This allows us to understand the average shopper’s purchasing habits by product category.</a:t>
            </a:r>
          </a:p>
          <a:p>
            <a:endParaRPr lang="en-US" sz="2000"/>
          </a:p>
          <a:p>
            <a:endParaRPr lang="en-US" sz="2000"/>
          </a:p>
          <a:p>
            <a:pPr marL="0" indent="0">
              <a:buNone/>
            </a:pPr>
            <a:endParaRPr lang="en-US" sz="2000"/>
          </a:p>
        </p:txBody>
      </p:sp>
    </p:spTree>
    <p:extLst>
      <p:ext uri="{BB962C8B-B14F-4D97-AF65-F5344CB8AC3E}">
        <p14:creationId xmlns:p14="http://schemas.microsoft.com/office/powerpoint/2010/main" val="208332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anchor="ctr">
            <a:normAutofit/>
          </a:bodyPr>
          <a:lstStyle/>
          <a:p>
            <a:pPr algn="ctr"/>
            <a:r>
              <a:rPr lang="en-US" b="1">
                <a:solidFill>
                  <a:srgbClr val="FFFFFF"/>
                </a:solidFill>
              </a:rPr>
              <a:t>Exploratory Data Analysis</a:t>
            </a:r>
            <a:endParaRPr lang="en-US" b="1">
              <a:cs typeface="Calibri Light"/>
            </a:endParaRPr>
          </a:p>
        </p:txBody>
      </p:sp>
      <p:pic>
        <p:nvPicPr>
          <p:cNvPr id="4" name="Picture 3">
            <a:extLst>
              <a:ext uri="{FF2B5EF4-FFF2-40B4-BE49-F238E27FC236}">
                <a16:creationId xmlns:a16="http://schemas.microsoft.com/office/drawing/2014/main" id="{54FBEDEE-DB9A-4B6D-86C6-C3E7B688BCB4}"/>
              </a:ext>
            </a:extLst>
          </p:cNvPr>
          <p:cNvPicPr/>
          <p:nvPr/>
        </p:nvPicPr>
        <p:blipFill>
          <a:blip r:embed="rId2"/>
          <a:stretch>
            <a:fillRect/>
          </a:stretch>
        </p:blipFill>
        <p:spPr>
          <a:xfrm>
            <a:off x="614171" y="643467"/>
            <a:ext cx="7315199" cy="3262497"/>
          </a:xfrm>
          <a:prstGeom prst="rect">
            <a:avLst/>
          </a:prstGeom>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13024" y="3905965"/>
            <a:ext cx="7622661" cy="2308567"/>
          </a:xfrm>
        </p:spPr>
        <p:txBody>
          <a:bodyPr vert="horz" lIns="91440" tIns="45720" rIns="91440" bIns="45720" rtlCol="0" anchor="t">
            <a:noAutofit/>
          </a:bodyPr>
          <a:lstStyle/>
          <a:p>
            <a:r>
              <a:rPr lang="en-US" sz="2000"/>
              <a:t>The graph depicts purchasing habits/revenue by age and gender in all the city categories.</a:t>
            </a:r>
            <a:endParaRPr lang="en-US" sz="2000">
              <a:cs typeface="Calibri"/>
            </a:endParaRPr>
          </a:p>
          <a:p>
            <a:r>
              <a:rPr lang="en-US" sz="2000"/>
              <a:t>Male shoppers buy more than their female counterparts in all age groups and all cities. </a:t>
            </a:r>
            <a:endParaRPr lang="en-US" sz="2000">
              <a:cs typeface="Calibri"/>
            </a:endParaRPr>
          </a:p>
          <a:p>
            <a:r>
              <a:rPr lang="en-US" sz="2000"/>
              <a:t>The data portrays a trend of purchasing habits - men purchase significantly more than women in age groups 18-25, 26-35 and 36-45. </a:t>
            </a:r>
            <a:endParaRPr lang="en-US" sz="2000">
              <a:cs typeface="Calibri"/>
            </a:endParaRPr>
          </a:p>
          <a:p>
            <a:r>
              <a:rPr lang="en-US" sz="2000"/>
              <a:t>Across age groups, shoppers in City C purchase the least regardless of age.</a:t>
            </a:r>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68474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8BE493-A1A4-4C4A-8A56-6FD19B643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60C4DC7F-378F-47DD-92A3-1C12DE1ACF48}"/>
              </a:ext>
            </a:extLst>
          </p:cNvPr>
          <p:cNvSpPr txBox="1">
            <a:spLocks/>
          </p:cNvSpPr>
          <p:nvPr/>
        </p:nvSpPr>
        <p:spPr>
          <a:xfrm>
            <a:off x="8467758" y="372787"/>
            <a:ext cx="2644573" cy="5261975"/>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a:solidFill>
                <a:srgbClr val="FFFFFF"/>
              </a:solidFill>
              <a:cs typeface="Calibri Light"/>
            </a:endParaRPr>
          </a:p>
          <a:p>
            <a:pPr algn="ctr"/>
            <a:endParaRPr lang="en-US" b="1">
              <a:cs typeface="Calibri Light"/>
            </a:endParaRPr>
          </a:p>
          <a:p>
            <a:pPr algn="ctr"/>
            <a:r>
              <a:rPr lang="en-US" b="1">
                <a:solidFill>
                  <a:srgbClr val="FFFFFF"/>
                </a:solidFill>
                <a:cs typeface="Calibri Light"/>
              </a:rPr>
              <a:t>Average Purchase of the Customer Based on Cities</a:t>
            </a:r>
            <a:endParaRPr lang="en-US" b="1">
              <a:cs typeface="Calibri Light"/>
            </a:endParaRPr>
          </a:p>
        </p:txBody>
      </p:sp>
      <p:graphicFrame>
        <p:nvGraphicFramePr>
          <p:cNvPr id="9" name="Content Placeholder 2">
            <a:extLst>
              <a:ext uri="{FF2B5EF4-FFF2-40B4-BE49-F238E27FC236}">
                <a16:creationId xmlns:a16="http://schemas.microsoft.com/office/drawing/2014/main" id="{525F3F16-EA4B-4C9F-B105-E40FBCDD33BA}"/>
              </a:ext>
            </a:extLst>
          </p:cNvPr>
          <p:cNvGraphicFramePr>
            <a:graphicFrameLocks/>
          </p:cNvGraphicFramePr>
          <p:nvPr>
            <p:extLst>
              <p:ext uri="{D42A27DB-BD31-4B8C-83A1-F6EECF244321}">
                <p14:modId xmlns:p14="http://schemas.microsoft.com/office/powerpoint/2010/main" val="1624501473"/>
              </p:ext>
            </p:extLst>
          </p:nvPr>
        </p:nvGraphicFramePr>
        <p:xfrm>
          <a:off x="991383" y="967636"/>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217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960EE6-83ED-448E-B483-36DC05813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7741E0C1-9BDC-4725-8EAE-48F261F4DB47}"/>
              </a:ext>
            </a:extLst>
          </p:cNvPr>
          <p:cNvSpPr txBox="1">
            <a:spLocks/>
          </p:cNvSpPr>
          <p:nvPr/>
        </p:nvSpPr>
        <p:spPr>
          <a:xfrm>
            <a:off x="8364725" y="2985217"/>
            <a:ext cx="3021620" cy="525801"/>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rPr>
              <a:t>Two-Sample</a:t>
            </a:r>
            <a:endParaRPr lang="en-US" b="1">
              <a:cs typeface="Calibri Light"/>
            </a:endParaRPr>
          </a:p>
          <a:p>
            <a:pPr algn="ctr"/>
            <a:r>
              <a:rPr lang="en-US" b="1">
                <a:solidFill>
                  <a:srgbClr val="FFFFFF"/>
                </a:solidFill>
              </a:rPr>
              <a:t> T-Test</a:t>
            </a:r>
            <a:endParaRPr lang="en-US" b="1">
              <a:cs typeface="Calibri Light"/>
            </a:endParaRPr>
          </a:p>
        </p:txBody>
      </p:sp>
      <p:pic>
        <p:nvPicPr>
          <p:cNvPr id="9" name="Picture 8" descr="A screenshot of a cell phone&#10;&#10;Description generated with very high confidence">
            <a:extLst>
              <a:ext uri="{FF2B5EF4-FFF2-40B4-BE49-F238E27FC236}">
                <a16:creationId xmlns:a16="http://schemas.microsoft.com/office/drawing/2014/main" id="{50CCDE4F-6233-49EC-AACA-493A1E29691E}"/>
              </a:ext>
            </a:extLst>
          </p:cNvPr>
          <p:cNvPicPr/>
          <p:nvPr/>
        </p:nvPicPr>
        <p:blipFill>
          <a:blip r:embed="rId2"/>
          <a:stretch>
            <a:fillRect/>
          </a:stretch>
        </p:blipFill>
        <p:spPr>
          <a:xfrm>
            <a:off x="4473498" y="2525759"/>
            <a:ext cx="3228420" cy="1218885"/>
          </a:xfrm>
          <a:prstGeom prst="rect">
            <a:avLst/>
          </a:prstGeom>
          <a:ln>
            <a:solidFill>
              <a:schemeClr val="tx1"/>
            </a:solidFill>
          </a:ln>
          <a:effectLst>
            <a:outerShdw blurRad="406400" dist="317500" dir="5400000" sx="89000" sy="89000" rotWithShape="0">
              <a:prstClr val="black">
                <a:alpha val="15000"/>
              </a:prstClr>
            </a:outerShdw>
          </a:effectLst>
        </p:spPr>
      </p:pic>
      <p:pic>
        <p:nvPicPr>
          <p:cNvPr id="11" name="Picture 10" descr="A screenshot of a cell phone&#10;&#10;Description generated with very high confidence">
            <a:extLst>
              <a:ext uri="{FF2B5EF4-FFF2-40B4-BE49-F238E27FC236}">
                <a16:creationId xmlns:a16="http://schemas.microsoft.com/office/drawing/2014/main" id="{16190C85-44C0-4E51-8043-2C137E61F724}"/>
              </a:ext>
            </a:extLst>
          </p:cNvPr>
          <p:cNvPicPr/>
          <p:nvPr/>
        </p:nvPicPr>
        <p:blipFill>
          <a:blip r:embed="rId3"/>
          <a:stretch>
            <a:fillRect/>
          </a:stretch>
        </p:blipFill>
        <p:spPr>
          <a:xfrm>
            <a:off x="2573718" y="3913976"/>
            <a:ext cx="3614639" cy="1110354"/>
          </a:xfrm>
          <a:prstGeom prst="rect">
            <a:avLst/>
          </a:prstGeom>
          <a:ln>
            <a:solidFill>
              <a:schemeClr val="tx1"/>
            </a:solidFill>
          </a:ln>
          <a:effectLst>
            <a:outerShdw blurRad="406400" dist="317500" dir="5400000" sx="89000" sy="89000" rotWithShape="0">
              <a:prstClr val="black">
                <a:alpha val="15000"/>
              </a:prstClr>
            </a:outerShdw>
          </a:effectLst>
        </p:spPr>
      </p:pic>
      <p:pic>
        <p:nvPicPr>
          <p:cNvPr id="13" name="Picture 12" descr="A screenshot of a cell phone&#10;&#10;Description generated with very high confidence">
            <a:extLst>
              <a:ext uri="{FF2B5EF4-FFF2-40B4-BE49-F238E27FC236}">
                <a16:creationId xmlns:a16="http://schemas.microsoft.com/office/drawing/2014/main" id="{B25CBC2F-347E-4E89-AE11-2CAB0CBBC52B}"/>
              </a:ext>
            </a:extLst>
          </p:cNvPr>
          <p:cNvPicPr/>
          <p:nvPr/>
        </p:nvPicPr>
        <p:blipFill>
          <a:blip r:embed="rId4"/>
          <a:stretch>
            <a:fillRect/>
          </a:stretch>
        </p:blipFill>
        <p:spPr>
          <a:xfrm>
            <a:off x="935021" y="2523146"/>
            <a:ext cx="3271649" cy="1226852"/>
          </a:xfrm>
          <a:prstGeom prst="rect">
            <a:avLst/>
          </a:prstGeom>
          <a:ln>
            <a:solidFill>
              <a:schemeClr val="tx1"/>
            </a:solidFill>
          </a:ln>
          <a:effectLst>
            <a:outerShdw blurRad="406400" dist="317500" dir="5400000" sx="89000" sy="89000" rotWithShape="0">
              <a:prstClr val="black">
                <a:alpha val="15000"/>
              </a:prstClr>
            </a:outerShdw>
          </a:effectLst>
        </p:spPr>
      </p:pic>
      <p:sp>
        <p:nvSpPr>
          <p:cNvPr id="14" name="TextBox 13">
            <a:extLst>
              <a:ext uri="{FF2B5EF4-FFF2-40B4-BE49-F238E27FC236}">
                <a16:creationId xmlns:a16="http://schemas.microsoft.com/office/drawing/2014/main" id="{99DCAAF3-F702-4B9C-9458-96FE7792584B}"/>
              </a:ext>
            </a:extLst>
          </p:cNvPr>
          <p:cNvSpPr txBox="1"/>
          <p:nvPr/>
        </p:nvSpPr>
        <p:spPr>
          <a:xfrm>
            <a:off x="538619" y="647948"/>
            <a:ext cx="716906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solidFill>
                  <a:srgbClr val="000000"/>
                </a:solidFill>
                <a:cs typeface="Arial"/>
              </a:rPr>
              <a:t>In this test, the results yield that shoppers in city A did not spend significantly more than their peers in city B but did spend more than peers in city C. Shoppers in city B spent significantly more than their peers in city C.​</a:t>
            </a:r>
            <a:endParaRPr lang="en-US" sz="2000">
              <a:cs typeface="Calibri" panose="020F0502020204030204"/>
            </a:endParaRPr>
          </a:p>
          <a:p>
            <a:pPr>
              <a:buChar char="•"/>
            </a:pPr>
            <a:r>
              <a:rPr lang="en-US" sz="2000">
                <a:solidFill>
                  <a:srgbClr val="000000"/>
                </a:solidFill>
                <a:cs typeface="Arial"/>
              </a:rPr>
              <a:t>The results also indicate shoppers in city C spend significantly less than cities A and B. </a:t>
            </a:r>
          </a:p>
        </p:txBody>
      </p:sp>
      <p:sp>
        <p:nvSpPr>
          <p:cNvPr id="15" name="TextBox 14">
            <a:extLst>
              <a:ext uri="{FF2B5EF4-FFF2-40B4-BE49-F238E27FC236}">
                <a16:creationId xmlns:a16="http://schemas.microsoft.com/office/drawing/2014/main" id="{8A5C5E35-260C-47C3-B90F-FFB7FD290699}"/>
              </a:ext>
            </a:extLst>
          </p:cNvPr>
          <p:cNvSpPr txBox="1"/>
          <p:nvPr/>
        </p:nvSpPr>
        <p:spPr>
          <a:xfrm>
            <a:off x="468435" y="5068866"/>
            <a:ext cx="75837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solidFill>
                  <a:srgbClr val="000000"/>
                </a:solidFill>
                <a:cs typeface="Arial"/>
              </a:rPr>
              <a:t>Therefore, the shopping habits of customers in city A are significantly different from the remaining cities. ​</a:t>
            </a:r>
          </a:p>
          <a:p>
            <a:pPr>
              <a:buChar char="•"/>
            </a:pPr>
            <a:r>
              <a:rPr lang="en-US" sz="2000">
                <a:solidFill>
                  <a:srgbClr val="000000"/>
                </a:solidFill>
                <a:cs typeface="Arial"/>
              </a:rPr>
              <a:t>The stores can focus more on learning the spending habits in city C to further understand factors that may lead to the low purchases in city C.​</a:t>
            </a:r>
          </a:p>
        </p:txBody>
      </p:sp>
    </p:spTree>
    <p:extLst>
      <p:ext uri="{BB962C8B-B14F-4D97-AF65-F5344CB8AC3E}">
        <p14:creationId xmlns:p14="http://schemas.microsoft.com/office/powerpoint/2010/main" val="171754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B1F52F-C5B1-4234-B476-33CF9E709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2B9B46C6-A367-4CB2-9558-A96F1ECBA1DB}"/>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Backward Selection</a:t>
            </a:r>
          </a:p>
        </p:txBody>
      </p:sp>
      <p:sp>
        <p:nvSpPr>
          <p:cNvPr id="11" name="Content Placeholder 2">
            <a:extLst>
              <a:ext uri="{FF2B5EF4-FFF2-40B4-BE49-F238E27FC236}">
                <a16:creationId xmlns:a16="http://schemas.microsoft.com/office/drawing/2014/main" id="{3FE3AE75-92B4-4E58-93EB-6D335312B913}"/>
              </a:ext>
            </a:extLst>
          </p:cNvPr>
          <p:cNvSpPr txBox="1">
            <a:spLocks/>
          </p:cNvSpPr>
          <p:nvPr/>
        </p:nvSpPr>
        <p:spPr>
          <a:xfrm>
            <a:off x="814339" y="3905965"/>
            <a:ext cx="6730320" cy="2308567"/>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pic>
        <p:nvPicPr>
          <p:cNvPr id="2" name="Picture 2" descr="A screenshot of a cell phone&#10;&#10;Description generated with very high confidence">
            <a:extLst>
              <a:ext uri="{FF2B5EF4-FFF2-40B4-BE49-F238E27FC236}">
                <a16:creationId xmlns:a16="http://schemas.microsoft.com/office/drawing/2014/main" id="{D504A350-6016-4027-A61E-D4D52BE6AED6}"/>
              </a:ext>
            </a:extLst>
          </p:cNvPr>
          <p:cNvPicPr>
            <a:picLocks noChangeAspect="1"/>
          </p:cNvPicPr>
          <p:nvPr/>
        </p:nvPicPr>
        <p:blipFill>
          <a:blip r:embed="rId2"/>
          <a:stretch>
            <a:fillRect/>
          </a:stretch>
        </p:blipFill>
        <p:spPr>
          <a:xfrm>
            <a:off x="695195" y="2042391"/>
            <a:ext cx="6741089" cy="4181297"/>
          </a:xfrm>
          <a:prstGeom prst="rect">
            <a:avLst/>
          </a:prstGeom>
          <a:ln>
            <a:solidFill>
              <a:schemeClr val="tx1"/>
            </a:solidFill>
          </a:ln>
        </p:spPr>
      </p:pic>
      <p:sp>
        <p:nvSpPr>
          <p:cNvPr id="3" name="TextBox 2">
            <a:extLst>
              <a:ext uri="{FF2B5EF4-FFF2-40B4-BE49-F238E27FC236}">
                <a16:creationId xmlns:a16="http://schemas.microsoft.com/office/drawing/2014/main" id="{AC28E7B1-EA2C-4295-A28D-73D52DECC41A}"/>
              </a:ext>
            </a:extLst>
          </p:cNvPr>
          <p:cNvSpPr txBox="1"/>
          <p:nvPr/>
        </p:nvSpPr>
        <p:spPr>
          <a:xfrm>
            <a:off x="583531" y="643689"/>
            <a:ext cx="719488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a:rPr>
              <a:t>Multiple predictors might overfit the model.</a:t>
            </a:r>
            <a:endParaRPr lang="en-US" sz="2000"/>
          </a:p>
          <a:p>
            <a:pPr marL="285750" indent="-285750">
              <a:buFont typeface="Arial"/>
              <a:buChar char="•"/>
            </a:pPr>
            <a:r>
              <a:rPr lang="en-US" sz="2000">
                <a:cs typeface="Calibri"/>
              </a:rPr>
              <a:t>Also, less predictors cause underfit of the model.</a:t>
            </a:r>
          </a:p>
          <a:p>
            <a:pPr marL="285750" indent="-285750">
              <a:buFont typeface="Arial"/>
              <a:buChar char="•"/>
            </a:pPr>
            <a:r>
              <a:rPr lang="en-US" sz="2000">
                <a:cs typeface="Calibri"/>
              </a:rPr>
              <a:t>To overcome these issues Backward selection has been implemented.</a:t>
            </a:r>
          </a:p>
        </p:txBody>
      </p:sp>
    </p:spTree>
    <p:extLst>
      <p:ext uri="{BB962C8B-B14F-4D97-AF65-F5344CB8AC3E}">
        <p14:creationId xmlns:p14="http://schemas.microsoft.com/office/powerpoint/2010/main" val="285949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B1F52F-C5B1-4234-B476-33CF9E709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2B9B46C6-A367-4CB2-9558-A96F1ECBA1DB}"/>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Linear Regression</a:t>
            </a:r>
          </a:p>
        </p:txBody>
      </p:sp>
      <p:sp>
        <p:nvSpPr>
          <p:cNvPr id="11" name="Content Placeholder 2">
            <a:extLst>
              <a:ext uri="{FF2B5EF4-FFF2-40B4-BE49-F238E27FC236}">
                <a16:creationId xmlns:a16="http://schemas.microsoft.com/office/drawing/2014/main" id="{3FE3AE75-92B4-4E58-93EB-6D335312B913}"/>
              </a:ext>
            </a:extLst>
          </p:cNvPr>
          <p:cNvSpPr txBox="1">
            <a:spLocks/>
          </p:cNvSpPr>
          <p:nvPr/>
        </p:nvSpPr>
        <p:spPr>
          <a:xfrm>
            <a:off x="473444" y="4296990"/>
            <a:ext cx="77028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On adding the Product category to the model, performance was improved drastically  from 1% to 64%.</a:t>
            </a:r>
            <a:endParaRPr lang="en-US" sz="2000">
              <a:cs typeface="Calibri" panose="020F0502020204030204"/>
            </a:endParaRPr>
          </a:p>
        </p:txBody>
      </p:sp>
      <p:sp>
        <p:nvSpPr>
          <p:cNvPr id="2" name="TextBox 1">
            <a:extLst>
              <a:ext uri="{FF2B5EF4-FFF2-40B4-BE49-F238E27FC236}">
                <a16:creationId xmlns:a16="http://schemas.microsoft.com/office/drawing/2014/main" id="{14BF9E8B-9EBB-4D20-A69A-28904290E06A}"/>
              </a:ext>
            </a:extLst>
          </p:cNvPr>
          <p:cNvSpPr txBox="1"/>
          <p:nvPr/>
        </p:nvSpPr>
        <p:spPr>
          <a:xfrm>
            <a:off x="513348" y="643690"/>
            <a:ext cx="773630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Linear model is implemented to determine the Purchase amount based on the variables Age, Gender, Marital status, Occupation, City category and Product category.</a:t>
            </a:r>
          </a:p>
        </p:txBody>
      </p:sp>
      <p:pic>
        <p:nvPicPr>
          <p:cNvPr id="3" name="Picture 3" descr="A picture containing table&#10;&#10;Description generated with very high confidence">
            <a:extLst>
              <a:ext uri="{FF2B5EF4-FFF2-40B4-BE49-F238E27FC236}">
                <a16:creationId xmlns:a16="http://schemas.microsoft.com/office/drawing/2014/main" id="{C3A752E9-75AF-4416-B85E-26B44A4F568D}"/>
              </a:ext>
            </a:extLst>
          </p:cNvPr>
          <p:cNvPicPr>
            <a:picLocks noChangeAspect="1"/>
          </p:cNvPicPr>
          <p:nvPr/>
        </p:nvPicPr>
        <p:blipFill>
          <a:blip r:embed="rId2"/>
          <a:stretch>
            <a:fillRect/>
          </a:stretch>
        </p:blipFill>
        <p:spPr>
          <a:xfrm>
            <a:off x="724401" y="2990348"/>
            <a:ext cx="7016416" cy="1241759"/>
          </a:xfrm>
          <a:prstGeom prst="rect">
            <a:avLst/>
          </a:prstGeom>
          <a:ln w="12700">
            <a:solidFill>
              <a:schemeClr val="bg1"/>
            </a:solidFill>
          </a:ln>
        </p:spPr>
      </p:pic>
      <p:pic>
        <p:nvPicPr>
          <p:cNvPr id="6" name="Picture 7" descr="A screenshot of a cell phone&#10;&#10;Description generated with very high confidence">
            <a:extLst>
              <a:ext uri="{FF2B5EF4-FFF2-40B4-BE49-F238E27FC236}">
                <a16:creationId xmlns:a16="http://schemas.microsoft.com/office/drawing/2014/main" id="{88924211-1BD4-4F50-B04A-B5377DEA1FB0}"/>
              </a:ext>
            </a:extLst>
          </p:cNvPr>
          <p:cNvPicPr>
            <a:picLocks noChangeAspect="1"/>
          </p:cNvPicPr>
          <p:nvPr/>
        </p:nvPicPr>
        <p:blipFill>
          <a:blip r:embed="rId3"/>
          <a:stretch>
            <a:fillRect/>
          </a:stretch>
        </p:blipFill>
        <p:spPr>
          <a:xfrm>
            <a:off x="646698" y="4998120"/>
            <a:ext cx="7026442" cy="1325980"/>
          </a:xfrm>
          <a:prstGeom prst="rect">
            <a:avLst/>
          </a:prstGeom>
          <a:ln>
            <a:solidFill>
              <a:schemeClr val="bg1"/>
            </a:solidFill>
          </a:ln>
        </p:spPr>
      </p:pic>
      <p:sp>
        <p:nvSpPr>
          <p:cNvPr id="10" name="TextBox 9">
            <a:extLst>
              <a:ext uri="{FF2B5EF4-FFF2-40B4-BE49-F238E27FC236}">
                <a16:creationId xmlns:a16="http://schemas.microsoft.com/office/drawing/2014/main" id="{905E8376-91F8-4EB6-9846-F2E7DA4640AC}"/>
              </a:ext>
            </a:extLst>
          </p:cNvPr>
          <p:cNvSpPr txBox="1"/>
          <p:nvPr/>
        </p:nvSpPr>
        <p:spPr>
          <a:xfrm>
            <a:off x="433137" y="1977189"/>
            <a:ext cx="777640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Initially we implemented the model with the predictors as Age, Gender, Marital status, </a:t>
            </a:r>
            <a:r>
              <a:rPr lang="en-US" sz="2000"/>
              <a:t>Occupation</a:t>
            </a:r>
            <a:r>
              <a:rPr lang="en-US" sz="2000">
                <a:ea typeface="+mn-lt"/>
                <a:cs typeface="+mn-lt"/>
              </a:rPr>
              <a:t>, City category and got an accuracy of 1% </a:t>
            </a:r>
            <a:endParaRPr lang="en-US" sz="2000">
              <a:cs typeface="Calibri" panose="020F0502020204030204"/>
            </a:endParaRPr>
          </a:p>
        </p:txBody>
      </p:sp>
      <p:sp>
        <p:nvSpPr>
          <p:cNvPr id="4" name="TextBox 3">
            <a:extLst>
              <a:ext uri="{FF2B5EF4-FFF2-40B4-BE49-F238E27FC236}">
                <a16:creationId xmlns:a16="http://schemas.microsoft.com/office/drawing/2014/main" id="{463FBABB-AC2E-41D2-A887-454C1466C53A}"/>
              </a:ext>
            </a:extLst>
          </p:cNvPr>
          <p:cNvSpPr txBox="1"/>
          <p:nvPr/>
        </p:nvSpPr>
        <p:spPr>
          <a:xfrm>
            <a:off x="3009900" y="1606216"/>
            <a:ext cx="31843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Accuracy Improvisation       </a:t>
            </a:r>
            <a:endParaRPr lang="en-US">
              <a:ea typeface="+mn-lt"/>
              <a:cs typeface="+mn-lt"/>
            </a:endParaRPr>
          </a:p>
        </p:txBody>
      </p:sp>
    </p:spTree>
    <p:extLst>
      <p:ext uri="{BB962C8B-B14F-4D97-AF65-F5344CB8AC3E}">
        <p14:creationId xmlns:p14="http://schemas.microsoft.com/office/powerpoint/2010/main" val="262133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5DA817-3B55-45DF-940A-2726CD30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9B60D369-3F90-4292-8FCD-88C1A0FA0B24}"/>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Ridge </a:t>
            </a:r>
            <a:endParaRPr lang="en-US" b="1">
              <a:cs typeface="Calibri Light"/>
            </a:endParaRPr>
          </a:p>
          <a:p>
            <a:pPr algn="ctr"/>
            <a:r>
              <a:rPr lang="en-US" b="1">
                <a:solidFill>
                  <a:srgbClr val="FFFFFF"/>
                </a:solidFill>
                <a:cs typeface="Calibri Light"/>
              </a:rPr>
              <a:t>&amp;</a:t>
            </a:r>
            <a:endParaRPr lang="en-US" b="1">
              <a:solidFill>
                <a:srgbClr val="000000"/>
              </a:solidFill>
              <a:cs typeface="Calibri Light"/>
            </a:endParaRPr>
          </a:p>
          <a:p>
            <a:pPr algn="ctr"/>
            <a:r>
              <a:rPr lang="en-US" b="1">
                <a:solidFill>
                  <a:srgbClr val="FFFFFF"/>
                </a:solidFill>
                <a:cs typeface="Calibri Light"/>
              </a:rPr>
              <a:t>Lasso</a:t>
            </a:r>
            <a:endParaRPr lang="en-US" b="1">
              <a:cs typeface="Calibri Light"/>
            </a:endParaRPr>
          </a:p>
          <a:p>
            <a:pPr algn="ctr"/>
            <a:r>
              <a:rPr lang="en-US" b="1">
                <a:solidFill>
                  <a:srgbClr val="FFFFFF"/>
                </a:solidFill>
                <a:cs typeface="Calibri Light"/>
              </a:rPr>
              <a:t>Regression</a:t>
            </a:r>
          </a:p>
        </p:txBody>
      </p:sp>
      <p:sp>
        <p:nvSpPr>
          <p:cNvPr id="2" name="TextBox 1">
            <a:extLst>
              <a:ext uri="{FF2B5EF4-FFF2-40B4-BE49-F238E27FC236}">
                <a16:creationId xmlns:a16="http://schemas.microsoft.com/office/drawing/2014/main" id="{A8C835F1-75CE-452C-8262-8FF06CC122F9}"/>
              </a:ext>
            </a:extLst>
          </p:cNvPr>
          <p:cNvSpPr txBox="1"/>
          <p:nvPr/>
        </p:nvSpPr>
        <p:spPr>
          <a:xfrm>
            <a:off x="443166" y="814137"/>
            <a:ext cx="786664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Ridge and Lasso Regression have been performed on the predictors Age, Gender, Marital status, Occupation, City category and Product category to determine the Purchase amount.</a:t>
            </a:r>
            <a:endParaRPr lang="en-US" sz="2000">
              <a:cs typeface="Calibri"/>
            </a:endParaRPr>
          </a:p>
          <a:p>
            <a:pPr marL="285750" indent="-285750">
              <a:buFont typeface="Arial,Sans-Serif"/>
              <a:buChar char="•"/>
            </a:pPr>
            <a:r>
              <a:rPr lang="en-US" sz="2000">
                <a:ea typeface="+mn-lt"/>
                <a:cs typeface="+mn-lt"/>
              </a:rPr>
              <a:t>We have created training matrix and testing matrix.</a:t>
            </a:r>
          </a:p>
          <a:p>
            <a:pPr marL="285750" indent="-285750">
              <a:buFont typeface="Arial,Sans-Serif"/>
              <a:buChar char="•"/>
            </a:pPr>
            <a:r>
              <a:rPr lang="en-US" sz="2000">
                <a:ea typeface="+mn-lt"/>
                <a:cs typeface="+mn-lt"/>
              </a:rPr>
              <a:t>If alpha=0 then a Ridge regression model is ﬁt, and if alpha=1 then a Lasso model is ﬁt. </a:t>
            </a:r>
          </a:p>
          <a:p>
            <a:endParaRPr lang="en-US" sz="2000">
              <a:ea typeface="+mn-lt"/>
              <a:cs typeface="+mn-lt"/>
            </a:endParaRPr>
          </a:p>
        </p:txBody>
      </p:sp>
      <p:pic>
        <p:nvPicPr>
          <p:cNvPr id="4" name="Picture 4" descr="A close up of a logo&#10;&#10;Description generated with very high confidence">
            <a:extLst>
              <a:ext uri="{FF2B5EF4-FFF2-40B4-BE49-F238E27FC236}">
                <a16:creationId xmlns:a16="http://schemas.microsoft.com/office/drawing/2014/main" id="{32DDE5EA-98A0-45E3-8269-A011347543AE}"/>
              </a:ext>
            </a:extLst>
          </p:cNvPr>
          <p:cNvPicPr>
            <a:picLocks noChangeAspect="1"/>
          </p:cNvPicPr>
          <p:nvPr/>
        </p:nvPicPr>
        <p:blipFill>
          <a:blip r:embed="rId2"/>
          <a:stretch>
            <a:fillRect/>
          </a:stretch>
        </p:blipFill>
        <p:spPr>
          <a:xfrm>
            <a:off x="844214" y="3055344"/>
            <a:ext cx="6813882" cy="1188472"/>
          </a:xfrm>
          <a:prstGeom prst="rect">
            <a:avLst/>
          </a:prstGeom>
          <a:ln>
            <a:solidFill>
              <a:schemeClr val="bg1"/>
            </a:solidFill>
          </a:ln>
        </p:spPr>
      </p:pic>
      <p:pic>
        <p:nvPicPr>
          <p:cNvPr id="6" name="Picture 6">
            <a:extLst>
              <a:ext uri="{FF2B5EF4-FFF2-40B4-BE49-F238E27FC236}">
                <a16:creationId xmlns:a16="http://schemas.microsoft.com/office/drawing/2014/main" id="{372DE100-330B-4E0F-ACB2-84E49B7725C6}"/>
              </a:ext>
            </a:extLst>
          </p:cNvPr>
          <p:cNvPicPr>
            <a:picLocks noChangeAspect="1"/>
          </p:cNvPicPr>
          <p:nvPr/>
        </p:nvPicPr>
        <p:blipFill>
          <a:blip r:embed="rId3"/>
          <a:stretch>
            <a:fillRect/>
          </a:stretch>
        </p:blipFill>
        <p:spPr>
          <a:xfrm>
            <a:off x="784058" y="4824820"/>
            <a:ext cx="6874040" cy="1389334"/>
          </a:xfrm>
          <a:prstGeom prst="rect">
            <a:avLst/>
          </a:prstGeom>
          <a:ln>
            <a:solidFill>
              <a:schemeClr val="bg1"/>
            </a:solidFill>
          </a:ln>
        </p:spPr>
      </p:pic>
      <p:sp>
        <p:nvSpPr>
          <p:cNvPr id="8" name="TextBox 7">
            <a:extLst>
              <a:ext uri="{FF2B5EF4-FFF2-40B4-BE49-F238E27FC236}">
                <a16:creationId xmlns:a16="http://schemas.microsoft.com/office/drawing/2014/main" id="{41FC17A4-37E4-4C41-9B60-4D8CED62689B}"/>
              </a:ext>
            </a:extLst>
          </p:cNvPr>
          <p:cNvSpPr txBox="1"/>
          <p:nvPr/>
        </p:nvSpPr>
        <p:spPr>
          <a:xfrm>
            <a:off x="3400925" y="2729162"/>
            <a:ext cx="1951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Ridge Regression</a:t>
            </a:r>
          </a:p>
        </p:txBody>
      </p:sp>
      <p:sp>
        <p:nvSpPr>
          <p:cNvPr id="14" name="TextBox 13">
            <a:extLst>
              <a:ext uri="{FF2B5EF4-FFF2-40B4-BE49-F238E27FC236}">
                <a16:creationId xmlns:a16="http://schemas.microsoft.com/office/drawing/2014/main" id="{F315922F-A39F-434C-BE29-CCE3CA9D6FB9}"/>
              </a:ext>
            </a:extLst>
          </p:cNvPr>
          <p:cNvSpPr txBox="1"/>
          <p:nvPr/>
        </p:nvSpPr>
        <p:spPr>
          <a:xfrm>
            <a:off x="3561346" y="4403557"/>
            <a:ext cx="1951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Lasso Regression</a:t>
            </a:r>
          </a:p>
        </p:txBody>
      </p:sp>
    </p:spTree>
    <p:extLst>
      <p:ext uri="{BB962C8B-B14F-4D97-AF65-F5344CB8AC3E}">
        <p14:creationId xmlns:p14="http://schemas.microsoft.com/office/powerpoint/2010/main" val="350322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B1F52F-C5B1-4234-B476-33CF9E709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2B9B46C6-A367-4CB2-9558-A96F1ECBA1DB}"/>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Decision Tree</a:t>
            </a:r>
            <a:endParaRPr lang="en-US" b="1">
              <a:cs typeface="Calibri Light"/>
            </a:endParaRPr>
          </a:p>
        </p:txBody>
      </p:sp>
      <p:sp>
        <p:nvSpPr>
          <p:cNvPr id="2" name="TextBox 1">
            <a:extLst>
              <a:ext uri="{FF2B5EF4-FFF2-40B4-BE49-F238E27FC236}">
                <a16:creationId xmlns:a16="http://schemas.microsoft.com/office/drawing/2014/main" id="{14BF9E8B-9EBB-4D20-A69A-28904290E06A}"/>
              </a:ext>
            </a:extLst>
          </p:cNvPr>
          <p:cNvSpPr txBox="1"/>
          <p:nvPr/>
        </p:nvSpPr>
        <p:spPr>
          <a:xfrm>
            <a:off x="423110" y="753979"/>
            <a:ext cx="76260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Decision tree model is implemented to determine the Purchase amount based on the variables Age, Gender, Marital status, Occupation, City category and Product category.</a:t>
            </a:r>
          </a:p>
        </p:txBody>
      </p:sp>
      <p:sp>
        <p:nvSpPr>
          <p:cNvPr id="12" name="TextBox 11">
            <a:extLst>
              <a:ext uri="{FF2B5EF4-FFF2-40B4-BE49-F238E27FC236}">
                <a16:creationId xmlns:a16="http://schemas.microsoft.com/office/drawing/2014/main" id="{74C3CCB7-EE52-475F-A417-F5EEC7A092C3}"/>
              </a:ext>
            </a:extLst>
          </p:cNvPr>
          <p:cNvSpPr txBox="1"/>
          <p:nvPr/>
        </p:nvSpPr>
        <p:spPr>
          <a:xfrm>
            <a:off x="477061" y="1858305"/>
            <a:ext cx="76260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Since our response variable is continuous value, we are using CARTs (Classification and Regression Trees).</a:t>
            </a:r>
          </a:p>
        </p:txBody>
      </p:sp>
      <p:sp>
        <p:nvSpPr>
          <p:cNvPr id="17" name="TextBox 16">
            <a:extLst>
              <a:ext uri="{FF2B5EF4-FFF2-40B4-BE49-F238E27FC236}">
                <a16:creationId xmlns:a16="http://schemas.microsoft.com/office/drawing/2014/main" id="{47FB1534-F797-4D33-AE42-CB48CBE55D4B}"/>
              </a:ext>
            </a:extLst>
          </p:cNvPr>
          <p:cNvSpPr txBox="1"/>
          <p:nvPr/>
        </p:nvSpPr>
        <p:spPr>
          <a:xfrm>
            <a:off x="364384" y="4696230"/>
            <a:ext cx="76260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From all our regression models, we could conclude Product Category is an important variable and it plays a huge role in predicting purchase amount.</a:t>
            </a:r>
          </a:p>
        </p:txBody>
      </p:sp>
      <p:sp>
        <p:nvSpPr>
          <p:cNvPr id="3" name="TextBox 2">
            <a:extLst>
              <a:ext uri="{FF2B5EF4-FFF2-40B4-BE49-F238E27FC236}">
                <a16:creationId xmlns:a16="http://schemas.microsoft.com/office/drawing/2014/main" id="{DED9A686-0654-48F7-8224-CFB9727E271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5" descr="A picture containing bird, flower&#10;&#10;Description generated with very high confidence">
            <a:extLst>
              <a:ext uri="{FF2B5EF4-FFF2-40B4-BE49-F238E27FC236}">
                <a16:creationId xmlns:a16="http://schemas.microsoft.com/office/drawing/2014/main" id="{9A919EB8-7A15-4E79-A5F1-4E9410E3ECDC}"/>
              </a:ext>
            </a:extLst>
          </p:cNvPr>
          <p:cNvPicPr>
            <a:picLocks noChangeAspect="1"/>
          </p:cNvPicPr>
          <p:nvPr/>
        </p:nvPicPr>
        <p:blipFill>
          <a:blip r:embed="rId2"/>
          <a:stretch>
            <a:fillRect/>
          </a:stretch>
        </p:blipFill>
        <p:spPr>
          <a:xfrm>
            <a:off x="683225" y="2922787"/>
            <a:ext cx="6308270" cy="1387571"/>
          </a:xfrm>
          <a:prstGeom prst="rect">
            <a:avLst/>
          </a:prstGeom>
        </p:spPr>
      </p:pic>
    </p:spTree>
    <p:extLst>
      <p:ext uri="{BB962C8B-B14F-4D97-AF65-F5344CB8AC3E}">
        <p14:creationId xmlns:p14="http://schemas.microsoft.com/office/powerpoint/2010/main" val="85307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D92CB-BB98-4A8D-B611-643487AF9D22}"/>
              </a:ext>
            </a:extLst>
          </p:cNvPr>
          <p:cNvSpPr txBox="1">
            <a:spLocks/>
          </p:cNvSpPr>
          <p:nvPr/>
        </p:nvSpPr>
        <p:spPr>
          <a:xfrm>
            <a:off x="376991" y="1219144"/>
            <a:ext cx="7742905" cy="27319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The day after Thanksgiving in the U.S. is called Black Friday and serves as the traditional start to the holiday shopping season.</a:t>
            </a:r>
          </a:p>
          <a:p>
            <a:r>
              <a:rPr lang="en-US" sz="2000"/>
              <a:t>It is known for deep discounts (e.g., doorbusters), Black Friday shopping manifests adventure, competition and urgency around getting great deals.</a:t>
            </a:r>
          </a:p>
          <a:p>
            <a:r>
              <a:rPr lang="en-US" sz="2000"/>
              <a:t>Although Cyber Monday is gaining popularity, Black Friday shopping continues to be popular because of an abundance of doorbuster deals, instant gratification, and the benefit of social shopping.</a:t>
            </a:r>
          </a:p>
        </p:txBody>
      </p:sp>
      <p:sp>
        <p:nvSpPr>
          <p:cNvPr id="7" name="Rectangle 6">
            <a:extLst>
              <a:ext uri="{FF2B5EF4-FFF2-40B4-BE49-F238E27FC236}">
                <a16:creationId xmlns:a16="http://schemas.microsoft.com/office/drawing/2014/main" id="{6813976C-40FF-4EBD-8D01-0B5DD211E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2DEC5335-873E-49A1-B2E4-8CAA3420C7D5}"/>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FFFFFF"/>
                </a:solidFill>
                <a:cs typeface="Calibri Light"/>
              </a:rPr>
              <a:t>Background</a:t>
            </a:r>
          </a:p>
        </p:txBody>
      </p:sp>
      <p:pic>
        <p:nvPicPr>
          <p:cNvPr id="15" name="Picture 14" descr="A picture containing drawing&#10;&#10;Description generated with very high confidence">
            <a:extLst>
              <a:ext uri="{FF2B5EF4-FFF2-40B4-BE49-F238E27FC236}">
                <a16:creationId xmlns:a16="http://schemas.microsoft.com/office/drawing/2014/main" id="{2479B240-FBEB-4AA4-B07D-CB04F49134CA}"/>
              </a:ext>
            </a:extLst>
          </p:cNvPr>
          <p:cNvPicPr>
            <a:picLocks noChangeAspect="1"/>
          </p:cNvPicPr>
          <p:nvPr/>
        </p:nvPicPr>
        <p:blipFill>
          <a:blip r:embed="rId2"/>
          <a:stretch>
            <a:fillRect/>
          </a:stretch>
        </p:blipFill>
        <p:spPr>
          <a:xfrm>
            <a:off x="5534483" y="5405063"/>
            <a:ext cx="2409604" cy="926797"/>
          </a:xfrm>
          <a:prstGeom prst="rect">
            <a:avLst/>
          </a:prstGeom>
        </p:spPr>
      </p:pic>
      <p:pic>
        <p:nvPicPr>
          <p:cNvPr id="17" name="Picture 16" descr="A picture containing drawing&#10;&#10;Description generated with very high confidence">
            <a:extLst>
              <a:ext uri="{FF2B5EF4-FFF2-40B4-BE49-F238E27FC236}">
                <a16:creationId xmlns:a16="http://schemas.microsoft.com/office/drawing/2014/main" id="{537A8771-C3F6-4062-912A-8FF86858085A}"/>
              </a:ext>
            </a:extLst>
          </p:cNvPr>
          <p:cNvPicPr>
            <a:picLocks noChangeAspect="1"/>
          </p:cNvPicPr>
          <p:nvPr/>
        </p:nvPicPr>
        <p:blipFill>
          <a:blip r:embed="rId3"/>
          <a:stretch>
            <a:fillRect/>
          </a:stretch>
        </p:blipFill>
        <p:spPr>
          <a:xfrm rot="60000">
            <a:off x="5135266" y="3961723"/>
            <a:ext cx="2309563" cy="986961"/>
          </a:xfrm>
          <a:prstGeom prst="rect">
            <a:avLst/>
          </a:prstGeom>
        </p:spPr>
      </p:pic>
      <p:pic>
        <p:nvPicPr>
          <p:cNvPr id="19" name="Picture 18" descr="A picture containing drawing&#10;&#10;Description generated with very high confidence">
            <a:extLst>
              <a:ext uri="{FF2B5EF4-FFF2-40B4-BE49-F238E27FC236}">
                <a16:creationId xmlns:a16="http://schemas.microsoft.com/office/drawing/2014/main" id="{374FCE45-FC43-412B-B577-5AC4A422EE45}"/>
              </a:ext>
            </a:extLst>
          </p:cNvPr>
          <p:cNvPicPr>
            <a:picLocks noChangeAspect="1"/>
          </p:cNvPicPr>
          <p:nvPr/>
        </p:nvPicPr>
        <p:blipFill>
          <a:blip r:embed="rId4"/>
          <a:stretch>
            <a:fillRect/>
          </a:stretch>
        </p:blipFill>
        <p:spPr>
          <a:xfrm>
            <a:off x="2448392" y="4392007"/>
            <a:ext cx="1890084" cy="936829"/>
          </a:xfrm>
          <a:prstGeom prst="rect">
            <a:avLst/>
          </a:prstGeom>
        </p:spPr>
      </p:pic>
      <p:pic>
        <p:nvPicPr>
          <p:cNvPr id="21" name="Picture 20" descr="A sign on the side of a building&#10;&#10;Description generated with very high confidence">
            <a:extLst>
              <a:ext uri="{FF2B5EF4-FFF2-40B4-BE49-F238E27FC236}">
                <a16:creationId xmlns:a16="http://schemas.microsoft.com/office/drawing/2014/main" id="{284844F6-2B03-43CB-A79D-F2AE04E20E15}"/>
              </a:ext>
            </a:extLst>
          </p:cNvPr>
          <p:cNvPicPr>
            <a:picLocks noChangeAspect="1"/>
          </p:cNvPicPr>
          <p:nvPr/>
        </p:nvPicPr>
        <p:blipFill>
          <a:blip r:embed="rId5"/>
          <a:stretch>
            <a:fillRect/>
          </a:stretch>
        </p:blipFill>
        <p:spPr>
          <a:xfrm>
            <a:off x="694822" y="5329263"/>
            <a:ext cx="1643916" cy="1087215"/>
          </a:xfrm>
          <a:prstGeom prst="rect">
            <a:avLst/>
          </a:prstGeom>
        </p:spPr>
      </p:pic>
    </p:spTree>
    <p:extLst>
      <p:ext uri="{BB962C8B-B14F-4D97-AF65-F5344CB8AC3E}">
        <p14:creationId xmlns:p14="http://schemas.microsoft.com/office/powerpoint/2010/main" val="111538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0BD7A4-F00B-4024-A611-8F085FB11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FBDCFEB2-760D-4DC9-BC4B-B2930CC72D7E}"/>
              </a:ext>
            </a:extLst>
          </p:cNvPr>
          <p:cNvSpPr txBox="1">
            <a:spLocks/>
          </p:cNvSpPr>
          <p:nvPr/>
        </p:nvSpPr>
        <p:spPr>
          <a:xfrm>
            <a:off x="8354379" y="866608"/>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a:solidFill>
                <a:srgbClr val="FFFFFF"/>
              </a:solidFill>
              <a:cs typeface="Calibri Light"/>
            </a:endParaRPr>
          </a:p>
          <a:p>
            <a:pPr algn="ctr"/>
            <a:r>
              <a:rPr lang="en-US" b="1">
                <a:solidFill>
                  <a:srgbClr val="FFFFFF"/>
                </a:solidFill>
                <a:cs typeface="Calibri Light"/>
              </a:rPr>
              <a:t>Regression</a:t>
            </a:r>
          </a:p>
          <a:p>
            <a:pPr algn="ctr"/>
            <a:r>
              <a:rPr lang="en-US" b="1">
                <a:solidFill>
                  <a:srgbClr val="FFFFFF"/>
                </a:solidFill>
                <a:cs typeface="Calibri Light"/>
              </a:rPr>
              <a:t>Results</a:t>
            </a:r>
          </a:p>
        </p:txBody>
      </p:sp>
      <p:sp>
        <p:nvSpPr>
          <p:cNvPr id="8" name="Content Placeholder 2">
            <a:extLst>
              <a:ext uri="{FF2B5EF4-FFF2-40B4-BE49-F238E27FC236}">
                <a16:creationId xmlns:a16="http://schemas.microsoft.com/office/drawing/2014/main" id="{2F7B2A11-6F1F-4EC6-9212-AC580FF5B02C}"/>
              </a:ext>
            </a:extLst>
          </p:cNvPr>
          <p:cNvSpPr txBox="1">
            <a:spLocks/>
          </p:cNvSpPr>
          <p:nvPr/>
        </p:nvSpPr>
        <p:spPr>
          <a:xfrm>
            <a:off x="5580782" y="3505244"/>
            <a:ext cx="2047886" cy="453263"/>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sp>
        <p:nvSpPr>
          <p:cNvPr id="2" name="TextBox 1">
            <a:extLst>
              <a:ext uri="{FF2B5EF4-FFF2-40B4-BE49-F238E27FC236}">
                <a16:creationId xmlns:a16="http://schemas.microsoft.com/office/drawing/2014/main" id="{52C41D51-4C62-4279-AE00-5F16F97072FB}"/>
              </a:ext>
            </a:extLst>
          </p:cNvPr>
          <p:cNvSpPr txBox="1"/>
          <p:nvPr/>
        </p:nvSpPr>
        <p:spPr>
          <a:xfrm>
            <a:off x="563479" y="4894848"/>
            <a:ext cx="74154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ea typeface="+mn-lt"/>
                <a:cs typeface="+mn-lt"/>
              </a:rPr>
              <a:t>Although, there was no major improvement on the performance of regression models from Linear to Lasso, there is a very slight increase in the Lasso Regression with the accuracy of 0.6412237.</a:t>
            </a:r>
            <a:endParaRPr lang="en-US" sz="2000"/>
          </a:p>
        </p:txBody>
      </p:sp>
      <p:graphicFrame>
        <p:nvGraphicFramePr>
          <p:cNvPr id="12" name="Table 11">
            <a:extLst>
              <a:ext uri="{FF2B5EF4-FFF2-40B4-BE49-F238E27FC236}">
                <a16:creationId xmlns:a16="http://schemas.microsoft.com/office/drawing/2014/main" id="{83AD664D-0F06-4427-A044-A24A411ED0B5}"/>
              </a:ext>
            </a:extLst>
          </p:cNvPr>
          <p:cNvGraphicFramePr>
            <a:graphicFrameLocks noGrp="1"/>
          </p:cNvGraphicFramePr>
          <p:nvPr>
            <p:extLst>
              <p:ext uri="{D42A27DB-BD31-4B8C-83A1-F6EECF244321}">
                <p14:modId xmlns:p14="http://schemas.microsoft.com/office/powerpoint/2010/main" val="842090096"/>
              </p:ext>
            </p:extLst>
          </p:nvPr>
        </p:nvGraphicFramePr>
        <p:xfrm>
          <a:off x="611605" y="962526"/>
          <a:ext cx="7284843" cy="3671941"/>
        </p:xfrm>
        <a:graphic>
          <a:graphicData uri="http://schemas.openxmlformats.org/drawingml/2006/table">
            <a:tbl>
              <a:tblPr firstRow="1" bandRow="1">
                <a:tableStyleId>{5C22544A-7EE6-4342-B048-85BDC9FD1C3A}</a:tableStyleId>
              </a:tblPr>
              <a:tblGrid>
                <a:gridCol w="2095496">
                  <a:extLst>
                    <a:ext uri="{9D8B030D-6E8A-4147-A177-3AD203B41FA5}">
                      <a16:colId xmlns:a16="http://schemas.microsoft.com/office/drawing/2014/main" val="942532210"/>
                    </a:ext>
                  </a:extLst>
                </a:gridCol>
                <a:gridCol w="1494656">
                  <a:extLst>
                    <a:ext uri="{9D8B030D-6E8A-4147-A177-3AD203B41FA5}">
                      <a16:colId xmlns:a16="http://schemas.microsoft.com/office/drawing/2014/main" val="3024512622"/>
                    </a:ext>
                  </a:extLst>
                </a:gridCol>
                <a:gridCol w="1288079">
                  <a:extLst>
                    <a:ext uri="{9D8B030D-6E8A-4147-A177-3AD203B41FA5}">
                      <a16:colId xmlns:a16="http://schemas.microsoft.com/office/drawing/2014/main" val="162550319"/>
                    </a:ext>
                  </a:extLst>
                </a:gridCol>
                <a:gridCol w="1241774">
                  <a:extLst>
                    <a:ext uri="{9D8B030D-6E8A-4147-A177-3AD203B41FA5}">
                      <a16:colId xmlns:a16="http://schemas.microsoft.com/office/drawing/2014/main" val="1895106305"/>
                    </a:ext>
                  </a:extLst>
                </a:gridCol>
                <a:gridCol w="1164838">
                  <a:extLst>
                    <a:ext uri="{9D8B030D-6E8A-4147-A177-3AD203B41FA5}">
                      <a16:colId xmlns:a16="http://schemas.microsoft.com/office/drawing/2014/main" val="62887399"/>
                    </a:ext>
                  </a:extLst>
                </a:gridCol>
              </a:tblGrid>
              <a:tr h="598969">
                <a:tc>
                  <a:txBody>
                    <a:bodyPr/>
                    <a:lstStyle/>
                    <a:p>
                      <a:pPr algn="ctr"/>
                      <a:endParaRPr lang="en-US" sz="2000">
                        <a:effectLst/>
                      </a:endParaRPr>
                    </a:p>
                  </a:txBody>
                  <a:tcPr marL="0" marR="0" marT="0" marB="0" anchor="ctr"/>
                </a:tc>
                <a:tc gridSpan="2">
                  <a:txBody>
                    <a:bodyPr/>
                    <a:lstStyle/>
                    <a:p>
                      <a:pPr algn="ctr"/>
                      <a:r>
                        <a:rPr lang="en-US" sz="2000">
                          <a:effectLst/>
                        </a:rPr>
                        <a:t>    TRAIN</a:t>
                      </a:r>
                    </a:p>
                  </a:txBody>
                  <a:tcPr marL="0" marR="0" marT="0" marB="0" anchor="ctr"/>
                </a:tc>
                <a:tc hMerge="1">
                  <a:txBody>
                    <a:bodyPr/>
                    <a:lstStyle/>
                    <a:p>
                      <a:endParaRPr lang="en-US"/>
                    </a:p>
                  </a:txBody>
                  <a:tcPr/>
                </a:tc>
                <a:tc gridSpan="2">
                  <a:txBody>
                    <a:bodyPr/>
                    <a:lstStyle/>
                    <a:p>
                      <a:pPr algn="ctr"/>
                      <a:r>
                        <a:rPr lang="en-US" sz="2000">
                          <a:effectLst/>
                        </a:rPr>
                        <a:t>    TEST</a:t>
                      </a:r>
                    </a:p>
                  </a:txBody>
                  <a:tcPr marL="0" marR="0" marT="0" marB="0" anchor="ctr"/>
                </a:tc>
                <a:tc hMerge="1">
                  <a:txBody>
                    <a:bodyPr/>
                    <a:lstStyle/>
                    <a:p>
                      <a:endParaRPr lang="en-US"/>
                    </a:p>
                  </a:txBody>
                  <a:tcPr/>
                </a:tc>
                <a:extLst>
                  <a:ext uri="{0D108BD9-81ED-4DB2-BD59-A6C34878D82A}">
                    <a16:rowId xmlns:a16="http://schemas.microsoft.com/office/drawing/2014/main" val="4279564197"/>
                  </a:ext>
                </a:extLst>
              </a:tr>
              <a:tr h="729180">
                <a:tc>
                  <a:txBody>
                    <a:bodyPr/>
                    <a:lstStyle/>
                    <a:p>
                      <a:pPr algn="ctr"/>
                      <a:endParaRPr lang="en-US" sz="2000" b="1">
                        <a:effectLst/>
                      </a:endParaRPr>
                    </a:p>
                    <a:p>
                      <a:pPr algn="ctr"/>
                      <a:r>
                        <a:rPr lang="en-US" sz="2000" b="1">
                          <a:effectLst/>
                        </a:rPr>
                        <a:t>Models​</a:t>
                      </a:r>
                    </a:p>
                  </a:txBody>
                  <a:tcPr marL="0" marR="0" marT="0" marB="0" anchor="ctr"/>
                </a:tc>
                <a:tc>
                  <a:txBody>
                    <a:bodyPr/>
                    <a:lstStyle/>
                    <a:p>
                      <a:pPr algn="ctr"/>
                      <a:r>
                        <a:rPr lang="en-US" sz="2000" b="1">
                          <a:effectLst/>
                        </a:rPr>
                        <a:t>RMSE​</a:t>
                      </a:r>
                    </a:p>
                  </a:txBody>
                  <a:tcPr marL="0" marR="0" marT="0" marB="0" anchor="ctr"/>
                </a:tc>
                <a:tc>
                  <a:txBody>
                    <a:bodyPr/>
                    <a:lstStyle/>
                    <a:p>
                      <a:pPr algn="ctr"/>
                      <a:r>
                        <a:rPr lang="en-US" sz="2000" b="1">
                          <a:effectLst/>
                        </a:rPr>
                        <a:t>R-square​</a:t>
                      </a:r>
                    </a:p>
                  </a:txBody>
                  <a:tcPr marL="0" marR="0" marT="0" marB="0" anchor="ctr"/>
                </a:tc>
                <a:tc>
                  <a:txBody>
                    <a:bodyPr/>
                    <a:lstStyle/>
                    <a:p>
                      <a:pPr algn="ctr"/>
                      <a:r>
                        <a:rPr lang="en-US" sz="2000" b="1">
                          <a:effectLst/>
                        </a:rPr>
                        <a:t>RMSE​</a:t>
                      </a:r>
                    </a:p>
                  </a:txBody>
                  <a:tcPr marL="0" marR="0" marT="0" marB="0" anchor="ctr"/>
                </a:tc>
                <a:tc>
                  <a:txBody>
                    <a:bodyPr/>
                    <a:lstStyle/>
                    <a:p>
                      <a:pPr algn="ctr"/>
                      <a:r>
                        <a:rPr lang="en-US" sz="2000" b="1">
                          <a:effectLst/>
                        </a:rPr>
                        <a:t>R-square​</a:t>
                      </a:r>
                    </a:p>
                  </a:txBody>
                  <a:tcPr marL="0" marR="0" marT="0" marB="0" anchor="ctr"/>
                </a:tc>
                <a:extLst>
                  <a:ext uri="{0D108BD9-81ED-4DB2-BD59-A6C34878D82A}">
                    <a16:rowId xmlns:a16="http://schemas.microsoft.com/office/drawing/2014/main" val="2979485642"/>
                  </a:ext>
                </a:extLst>
              </a:tr>
              <a:tr h="625011">
                <a:tc>
                  <a:txBody>
                    <a:bodyPr/>
                    <a:lstStyle/>
                    <a:p>
                      <a:pPr algn="ctr"/>
                      <a:r>
                        <a:rPr lang="en-US" sz="2000" b="1">
                          <a:effectLst/>
                        </a:rPr>
                        <a:t>Decision Tree Regression</a:t>
                      </a:r>
                    </a:p>
                  </a:txBody>
                  <a:tcPr marL="0" marR="0" marT="0" marB="0" anchor="ctr"/>
                </a:tc>
                <a:tc>
                  <a:txBody>
                    <a:bodyPr/>
                    <a:lstStyle/>
                    <a:p>
                      <a:pPr algn="ctr"/>
                      <a:r>
                        <a:rPr lang="en-US" sz="2000">
                          <a:effectLst/>
                        </a:rPr>
                        <a:t>3081.557</a:t>
                      </a:r>
                    </a:p>
                  </a:txBody>
                  <a:tcPr marL="0" marR="0" marT="0" marB="0" anchor="ctr"/>
                </a:tc>
                <a:tc>
                  <a:txBody>
                    <a:bodyPr/>
                    <a:lstStyle/>
                    <a:p>
                      <a:pPr algn="ctr"/>
                      <a:r>
                        <a:rPr lang="en-US" sz="2000">
                          <a:effectLst/>
                        </a:rPr>
                        <a:t>0.6237949</a:t>
                      </a:r>
                    </a:p>
                  </a:txBody>
                  <a:tcPr marL="0" marR="0" marT="0" marB="0" anchor="ctr"/>
                </a:tc>
                <a:tc>
                  <a:txBody>
                    <a:bodyPr/>
                    <a:lstStyle/>
                    <a:p>
                      <a:pPr algn="ctr"/>
                      <a:r>
                        <a:rPr lang="en-US" sz="2000">
                          <a:effectLst/>
                        </a:rPr>
                        <a:t>3073.325</a:t>
                      </a:r>
                    </a:p>
                  </a:txBody>
                  <a:tcPr marL="0" marR="0" marT="0" marB="0" anchor="ctr"/>
                </a:tc>
                <a:tc>
                  <a:txBody>
                    <a:bodyPr/>
                    <a:lstStyle/>
                    <a:p>
                      <a:pPr algn="ctr"/>
                      <a:r>
                        <a:rPr lang="en-US" sz="2000">
                          <a:effectLst/>
                        </a:rPr>
                        <a:t>0.625291</a:t>
                      </a:r>
                    </a:p>
                  </a:txBody>
                  <a:tcPr marL="0" marR="0" marT="0" marB="0" anchor="ctr"/>
                </a:tc>
                <a:extLst>
                  <a:ext uri="{0D108BD9-81ED-4DB2-BD59-A6C34878D82A}">
                    <a16:rowId xmlns:a16="http://schemas.microsoft.com/office/drawing/2014/main" val="2934790654"/>
                  </a:ext>
                </a:extLst>
              </a:tr>
              <a:tr h="572927">
                <a:tc>
                  <a:txBody>
                    <a:bodyPr/>
                    <a:lstStyle/>
                    <a:p>
                      <a:pPr algn="ctr"/>
                      <a:r>
                        <a:rPr lang="en-US" sz="2000" b="1">
                          <a:effectLst/>
                        </a:rPr>
                        <a:t>Linear Regression​</a:t>
                      </a:r>
                    </a:p>
                  </a:txBody>
                  <a:tcPr marL="0" marR="0" marT="0" marB="0" anchor="ctr"/>
                </a:tc>
                <a:tc>
                  <a:txBody>
                    <a:bodyPr/>
                    <a:lstStyle/>
                    <a:p>
                      <a:pPr algn="ctr"/>
                      <a:r>
                        <a:rPr lang="en-US" sz="2000">
                          <a:effectLst/>
                        </a:rPr>
                        <a:t>3016.13​</a:t>
                      </a:r>
                    </a:p>
                  </a:txBody>
                  <a:tcPr marL="0" marR="0" marT="0" marB="0" anchor="ctr"/>
                </a:tc>
                <a:tc>
                  <a:txBody>
                    <a:bodyPr/>
                    <a:lstStyle/>
                    <a:p>
                      <a:pPr algn="ctr"/>
                      <a:r>
                        <a:rPr lang="en-US" sz="2000">
                          <a:effectLst/>
                        </a:rPr>
                        <a:t>0.6396003​</a:t>
                      </a:r>
                    </a:p>
                  </a:txBody>
                  <a:tcPr marL="0" marR="0" marT="0" marB="0" anchor="ctr"/>
                </a:tc>
                <a:tc>
                  <a:txBody>
                    <a:bodyPr/>
                    <a:lstStyle/>
                    <a:p>
                      <a:pPr algn="ctr"/>
                      <a:r>
                        <a:rPr lang="en-US" sz="2000">
                          <a:effectLst/>
                        </a:rPr>
                        <a:t>3007.286​</a:t>
                      </a:r>
                    </a:p>
                  </a:txBody>
                  <a:tcPr marL="0" marR="0" marT="0" marB="0" anchor="ctr"/>
                </a:tc>
                <a:tc>
                  <a:txBody>
                    <a:bodyPr/>
                    <a:lstStyle/>
                    <a:p>
                      <a:pPr algn="ctr"/>
                      <a:r>
                        <a:rPr lang="en-US" sz="2000">
                          <a:effectLst/>
                        </a:rPr>
                        <a:t>0.6412231​</a:t>
                      </a:r>
                    </a:p>
                  </a:txBody>
                  <a:tcPr marL="0" marR="0" marT="0" marB="0" anchor="ctr"/>
                </a:tc>
                <a:extLst>
                  <a:ext uri="{0D108BD9-81ED-4DB2-BD59-A6C34878D82A}">
                    <a16:rowId xmlns:a16="http://schemas.microsoft.com/office/drawing/2014/main" val="1151699231"/>
                  </a:ext>
                </a:extLst>
              </a:tr>
              <a:tr h="572927">
                <a:tc>
                  <a:txBody>
                    <a:bodyPr/>
                    <a:lstStyle/>
                    <a:p>
                      <a:pPr algn="ctr"/>
                      <a:r>
                        <a:rPr lang="en-US" sz="2000" b="1">
                          <a:effectLst/>
                        </a:rPr>
                        <a:t>Ridge Regression​</a:t>
                      </a:r>
                    </a:p>
                  </a:txBody>
                  <a:tcPr marL="0" marR="0" marT="0" marB="0" anchor="ctr"/>
                </a:tc>
                <a:tc>
                  <a:txBody>
                    <a:bodyPr/>
                    <a:lstStyle/>
                    <a:p>
                      <a:pPr algn="ctr"/>
                      <a:r>
                        <a:rPr lang="en-US" sz="2000">
                          <a:effectLst/>
                        </a:rPr>
                        <a:t> 3016.13​</a:t>
                      </a:r>
                    </a:p>
                  </a:txBody>
                  <a:tcPr marL="0" marR="0" marT="0" marB="0" anchor="ctr"/>
                </a:tc>
                <a:tc>
                  <a:txBody>
                    <a:bodyPr/>
                    <a:lstStyle/>
                    <a:p>
                      <a:pPr algn="ctr"/>
                      <a:r>
                        <a:rPr lang="en-US" sz="2000">
                          <a:effectLst/>
                        </a:rPr>
                        <a:t>0.6396003​</a:t>
                      </a:r>
                    </a:p>
                  </a:txBody>
                  <a:tcPr marL="0" marR="0" marT="0" marB="0" anchor="ctr"/>
                </a:tc>
                <a:tc>
                  <a:txBody>
                    <a:bodyPr/>
                    <a:lstStyle/>
                    <a:p>
                      <a:pPr algn="ctr"/>
                      <a:r>
                        <a:rPr lang="en-US" sz="2000">
                          <a:effectLst/>
                        </a:rPr>
                        <a:t>3007.282​</a:t>
                      </a:r>
                    </a:p>
                  </a:txBody>
                  <a:tcPr marL="0" marR="0" marT="0" marB="0" anchor="ctr"/>
                </a:tc>
                <a:tc>
                  <a:txBody>
                    <a:bodyPr/>
                    <a:lstStyle/>
                    <a:p>
                      <a:pPr algn="ctr"/>
                      <a:r>
                        <a:rPr lang="en-US" sz="2000">
                          <a:effectLst/>
                        </a:rPr>
                        <a:t>0.641235​</a:t>
                      </a:r>
                    </a:p>
                  </a:txBody>
                  <a:tcPr marL="0" marR="0" marT="0" marB="0" anchor="ctr"/>
                </a:tc>
                <a:extLst>
                  <a:ext uri="{0D108BD9-81ED-4DB2-BD59-A6C34878D82A}">
                    <a16:rowId xmlns:a16="http://schemas.microsoft.com/office/drawing/2014/main" val="4007695629"/>
                  </a:ext>
                </a:extLst>
              </a:tr>
              <a:tr h="572927">
                <a:tc>
                  <a:txBody>
                    <a:bodyPr/>
                    <a:lstStyle/>
                    <a:p>
                      <a:pPr algn="ctr"/>
                      <a:r>
                        <a:rPr lang="en-US" sz="2000" b="1">
                          <a:effectLst/>
                        </a:rPr>
                        <a:t>Lasso Regression​</a:t>
                      </a:r>
                    </a:p>
                  </a:txBody>
                  <a:tcPr marL="0" marR="0" marT="0" marB="0" anchor="ctr"/>
                </a:tc>
                <a:tc>
                  <a:txBody>
                    <a:bodyPr/>
                    <a:lstStyle/>
                    <a:p>
                      <a:pPr algn="ctr"/>
                      <a:r>
                        <a:rPr lang="en-US" sz="2000">
                          <a:effectLst/>
                        </a:rPr>
                        <a:t> 3016.131​</a:t>
                      </a:r>
                    </a:p>
                  </a:txBody>
                  <a:tcPr marL="0" marR="0" marT="0" marB="0" anchor="ctr"/>
                </a:tc>
                <a:tc>
                  <a:txBody>
                    <a:bodyPr/>
                    <a:lstStyle/>
                    <a:p>
                      <a:pPr algn="ctr"/>
                      <a:r>
                        <a:rPr lang="en-US" sz="2000">
                          <a:effectLst/>
                        </a:rPr>
                        <a:t>0.6396003​</a:t>
                      </a:r>
                    </a:p>
                  </a:txBody>
                  <a:tcPr marL="0" marR="0" marT="0" marB="0" anchor="ctr"/>
                </a:tc>
                <a:tc>
                  <a:txBody>
                    <a:bodyPr/>
                    <a:lstStyle/>
                    <a:p>
                      <a:pPr algn="ctr"/>
                      <a:r>
                        <a:rPr lang="en-US" sz="2000">
                          <a:effectLst/>
                        </a:rPr>
                        <a:t>3007.282​</a:t>
                      </a:r>
                    </a:p>
                  </a:txBody>
                  <a:tcPr marL="0" marR="0" marT="0" marB="0" anchor="ctr"/>
                </a:tc>
                <a:tc>
                  <a:txBody>
                    <a:bodyPr/>
                    <a:lstStyle/>
                    <a:p>
                      <a:pPr algn="ctr"/>
                      <a:r>
                        <a:rPr lang="en-US" sz="2000">
                          <a:effectLst/>
                        </a:rPr>
                        <a:t>0.6412237​</a:t>
                      </a:r>
                    </a:p>
                  </a:txBody>
                  <a:tcPr marL="0" marR="0" marT="0" marB="0" anchor="ctr"/>
                </a:tc>
                <a:extLst>
                  <a:ext uri="{0D108BD9-81ED-4DB2-BD59-A6C34878D82A}">
                    <a16:rowId xmlns:a16="http://schemas.microsoft.com/office/drawing/2014/main" val="2649728216"/>
                  </a:ext>
                </a:extLst>
              </a:tr>
            </a:tbl>
          </a:graphicData>
        </a:graphic>
      </p:graphicFrame>
    </p:spTree>
    <p:extLst>
      <p:ext uri="{BB962C8B-B14F-4D97-AF65-F5344CB8AC3E}">
        <p14:creationId xmlns:p14="http://schemas.microsoft.com/office/powerpoint/2010/main" val="3535481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0983A6-BB9C-4BA8-AB92-63B039310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EECA3824-6D18-4617-ABD5-FB7BF3512F86}"/>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FFFF"/>
                </a:solidFill>
                <a:cs typeface="Calibri Light"/>
              </a:rPr>
              <a:t>Product </a:t>
            </a:r>
          </a:p>
          <a:p>
            <a:pPr algn="ctr"/>
            <a:r>
              <a:rPr lang="en-US" sz="2800" b="1">
                <a:solidFill>
                  <a:srgbClr val="FFFFFF"/>
                </a:solidFill>
                <a:cs typeface="Calibri Light"/>
              </a:rPr>
              <a:t>Recommendation</a:t>
            </a:r>
          </a:p>
        </p:txBody>
      </p:sp>
      <p:sp>
        <p:nvSpPr>
          <p:cNvPr id="7" name="Content Placeholder 2">
            <a:extLst>
              <a:ext uri="{FF2B5EF4-FFF2-40B4-BE49-F238E27FC236}">
                <a16:creationId xmlns:a16="http://schemas.microsoft.com/office/drawing/2014/main" id="{6EFD2140-4B6C-46D7-A52F-19E69F113821}"/>
              </a:ext>
            </a:extLst>
          </p:cNvPr>
          <p:cNvSpPr txBox="1">
            <a:spLocks/>
          </p:cNvSpPr>
          <p:nvPr/>
        </p:nvSpPr>
        <p:spPr>
          <a:xfrm flipV="1">
            <a:off x="423313" y="2103743"/>
            <a:ext cx="293426" cy="167933"/>
          </a:xfrm>
          <a:prstGeom prst="rect">
            <a:avLst/>
          </a:prstGeom>
        </p:spPr>
        <p:txBody>
          <a:bodyPr anchor="t">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pic>
        <p:nvPicPr>
          <p:cNvPr id="11" name="Picture 4" descr="A screenshot of a cell phone&#10;&#10;Description generated with very high confidence">
            <a:extLst>
              <a:ext uri="{FF2B5EF4-FFF2-40B4-BE49-F238E27FC236}">
                <a16:creationId xmlns:a16="http://schemas.microsoft.com/office/drawing/2014/main" id="{60F14764-227D-49F8-BD4B-2B317F635CCE}"/>
              </a:ext>
            </a:extLst>
          </p:cNvPr>
          <p:cNvPicPr>
            <a:picLocks noChangeAspect="1"/>
          </p:cNvPicPr>
          <p:nvPr/>
        </p:nvPicPr>
        <p:blipFill>
          <a:blip r:embed="rId2"/>
          <a:stretch>
            <a:fillRect/>
          </a:stretch>
        </p:blipFill>
        <p:spPr>
          <a:xfrm>
            <a:off x="1891893" y="1293341"/>
            <a:ext cx="4576370" cy="4055543"/>
          </a:xfrm>
          <a:prstGeom prst="rect">
            <a:avLst/>
          </a:prstGeom>
        </p:spPr>
      </p:pic>
      <p:sp>
        <p:nvSpPr>
          <p:cNvPr id="13" name="Subtitle 2">
            <a:extLst>
              <a:ext uri="{FF2B5EF4-FFF2-40B4-BE49-F238E27FC236}">
                <a16:creationId xmlns:a16="http://schemas.microsoft.com/office/drawing/2014/main" id="{AB222CAB-51C1-4AFC-8691-DEF96451BDE8}"/>
              </a:ext>
            </a:extLst>
          </p:cNvPr>
          <p:cNvSpPr txBox="1">
            <a:spLocks/>
          </p:cNvSpPr>
          <p:nvPr/>
        </p:nvSpPr>
        <p:spPr>
          <a:xfrm>
            <a:off x="150301" y="5500249"/>
            <a:ext cx="7966132" cy="7896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00000"/>
              </a:lnSpc>
              <a:buNone/>
            </a:pPr>
            <a:r>
              <a:rPr lang="en-GB" sz="2000">
                <a:cs typeface="Calibri"/>
              </a:rPr>
              <a:t>Products are recommended to user based on the purchase habits of similar user(s).</a:t>
            </a:r>
            <a:endParaRPr lang="en-US" sz="2000">
              <a:cs typeface="Calibri" panose="020F0502020204030204"/>
            </a:endParaRPr>
          </a:p>
        </p:txBody>
      </p:sp>
    </p:spTree>
    <p:extLst>
      <p:ext uri="{BB962C8B-B14F-4D97-AF65-F5344CB8AC3E}">
        <p14:creationId xmlns:p14="http://schemas.microsoft.com/office/powerpoint/2010/main" val="411956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490078-7071-4A3E-8A12-BDA3C6384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B24727F3-A4EC-4B2A-B19C-AD15B1699FF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FFFF"/>
                </a:solidFill>
                <a:cs typeface="Calibri Light"/>
              </a:rPr>
              <a:t>Product </a:t>
            </a:r>
          </a:p>
          <a:p>
            <a:pPr algn="ctr"/>
            <a:r>
              <a:rPr lang="en-US" sz="2800" b="1">
                <a:solidFill>
                  <a:srgbClr val="FFFFFF"/>
                </a:solidFill>
                <a:cs typeface="Calibri Light"/>
              </a:rPr>
              <a:t>Recommendation</a:t>
            </a:r>
          </a:p>
        </p:txBody>
      </p:sp>
      <p:sp>
        <p:nvSpPr>
          <p:cNvPr id="7" name="Content Placeholder 2">
            <a:extLst>
              <a:ext uri="{FF2B5EF4-FFF2-40B4-BE49-F238E27FC236}">
                <a16:creationId xmlns:a16="http://schemas.microsoft.com/office/drawing/2014/main" id="{FA1A5CD7-D4D0-4F68-AC6D-EB3806A6C694}"/>
              </a:ext>
            </a:extLst>
          </p:cNvPr>
          <p:cNvSpPr txBox="1">
            <a:spLocks/>
          </p:cNvSpPr>
          <p:nvPr/>
        </p:nvSpPr>
        <p:spPr>
          <a:xfrm>
            <a:off x="814339" y="3905965"/>
            <a:ext cx="6730320" cy="2308567"/>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sp>
        <p:nvSpPr>
          <p:cNvPr id="13" name="Subtitle 2">
            <a:extLst>
              <a:ext uri="{FF2B5EF4-FFF2-40B4-BE49-F238E27FC236}">
                <a16:creationId xmlns:a16="http://schemas.microsoft.com/office/drawing/2014/main" id="{09A552CA-3682-4A0F-8721-3A284D77BFF9}"/>
              </a:ext>
            </a:extLst>
          </p:cNvPr>
          <p:cNvSpPr txBox="1">
            <a:spLocks/>
          </p:cNvSpPr>
          <p:nvPr/>
        </p:nvSpPr>
        <p:spPr>
          <a:xfrm>
            <a:off x="217983" y="1717786"/>
            <a:ext cx="7528170" cy="10797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0000"/>
              </a:lnSpc>
            </a:pPr>
            <a:r>
              <a:rPr lang="en-GB" sz="2000">
                <a:cs typeface="Calibri"/>
              </a:rPr>
              <a:t>A subset of 500 users  is chosen from original dataset.</a:t>
            </a:r>
            <a:endParaRPr lang="en-US" sz="2000">
              <a:cs typeface="Calibri"/>
            </a:endParaRPr>
          </a:p>
          <a:p>
            <a:pPr marL="742950" lvl="1" indent="-285750">
              <a:lnSpc>
                <a:spcPct val="100000"/>
              </a:lnSpc>
            </a:pPr>
            <a:r>
              <a:rPr lang="en-GB" sz="2000">
                <a:cs typeface="Calibri"/>
              </a:rPr>
              <a:t>These users have purchased 2631 different products.</a:t>
            </a:r>
            <a:br>
              <a:rPr lang="en-GB" sz="2000">
                <a:cs typeface="Calibri"/>
              </a:rPr>
            </a:br>
            <a:endParaRPr lang="en-GB" sz="2000">
              <a:cs typeface="Calibri"/>
            </a:endParaRPr>
          </a:p>
        </p:txBody>
      </p:sp>
      <p:pic>
        <p:nvPicPr>
          <p:cNvPr id="15" name="Picture 69" descr="A close up of a logo&#10;&#10;Description generated with very high confidence">
            <a:extLst>
              <a:ext uri="{FF2B5EF4-FFF2-40B4-BE49-F238E27FC236}">
                <a16:creationId xmlns:a16="http://schemas.microsoft.com/office/drawing/2014/main" id="{C5E1679D-828A-4F1C-B0FB-6281DBA70788}"/>
              </a:ext>
            </a:extLst>
          </p:cNvPr>
          <p:cNvPicPr>
            <a:picLocks noChangeAspect="1"/>
          </p:cNvPicPr>
          <p:nvPr/>
        </p:nvPicPr>
        <p:blipFill>
          <a:blip r:embed="rId2"/>
          <a:stretch>
            <a:fillRect/>
          </a:stretch>
        </p:blipFill>
        <p:spPr>
          <a:xfrm>
            <a:off x="1710267" y="741527"/>
            <a:ext cx="5027119" cy="970614"/>
          </a:xfrm>
          <a:prstGeom prst="rect">
            <a:avLst/>
          </a:prstGeom>
          <a:ln w="28575">
            <a:solidFill>
              <a:schemeClr val="tx1"/>
            </a:solidFill>
          </a:ln>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3D733067-D243-4926-817E-0338871A4348}"/>
                  </a:ext>
                </a:extLst>
              </p14:cNvPr>
              <p14:cNvContentPartPr/>
              <p14:nvPr/>
            </p14:nvContentPartPr>
            <p14:xfrm>
              <a:off x="-908126" y="2408227"/>
              <a:ext cx="9525" cy="9525"/>
            </p14:xfrm>
          </p:contentPart>
        </mc:Choice>
        <mc:Fallback xmlns="">
          <p:pic>
            <p:nvPicPr>
              <p:cNvPr id="17" name="Ink 16">
                <a:extLst>
                  <a:ext uri="{FF2B5EF4-FFF2-40B4-BE49-F238E27FC236}">
                    <a16:creationId xmlns:a16="http://schemas.microsoft.com/office/drawing/2014/main" id="{3D733067-D243-4926-817E-0338871A4348}"/>
                  </a:ext>
                </a:extLst>
              </p:cNvPr>
              <p:cNvPicPr/>
              <p:nvPr/>
            </p:nvPicPr>
            <p:blipFill>
              <a:blip r:embed="rId4"/>
              <a:stretch>
                <a:fillRect/>
              </a:stretch>
            </p:blipFill>
            <p:spPr>
              <a:xfrm>
                <a:off x="-1384376" y="1931977"/>
                <a:ext cx="952500" cy="952500"/>
              </a:xfrm>
              <a:prstGeom prst="rect">
                <a:avLst/>
              </a:prstGeom>
            </p:spPr>
          </p:pic>
        </mc:Fallback>
      </mc:AlternateContent>
      <p:pic>
        <p:nvPicPr>
          <p:cNvPr id="19" name="Picture 81" descr="A picture containing table, holding, bird&#10;&#10;Description generated with very high confidence">
            <a:extLst>
              <a:ext uri="{FF2B5EF4-FFF2-40B4-BE49-F238E27FC236}">
                <a16:creationId xmlns:a16="http://schemas.microsoft.com/office/drawing/2014/main" id="{C6C83FE6-210D-4FA9-93DD-56E03081291F}"/>
              </a:ext>
            </a:extLst>
          </p:cNvPr>
          <p:cNvPicPr>
            <a:picLocks noChangeAspect="1"/>
          </p:cNvPicPr>
          <p:nvPr/>
        </p:nvPicPr>
        <p:blipFill>
          <a:blip r:embed="rId5"/>
          <a:stretch>
            <a:fillRect/>
          </a:stretch>
        </p:blipFill>
        <p:spPr>
          <a:xfrm>
            <a:off x="817257" y="2460245"/>
            <a:ext cx="6930708" cy="884895"/>
          </a:xfrm>
          <a:prstGeom prst="rect">
            <a:avLst/>
          </a:prstGeom>
          <a:ln>
            <a:solidFill>
              <a:schemeClr val="tx1"/>
            </a:solidFill>
          </a:ln>
        </p:spPr>
      </p:pic>
      <p:sp>
        <p:nvSpPr>
          <p:cNvPr id="21" name="TextBox 20">
            <a:extLst>
              <a:ext uri="{FF2B5EF4-FFF2-40B4-BE49-F238E27FC236}">
                <a16:creationId xmlns:a16="http://schemas.microsoft.com/office/drawing/2014/main" id="{FCCA5D2E-DA20-4531-B372-BDDCEAA2832F}"/>
              </a:ext>
            </a:extLst>
          </p:cNvPr>
          <p:cNvSpPr txBox="1"/>
          <p:nvPr/>
        </p:nvSpPr>
        <p:spPr>
          <a:xfrm>
            <a:off x="642723" y="3350795"/>
            <a:ext cx="709558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cs typeface="Calibri"/>
              </a:rPr>
              <a:t>A recommender model is used with method UBFC to make recommendation.</a:t>
            </a:r>
          </a:p>
          <a:p>
            <a:pPr marL="285750" indent="-285750">
              <a:buFont typeface="Arial"/>
              <a:buChar char="•"/>
            </a:pPr>
            <a:r>
              <a:rPr lang="en-GB" sz="2000">
                <a:cs typeface="Calibri"/>
              </a:rPr>
              <a:t>Model computes the similarity matrix between users using cosine method.</a:t>
            </a:r>
          </a:p>
          <a:p>
            <a:pPr marL="285750" indent="-285750">
              <a:buFont typeface="Arial"/>
              <a:buChar char="•"/>
            </a:pPr>
            <a:r>
              <a:rPr lang="en-GB" sz="2000">
                <a:cs typeface="Calibri"/>
              </a:rPr>
              <a:t>Top 10 products are recommended to user.</a:t>
            </a:r>
          </a:p>
          <a:p>
            <a:endParaRPr lang="en-GB" sz="2000">
              <a:cs typeface="Calibri"/>
            </a:endParaRPr>
          </a:p>
        </p:txBody>
      </p:sp>
      <p:pic>
        <p:nvPicPr>
          <p:cNvPr id="23" name="Picture 84" descr="A picture containing bird, heron, flower&#10;&#10;Description generated with very high confidence">
            <a:extLst>
              <a:ext uri="{FF2B5EF4-FFF2-40B4-BE49-F238E27FC236}">
                <a16:creationId xmlns:a16="http://schemas.microsoft.com/office/drawing/2014/main" id="{2784BFDA-2660-4FDE-8B92-F7F18EF07EED}"/>
              </a:ext>
            </a:extLst>
          </p:cNvPr>
          <p:cNvPicPr>
            <a:picLocks noChangeAspect="1"/>
          </p:cNvPicPr>
          <p:nvPr/>
        </p:nvPicPr>
        <p:blipFill rotWithShape="1">
          <a:blip r:embed="rId6"/>
          <a:srcRect t="40909" b="2727"/>
          <a:stretch/>
        </p:blipFill>
        <p:spPr>
          <a:xfrm>
            <a:off x="510039" y="5035778"/>
            <a:ext cx="7428088" cy="1168682"/>
          </a:xfrm>
          <a:prstGeom prst="rect">
            <a:avLst/>
          </a:prstGeom>
          <a:ln>
            <a:solidFill>
              <a:schemeClr val="tx1"/>
            </a:solidFill>
          </a:ln>
        </p:spPr>
      </p:pic>
    </p:spTree>
    <p:extLst>
      <p:ext uri="{BB962C8B-B14F-4D97-AF65-F5344CB8AC3E}">
        <p14:creationId xmlns:p14="http://schemas.microsoft.com/office/powerpoint/2010/main" val="26736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6C42FE-3266-43AA-9872-EC6A3E685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05FF3DD5-DFA7-468B-8DC1-80FB467D9539}"/>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Conclusion</a:t>
            </a:r>
          </a:p>
        </p:txBody>
      </p:sp>
      <p:sp>
        <p:nvSpPr>
          <p:cNvPr id="7" name="Content Placeholder 2">
            <a:extLst>
              <a:ext uri="{FF2B5EF4-FFF2-40B4-BE49-F238E27FC236}">
                <a16:creationId xmlns:a16="http://schemas.microsoft.com/office/drawing/2014/main" id="{6933FC4E-2E6E-41FA-A76D-3A1D4D25DEFC}"/>
              </a:ext>
            </a:extLst>
          </p:cNvPr>
          <p:cNvSpPr txBox="1">
            <a:spLocks/>
          </p:cNvSpPr>
          <p:nvPr/>
        </p:nvSpPr>
        <p:spPr>
          <a:xfrm flipV="1">
            <a:off x="423313" y="2103743"/>
            <a:ext cx="293426" cy="167933"/>
          </a:xfrm>
          <a:prstGeom prst="rect">
            <a:avLst/>
          </a:prstGeom>
        </p:spPr>
        <p:txBody>
          <a:bodyPr anchor="t">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sp>
        <p:nvSpPr>
          <p:cNvPr id="6" name="TextBox 5">
            <a:extLst>
              <a:ext uri="{FF2B5EF4-FFF2-40B4-BE49-F238E27FC236}">
                <a16:creationId xmlns:a16="http://schemas.microsoft.com/office/drawing/2014/main" id="{A6B0D8A5-7757-4280-9699-068213A4E173}"/>
              </a:ext>
            </a:extLst>
          </p:cNvPr>
          <p:cNvSpPr txBox="1"/>
          <p:nvPr/>
        </p:nvSpPr>
        <p:spPr>
          <a:xfrm>
            <a:off x="444653" y="1879802"/>
            <a:ext cx="7506057" cy="3970318"/>
          </a:xfrm>
          <a:prstGeom prst="rect">
            <a:avLst/>
          </a:prstGeom>
          <a:noFill/>
        </p:spPr>
        <p:txBody>
          <a:bodyPr wrap="square" rtlCol="0">
            <a:spAutoFit/>
          </a:bodyPr>
          <a:lstStyle/>
          <a:p>
            <a:pPr marL="285750" indent="-285750">
              <a:buFont typeface="Arial" panose="020B0604020202020204" pitchFamily="34" charset="0"/>
              <a:buChar char="•"/>
            </a:pPr>
            <a:r>
              <a:rPr lang="en-US" sz="2000"/>
              <a:t>All the above strategy suggestions should be factored into the marketing budget. </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Such strategies can come in the forms of promotions, campaigns, increasing price and/or slashing the markup of some products in order to make products affordable.</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Doing so, the managers can still focus on the above segment of shoppers and maintain, if not increase, purchasing habits. </a:t>
            </a:r>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149001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D08D1C52-5B5B-4721-8E4E-7A9986C21921}"/>
              </a:ext>
            </a:extLst>
          </p:cNvPr>
          <p:cNvSpPr txBox="1"/>
          <p:nvPr/>
        </p:nvSpPr>
        <p:spPr>
          <a:xfrm>
            <a:off x="5653136" y="2059166"/>
            <a:ext cx="5822343" cy="243968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rgbClr val="FFFFFF"/>
                </a:solidFill>
                <a:latin typeface="+mj-lt"/>
                <a:ea typeface="+mj-ea"/>
                <a:cs typeface="+mj-cs"/>
              </a:rPr>
              <a:t>Questions?</a:t>
            </a:r>
          </a:p>
        </p:txBody>
      </p:sp>
      <p:sp>
        <p:nvSpPr>
          <p:cNvPr id="13"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2AB0A10D-1117-4BAC-A7D8-1DC47DEE7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126181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8">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E6DB920D-D369-4C23-94F6-545346A00D19}"/>
              </a:ext>
            </a:extLst>
          </p:cNvPr>
          <p:cNvSpPr txBox="1"/>
          <p:nvPr/>
        </p:nvSpPr>
        <p:spPr>
          <a:xfrm>
            <a:off x="5753399" y="1999009"/>
            <a:ext cx="5822343" cy="243968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rgbClr val="FFFFFF"/>
                </a:solidFill>
                <a:latin typeface="+mj-lt"/>
                <a:ea typeface="+mj-ea"/>
                <a:cs typeface="+mj-cs"/>
              </a:rPr>
              <a:t>Thank You</a:t>
            </a:r>
          </a:p>
        </p:txBody>
      </p:sp>
      <p:sp>
        <p:nvSpPr>
          <p:cNvPr id="7"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8">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5" descr="Smiling Face with No Fill">
            <a:extLst>
              <a:ext uri="{FF2B5EF4-FFF2-40B4-BE49-F238E27FC236}">
                <a16:creationId xmlns:a16="http://schemas.microsoft.com/office/drawing/2014/main" id="{80E57ED5-8138-43B7-BBEE-F3E3CBBC55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412567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686822-1681-4003-8387-182E45391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7116B1DC-A639-4BEB-834A-4AFC43DD7A81}"/>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Motivation</a:t>
            </a:r>
          </a:p>
        </p:txBody>
      </p:sp>
      <p:sp>
        <p:nvSpPr>
          <p:cNvPr id="7" name="Content Placeholder 2">
            <a:extLst>
              <a:ext uri="{FF2B5EF4-FFF2-40B4-BE49-F238E27FC236}">
                <a16:creationId xmlns:a16="http://schemas.microsoft.com/office/drawing/2014/main" id="{F40FC8E5-B198-4765-962D-382E37C122E4}"/>
              </a:ext>
            </a:extLst>
          </p:cNvPr>
          <p:cNvSpPr txBox="1">
            <a:spLocks/>
          </p:cNvSpPr>
          <p:nvPr/>
        </p:nvSpPr>
        <p:spPr>
          <a:xfrm>
            <a:off x="658962" y="1437778"/>
            <a:ext cx="7461806" cy="415436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Black Friday sales in US still accounts for a whopping $9.4 Billion  in revenue.</a:t>
            </a:r>
          </a:p>
          <a:p>
            <a:r>
              <a:rPr lang="en-US" sz="2000"/>
              <a:t>In order to compete with Online Shopping Platforms, Brick and Mortar based Retailers need to figure out how to boost Sales during the most important Shopping Day of the Year.</a:t>
            </a:r>
          </a:p>
          <a:p>
            <a:r>
              <a:rPr lang="en-US" sz="2000"/>
              <a:t>By understanding the Purchase Patterns of the Customers Retailers can provide improved Service Quality.</a:t>
            </a:r>
          </a:p>
          <a:p>
            <a:r>
              <a:rPr lang="en-US" sz="2000"/>
              <a:t>Improve Staffing and Inventory of the Retail Store.</a:t>
            </a:r>
          </a:p>
          <a:p>
            <a:r>
              <a:rPr lang="en-US" sz="2000"/>
              <a:t>Provide suggestions to the retail store on which segment, demographic and city category the store can focus its marketing efforts on. </a:t>
            </a:r>
          </a:p>
          <a:p>
            <a:r>
              <a:rPr lang="en-US" sz="2000"/>
              <a:t>Increase Revenue and Sales.</a:t>
            </a:r>
          </a:p>
        </p:txBody>
      </p:sp>
    </p:spTree>
    <p:extLst>
      <p:ext uri="{BB962C8B-B14F-4D97-AF65-F5344CB8AC3E}">
        <p14:creationId xmlns:p14="http://schemas.microsoft.com/office/powerpoint/2010/main" val="336075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7D6B43-7BA8-4DCF-A566-A4B24D2BE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845BFDD0-BDAB-401D-A67B-A47B2CC95831}"/>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Objectives</a:t>
            </a:r>
            <a:endParaRPr lang="en-US" b="1">
              <a:cs typeface="Calibri Light"/>
            </a:endParaRPr>
          </a:p>
        </p:txBody>
      </p:sp>
      <p:graphicFrame>
        <p:nvGraphicFramePr>
          <p:cNvPr id="7" name="Content Placeholder 2">
            <a:extLst>
              <a:ext uri="{FF2B5EF4-FFF2-40B4-BE49-F238E27FC236}">
                <a16:creationId xmlns:a16="http://schemas.microsoft.com/office/drawing/2014/main" id="{03E5E681-C8B9-496B-8E93-C88810A9BAE0}"/>
              </a:ext>
            </a:extLst>
          </p:cNvPr>
          <p:cNvGraphicFramePr>
            <a:graphicFrameLocks/>
          </p:cNvGraphicFramePr>
          <p:nvPr>
            <p:extLst>
              <p:ext uri="{D42A27DB-BD31-4B8C-83A1-F6EECF244321}">
                <p14:modId xmlns:p14="http://schemas.microsoft.com/office/powerpoint/2010/main" val="2536490137"/>
              </p:ext>
            </p:extLst>
          </p:nvPr>
        </p:nvGraphicFramePr>
        <p:xfrm>
          <a:off x="810128" y="728746"/>
          <a:ext cx="6549189" cy="5395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90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686822-1681-4003-8387-182E45391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7116B1DC-A639-4BEB-834A-4AFC43DD7A81}"/>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Dataset</a:t>
            </a:r>
          </a:p>
        </p:txBody>
      </p:sp>
      <p:sp>
        <p:nvSpPr>
          <p:cNvPr id="7" name="Content Placeholder 2">
            <a:extLst>
              <a:ext uri="{FF2B5EF4-FFF2-40B4-BE49-F238E27FC236}">
                <a16:creationId xmlns:a16="http://schemas.microsoft.com/office/drawing/2014/main" id="{F40FC8E5-B198-4765-962D-382E37C122E4}"/>
              </a:ext>
            </a:extLst>
          </p:cNvPr>
          <p:cNvSpPr txBox="1">
            <a:spLocks/>
          </p:cNvSpPr>
          <p:nvPr/>
        </p:nvSpPr>
        <p:spPr>
          <a:xfrm>
            <a:off x="658962" y="1437778"/>
            <a:ext cx="7461806" cy="415436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The Dataset comprises of </a:t>
            </a:r>
            <a:r>
              <a:rPr lang="en-US" sz="2000" b="1"/>
              <a:t>550068 </a:t>
            </a:r>
            <a:r>
              <a:rPr lang="en-US" sz="2000"/>
              <a:t>observations about the Black Friday in a retail store.</a:t>
            </a:r>
            <a:endParaRPr lang="en-US">
              <a:cs typeface="Calibri" panose="020F0502020204030204"/>
            </a:endParaRPr>
          </a:p>
          <a:p>
            <a:endParaRPr lang="en-US" sz="2000">
              <a:cs typeface="Calibri" panose="020F0502020204030204"/>
            </a:endParaRPr>
          </a:p>
          <a:p>
            <a:r>
              <a:rPr lang="en-US" sz="2000"/>
              <a:t> It contains various kinds of variables either Numeric or Categorical in nature. </a:t>
            </a:r>
            <a:endParaRPr lang="en-US" sz="2000">
              <a:cs typeface="Calibri" panose="020F0502020204030204"/>
            </a:endParaRPr>
          </a:p>
          <a:p>
            <a:pPr marL="0" indent="0">
              <a:buNone/>
            </a:pPr>
            <a:endParaRPr lang="en-US" sz="2000">
              <a:cs typeface="Calibri" panose="020F0502020204030204"/>
            </a:endParaRPr>
          </a:p>
          <a:p>
            <a:pPr marL="0" indent="0">
              <a:buNone/>
            </a:pPr>
            <a:r>
              <a:rPr lang="en-US" sz="2000"/>
              <a:t>The dataset contains 2 columns with missing values and are excluded from this analysis:</a:t>
            </a:r>
            <a:endParaRPr lang="en-US" sz="2000">
              <a:cs typeface="Calibri" panose="020F0502020204030204"/>
            </a:endParaRPr>
          </a:p>
          <a:p>
            <a:r>
              <a:rPr lang="en-US" sz="2000" b="1"/>
              <a:t> 173638 </a:t>
            </a:r>
            <a:r>
              <a:rPr lang="en-US" sz="2000"/>
              <a:t>observations missing in column ‘Product_Category_2’.</a:t>
            </a:r>
            <a:endParaRPr lang="en-US" sz="2000">
              <a:cs typeface="Calibri" panose="020F0502020204030204"/>
            </a:endParaRPr>
          </a:p>
          <a:p>
            <a:r>
              <a:rPr lang="en-US" sz="2000" b="1"/>
              <a:t> 383247 </a:t>
            </a:r>
            <a:r>
              <a:rPr lang="en-US" sz="2000"/>
              <a:t>observations missing in column ‘Product_Category_3’.</a:t>
            </a:r>
            <a:endParaRPr lang="en-US" sz="2000">
              <a:cs typeface="Calibri" panose="020F0502020204030204"/>
            </a:endParaRPr>
          </a:p>
          <a:p>
            <a:pPr marL="0" indent="0">
              <a:buFont typeface="Arial" panose="020B0604020202020204" pitchFamily="34" charset="0"/>
              <a:buNone/>
            </a:pPr>
            <a:endParaRPr lang="en-US" sz="1700"/>
          </a:p>
          <a:p>
            <a:pPr marL="0" indent="0">
              <a:buFont typeface="Arial" panose="020B0604020202020204" pitchFamily="34" charset="0"/>
              <a:buNone/>
            </a:pPr>
            <a:endParaRPr lang="en-US" sz="1700"/>
          </a:p>
        </p:txBody>
      </p:sp>
    </p:spTree>
    <p:extLst>
      <p:ext uri="{BB962C8B-B14F-4D97-AF65-F5344CB8AC3E}">
        <p14:creationId xmlns:p14="http://schemas.microsoft.com/office/powerpoint/2010/main" val="360966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231D3B-BC7D-47E1-BE2A-3EE405D89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42DBDD28-97D0-46C1-A482-63004CD0D63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solidFill>
                <a:srgbClr val="FFFFFF"/>
              </a:solidFill>
              <a:cs typeface="Calibri Light"/>
            </a:endParaRPr>
          </a:p>
        </p:txBody>
      </p:sp>
      <p:graphicFrame>
        <p:nvGraphicFramePr>
          <p:cNvPr id="21" name="Table 20">
            <a:extLst>
              <a:ext uri="{FF2B5EF4-FFF2-40B4-BE49-F238E27FC236}">
                <a16:creationId xmlns:a16="http://schemas.microsoft.com/office/drawing/2014/main" id="{B5728C0A-E141-4C57-8E8E-2326DAEDB71E}"/>
              </a:ext>
            </a:extLst>
          </p:cNvPr>
          <p:cNvGraphicFramePr>
            <a:graphicFrameLocks noGrp="1"/>
          </p:cNvGraphicFramePr>
          <p:nvPr>
            <p:extLst>
              <p:ext uri="{D42A27DB-BD31-4B8C-83A1-F6EECF244321}">
                <p14:modId xmlns:p14="http://schemas.microsoft.com/office/powerpoint/2010/main" val="3110761149"/>
              </p:ext>
            </p:extLst>
          </p:nvPr>
        </p:nvGraphicFramePr>
        <p:xfrm>
          <a:off x="1624263" y="1784684"/>
          <a:ext cx="5522623" cy="3608644"/>
        </p:xfrm>
        <a:graphic>
          <a:graphicData uri="http://schemas.openxmlformats.org/drawingml/2006/table">
            <a:tbl>
              <a:tblPr firstRow="1" firstCol="1" bandRow="1">
                <a:tableStyleId>{B301B821-A1FF-4177-AEE7-76D212191A09}</a:tableStyleId>
              </a:tblPr>
              <a:tblGrid>
                <a:gridCol w="2786960">
                  <a:extLst>
                    <a:ext uri="{9D8B030D-6E8A-4147-A177-3AD203B41FA5}">
                      <a16:colId xmlns:a16="http://schemas.microsoft.com/office/drawing/2014/main" val="2069773594"/>
                    </a:ext>
                  </a:extLst>
                </a:gridCol>
                <a:gridCol w="2735663">
                  <a:extLst>
                    <a:ext uri="{9D8B030D-6E8A-4147-A177-3AD203B41FA5}">
                      <a16:colId xmlns:a16="http://schemas.microsoft.com/office/drawing/2014/main" val="1933061444"/>
                    </a:ext>
                  </a:extLst>
                </a:gridCol>
              </a:tblGrid>
              <a:tr h="560804">
                <a:tc>
                  <a:txBody>
                    <a:bodyPr/>
                    <a:lstStyle/>
                    <a:p>
                      <a:pPr algn="ctr">
                        <a:spcAft>
                          <a:spcPts val="0"/>
                        </a:spcAft>
                      </a:pPr>
                      <a:r>
                        <a:rPr lang="en-US" sz="1700">
                          <a:effectLst/>
                        </a:rPr>
                        <a:t>Name​</a:t>
                      </a:r>
                      <a:endParaRPr lang="en-US">
                        <a:effectLst/>
                      </a:endParaRPr>
                    </a:p>
                  </a:txBody>
                  <a:tcPr marL="68580" marR="68580" marT="0" marB="0" anchor="ctr"/>
                </a:tc>
                <a:tc>
                  <a:txBody>
                    <a:bodyPr/>
                    <a:lstStyle/>
                    <a:p>
                      <a:pPr algn="ctr">
                        <a:spcAft>
                          <a:spcPts val="0"/>
                        </a:spcAft>
                      </a:pPr>
                      <a:r>
                        <a:rPr lang="en-US" sz="1700">
                          <a:effectLst/>
                        </a:rPr>
                        <a:t>Data Type​</a:t>
                      </a:r>
                      <a:endParaRPr lang="en-US">
                        <a:effectLst/>
                      </a:endParaRPr>
                    </a:p>
                  </a:txBody>
                  <a:tcPr marL="68580" marR="68580" marT="0" marB="0" anchor="ctr"/>
                </a:tc>
                <a:extLst>
                  <a:ext uri="{0D108BD9-81ED-4DB2-BD59-A6C34878D82A}">
                    <a16:rowId xmlns:a16="http://schemas.microsoft.com/office/drawing/2014/main" val="637543350"/>
                  </a:ext>
                </a:extLst>
              </a:tr>
              <a:tr h="304784">
                <a:tc>
                  <a:txBody>
                    <a:bodyPr/>
                    <a:lstStyle/>
                    <a:p>
                      <a:pPr algn="ctr">
                        <a:spcAft>
                          <a:spcPts val="0"/>
                        </a:spcAft>
                      </a:pPr>
                      <a:r>
                        <a:rPr lang="en-US" sz="1200" err="1">
                          <a:effectLst/>
                        </a:rPr>
                        <a:t>User_ID</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Integer​</a:t>
                      </a:r>
                      <a:endParaRPr lang="en-US">
                        <a:effectLst/>
                      </a:endParaRPr>
                    </a:p>
                  </a:txBody>
                  <a:tcPr marL="68580" marR="68580" marT="0" marB="0" anchor="ctr"/>
                </a:tc>
                <a:extLst>
                  <a:ext uri="{0D108BD9-81ED-4DB2-BD59-A6C34878D82A}">
                    <a16:rowId xmlns:a16="http://schemas.microsoft.com/office/drawing/2014/main" val="2071266931"/>
                  </a:ext>
                </a:extLst>
              </a:tr>
              <a:tr h="304784">
                <a:tc>
                  <a:txBody>
                    <a:bodyPr/>
                    <a:lstStyle/>
                    <a:p>
                      <a:pPr algn="ctr">
                        <a:spcAft>
                          <a:spcPts val="0"/>
                        </a:spcAft>
                      </a:pPr>
                      <a:r>
                        <a:rPr lang="en-US" sz="1200" err="1">
                          <a:effectLst/>
                        </a:rPr>
                        <a:t>Product_ID</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1126465319"/>
                  </a:ext>
                </a:extLst>
              </a:tr>
              <a:tr h="304784">
                <a:tc>
                  <a:txBody>
                    <a:bodyPr/>
                    <a:lstStyle/>
                    <a:p>
                      <a:pPr algn="ctr">
                        <a:spcAft>
                          <a:spcPts val="0"/>
                        </a:spcAft>
                      </a:pPr>
                      <a:r>
                        <a:rPr lang="en-US" sz="1200">
                          <a:effectLst/>
                        </a:rPr>
                        <a:t>Gender​</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1858746838"/>
                  </a:ext>
                </a:extLst>
              </a:tr>
              <a:tr h="304784">
                <a:tc>
                  <a:txBody>
                    <a:bodyPr/>
                    <a:lstStyle/>
                    <a:p>
                      <a:pPr algn="ctr">
                        <a:spcAft>
                          <a:spcPts val="0"/>
                        </a:spcAft>
                      </a:pPr>
                      <a:r>
                        <a:rPr lang="en-US" sz="1200">
                          <a:effectLst/>
                        </a:rPr>
                        <a:t>Age​</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3453138360"/>
                  </a:ext>
                </a:extLst>
              </a:tr>
              <a:tr h="304784">
                <a:tc>
                  <a:txBody>
                    <a:bodyPr/>
                    <a:lstStyle/>
                    <a:p>
                      <a:pPr algn="ctr">
                        <a:spcAft>
                          <a:spcPts val="0"/>
                        </a:spcAft>
                      </a:pPr>
                      <a:r>
                        <a:rPr lang="en-US" sz="1200">
                          <a:effectLst/>
                        </a:rPr>
                        <a:t>Occupation​</a:t>
                      </a:r>
                      <a:endParaRPr lang="en-US">
                        <a:effectLst/>
                      </a:endParaRPr>
                    </a:p>
                  </a:txBody>
                  <a:tcPr marL="68580" marR="68580" marT="0" marB="0" anchor="ctr"/>
                </a:tc>
                <a:tc>
                  <a:txBody>
                    <a:bodyPr/>
                    <a:lstStyle/>
                    <a:p>
                      <a:pPr algn="ctr">
                        <a:spcAft>
                          <a:spcPts val="0"/>
                        </a:spcAft>
                      </a:pPr>
                      <a:r>
                        <a:rPr lang="en-US" sz="1200">
                          <a:effectLst/>
                        </a:rPr>
                        <a:t>Integer -&gt; Factor​</a:t>
                      </a:r>
                      <a:endParaRPr lang="en-US">
                        <a:effectLst/>
                      </a:endParaRPr>
                    </a:p>
                  </a:txBody>
                  <a:tcPr marL="68580" marR="68580" marT="0" marB="0" anchor="ctr"/>
                </a:tc>
                <a:extLst>
                  <a:ext uri="{0D108BD9-81ED-4DB2-BD59-A6C34878D82A}">
                    <a16:rowId xmlns:a16="http://schemas.microsoft.com/office/drawing/2014/main" val="3687290164"/>
                  </a:ext>
                </a:extLst>
              </a:tr>
              <a:tr h="304784">
                <a:tc>
                  <a:txBody>
                    <a:bodyPr/>
                    <a:lstStyle/>
                    <a:p>
                      <a:pPr algn="ctr">
                        <a:spcAft>
                          <a:spcPts val="0"/>
                        </a:spcAft>
                      </a:pPr>
                      <a:r>
                        <a:rPr lang="en-US" sz="1200" err="1">
                          <a:effectLst/>
                        </a:rPr>
                        <a:t>City_Category</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1531899531"/>
                  </a:ext>
                </a:extLst>
              </a:tr>
              <a:tr h="304784">
                <a:tc>
                  <a:txBody>
                    <a:bodyPr/>
                    <a:lstStyle/>
                    <a:p>
                      <a:pPr algn="ctr">
                        <a:spcAft>
                          <a:spcPts val="0"/>
                        </a:spcAft>
                      </a:pPr>
                      <a:r>
                        <a:rPr lang="en-US" sz="1200" err="1">
                          <a:effectLst/>
                        </a:rPr>
                        <a:t>Stay_In_Current_City_Years</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2134150423"/>
                  </a:ext>
                </a:extLst>
              </a:tr>
              <a:tr h="304784">
                <a:tc>
                  <a:txBody>
                    <a:bodyPr/>
                    <a:lstStyle/>
                    <a:p>
                      <a:pPr algn="ctr">
                        <a:spcAft>
                          <a:spcPts val="0"/>
                        </a:spcAft>
                      </a:pPr>
                      <a:r>
                        <a:rPr lang="en-US" sz="1200">
                          <a:effectLst/>
                        </a:rPr>
                        <a:t>Marital Status​</a:t>
                      </a:r>
                      <a:endParaRPr lang="en-US">
                        <a:effectLst/>
                      </a:endParaRPr>
                    </a:p>
                  </a:txBody>
                  <a:tcPr marL="68580" marR="68580" marT="0" marB="0" anchor="ctr"/>
                </a:tc>
                <a:tc>
                  <a:txBody>
                    <a:bodyPr/>
                    <a:lstStyle/>
                    <a:p>
                      <a:pPr algn="ctr">
                        <a:spcAft>
                          <a:spcPts val="0"/>
                        </a:spcAft>
                      </a:pPr>
                      <a:r>
                        <a:rPr lang="en-US" sz="1200">
                          <a:effectLst/>
                        </a:rPr>
                        <a:t>Integer -&gt; Factor​</a:t>
                      </a:r>
                      <a:endParaRPr lang="en-US">
                        <a:effectLst/>
                      </a:endParaRPr>
                    </a:p>
                  </a:txBody>
                  <a:tcPr marL="68580" marR="68580" marT="0" marB="0" anchor="ctr"/>
                </a:tc>
                <a:extLst>
                  <a:ext uri="{0D108BD9-81ED-4DB2-BD59-A6C34878D82A}">
                    <a16:rowId xmlns:a16="http://schemas.microsoft.com/office/drawing/2014/main" val="2637240633"/>
                  </a:ext>
                </a:extLst>
              </a:tr>
              <a:tr h="304784">
                <a:tc>
                  <a:txBody>
                    <a:bodyPr/>
                    <a:lstStyle/>
                    <a:p>
                      <a:pPr algn="ctr">
                        <a:spcAft>
                          <a:spcPts val="0"/>
                        </a:spcAft>
                      </a:pPr>
                      <a:r>
                        <a:rPr lang="en-US" sz="1200" err="1">
                          <a:effectLst/>
                        </a:rPr>
                        <a:t>Product_Category</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Integer -&gt; Factor​</a:t>
                      </a:r>
                      <a:endParaRPr lang="en-US">
                        <a:effectLst/>
                      </a:endParaRPr>
                    </a:p>
                  </a:txBody>
                  <a:tcPr marL="68580" marR="68580" marT="0" marB="0" anchor="ctr"/>
                </a:tc>
                <a:extLst>
                  <a:ext uri="{0D108BD9-81ED-4DB2-BD59-A6C34878D82A}">
                    <a16:rowId xmlns:a16="http://schemas.microsoft.com/office/drawing/2014/main" val="3806843509"/>
                  </a:ext>
                </a:extLst>
              </a:tr>
              <a:tr h="304784">
                <a:tc>
                  <a:txBody>
                    <a:bodyPr/>
                    <a:lstStyle/>
                    <a:p>
                      <a:pPr algn="ctr">
                        <a:spcAft>
                          <a:spcPts val="0"/>
                        </a:spcAft>
                      </a:pPr>
                      <a:r>
                        <a:rPr lang="en-US" sz="1200">
                          <a:effectLst/>
                        </a:rPr>
                        <a:t>Purchase​</a:t>
                      </a:r>
                      <a:endParaRPr lang="en-US">
                        <a:effectLst/>
                      </a:endParaRPr>
                    </a:p>
                  </a:txBody>
                  <a:tcPr marL="68580" marR="68580" marT="0" marB="0" anchor="ctr"/>
                </a:tc>
                <a:tc>
                  <a:txBody>
                    <a:bodyPr/>
                    <a:lstStyle/>
                    <a:p>
                      <a:pPr algn="ctr">
                        <a:spcAft>
                          <a:spcPts val="0"/>
                        </a:spcAft>
                      </a:pPr>
                      <a:r>
                        <a:rPr lang="en-US" sz="1200">
                          <a:effectLst/>
                        </a:rPr>
                        <a:t>Integer​</a:t>
                      </a:r>
                      <a:endParaRPr lang="en-US">
                        <a:effectLst/>
                      </a:endParaRPr>
                    </a:p>
                  </a:txBody>
                  <a:tcPr marL="68580" marR="68580" marT="0" marB="0" anchor="ctr"/>
                </a:tc>
                <a:extLst>
                  <a:ext uri="{0D108BD9-81ED-4DB2-BD59-A6C34878D82A}">
                    <a16:rowId xmlns:a16="http://schemas.microsoft.com/office/drawing/2014/main" val="3896615027"/>
                  </a:ext>
                </a:extLst>
              </a:tr>
            </a:tbl>
          </a:graphicData>
        </a:graphic>
      </p:graphicFrame>
      <p:sp>
        <p:nvSpPr>
          <p:cNvPr id="23" name="Title 1">
            <a:extLst>
              <a:ext uri="{FF2B5EF4-FFF2-40B4-BE49-F238E27FC236}">
                <a16:creationId xmlns:a16="http://schemas.microsoft.com/office/drawing/2014/main" id="{ACB6A259-E776-4816-8C35-DBE3D18135FF}"/>
              </a:ext>
            </a:extLst>
          </p:cNvPr>
          <p:cNvSpPr txBox="1">
            <a:spLocks/>
          </p:cNvSpPr>
          <p:nvPr/>
        </p:nvSpPr>
        <p:spPr>
          <a:xfrm>
            <a:off x="8248975" y="2326495"/>
            <a:ext cx="3147848" cy="2065283"/>
          </a:xfrm>
          <a:prstGeom prst="rect">
            <a:avLst/>
          </a:prstGeom>
        </p:spPr>
        <p:txBody>
          <a:bodyPr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rPr>
              <a:t>Pre-processing</a:t>
            </a:r>
            <a:endParaRPr lang="en-US" b="1">
              <a:solidFill>
                <a:srgbClr val="000000"/>
              </a:solidFill>
              <a:cs typeface="Calibri Light"/>
            </a:endParaRPr>
          </a:p>
          <a:p>
            <a:pPr algn="ctr"/>
            <a:r>
              <a:rPr lang="en-US" b="1">
                <a:solidFill>
                  <a:srgbClr val="FFFFFF"/>
                </a:solidFill>
                <a:cs typeface="Calibri Light"/>
              </a:rPr>
              <a:t>&amp;</a:t>
            </a:r>
          </a:p>
          <a:p>
            <a:pPr algn="ctr"/>
            <a:r>
              <a:rPr lang="en-US" b="1">
                <a:solidFill>
                  <a:srgbClr val="FFFFFF"/>
                </a:solidFill>
              </a:rPr>
              <a:t> Dataset Description</a:t>
            </a:r>
            <a:endParaRPr lang="en-US" b="1">
              <a:cs typeface="Calibri Light"/>
            </a:endParaRPr>
          </a:p>
        </p:txBody>
      </p:sp>
      <p:sp>
        <p:nvSpPr>
          <p:cNvPr id="28" name="Content Placeholder 8">
            <a:extLst>
              <a:ext uri="{FF2B5EF4-FFF2-40B4-BE49-F238E27FC236}">
                <a16:creationId xmlns:a16="http://schemas.microsoft.com/office/drawing/2014/main" id="{D1FD79AE-92F8-4929-808A-C9DA5BBC53F7}"/>
              </a:ext>
            </a:extLst>
          </p:cNvPr>
          <p:cNvSpPr txBox="1">
            <a:spLocks/>
          </p:cNvSpPr>
          <p:nvPr/>
        </p:nvSpPr>
        <p:spPr>
          <a:xfrm>
            <a:off x="332993" y="788776"/>
            <a:ext cx="8059093" cy="1456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2000">
                <a:cs typeface="Arial"/>
              </a:rPr>
              <a:t>The data set is cleaned from the original dataset.</a:t>
            </a:r>
          </a:p>
          <a:p>
            <a:pPr marL="285750" indent="-285750">
              <a:buFont typeface="Arial"/>
              <a:buChar char="•"/>
            </a:pPr>
            <a:r>
              <a:rPr lang="en-US" sz="2000">
                <a:cs typeface="Arial"/>
              </a:rPr>
              <a:t>Excluded Product_Category_2 and Product_Category_3 from the analysis. </a:t>
            </a:r>
          </a:p>
          <a:p>
            <a:pPr marL="285750" indent="-285750">
              <a:buFont typeface="Arial"/>
              <a:buChar char="•"/>
            </a:pPr>
            <a:endParaRPr lang="en-US" sz="2000">
              <a:cs typeface="Arial"/>
            </a:endParaRPr>
          </a:p>
        </p:txBody>
      </p:sp>
      <p:sp>
        <p:nvSpPr>
          <p:cNvPr id="29" name="TextBox 28">
            <a:extLst>
              <a:ext uri="{FF2B5EF4-FFF2-40B4-BE49-F238E27FC236}">
                <a16:creationId xmlns:a16="http://schemas.microsoft.com/office/drawing/2014/main" id="{73FDA990-C127-46B3-9E8C-418EF51B3171}"/>
              </a:ext>
            </a:extLst>
          </p:cNvPr>
          <p:cNvSpPr txBox="1"/>
          <p:nvPr/>
        </p:nvSpPr>
        <p:spPr>
          <a:xfrm>
            <a:off x="387127" y="5522659"/>
            <a:ext cx="786843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Arial"/>
              </a:rPr>
              <a:t>Renamed Product_Category_1 to </a:t>
            </a:r>
            <a:r>
              <a:rPr lang="en-US" sz="2000" err="1">
                <a:cs typeface="Arial"/>
              </a:rPr>
              <a:t>Product_Category</a:t>
            </a:r>
            <a:r>
              <a:rPr lang="en-US" sz="2000">
                <a:cs typeface="Arial"/>
              </a:rPr>
              <a:t>. ​</a:t>
            </a:r>
            <a:endParaRPr lang="en-US" sz="2000">
              <a:cs typeface="Calibri" panose="020F0502020204030204"/>
            </a:endParaRPr>
          </a:p>
          <a:p>
            <a:pPr marL="285750" indent="-285750">
              <a:buFont typeface="Arial"/>
              <a:buChar char="•"/>
            </a:pPr>
            <a:r>
              <a:rPr lang="en-US" sz="2000">
                <a:cs typeface="Arial"/>
              </a:rPr>
              <a:t>The clean Black Friday data set yields 550,068 entities observed for each of the 10 variables.</a:t>
            </a:r>
          </a:p>
        </p:txBody>
      </p:sp>
    </p:spTree>
    <p:extLst>
      <p:ext uri="{BB962C8B-B14F-4D97-AF65-F5344CB8AC3E}">
        <p14:creationId xmlns:p14="http://schemas.microsoft.com/office/powerpoint/2010/main" val="17894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231D3B-BC7D-47E1-BE2A-3EE405D89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42DBDD28-97D0-46C1-A482-63004CD0D63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solidFill>
                <a:srgbClr val="FFFFFF"/>
              </a:solidFill>
              <a:cs typeface="Calibri Light"/>
            </a:endParaRPr>
          </a:p>
        </p:txBody>
      </p:sp>
      <p:sp>
        <p:nvSpPr>
          <p:cNvPr id="23" name="Title 1">
            <a:extLst>
              <a:ext uri="{FF2B5EF4-FFF2-40B4-BE49-F238E27FC236}">
                <a16:creationId xmlns:a16="http://schemas.microsoft.com/office/drawing/2014/main" id="{ACB6A259-E776-4816-8C35-DBE3D18135FF}"/>
              </a:ext>
            </a:extLst>
          </p:cNvPr>
          <p:cNvSpPr txBox="1">
            <a:spLocks/>
          </p:cNvSpPr>
          <p:nvPr/>
        </p:nvSpPr>
        <p:spPr>
          <a:xfrm>
            <a:off x="8248975" y="2326495"/>
            <a:ext cx="3147848" cy="206528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FFFF"/>
                </a:solidFill>
              </a:rPr>
              <a:t>Calculations</a:t>
            </a:r>
          </a:p>
        </p:txBody>
      </p:sp>
      <p:sp>
        <p:nvSpPr>
          <p:cNvPr id="2" name="TextBox 1">
            <a:extLst>
              <a:ext uri="{FF2B5EF4-FFF2-40B4-BE49-F238E27FC236}">
                <a16:creationId xmlns:a16="http://schemas.microsoft.com/office/drawing/2014/main" id="{1B33B820-807A-4280-AFB7-277CDB1FE643}"/>
              </a:ext>
            </a:extLst>
          </p:cNvPr>
          <p:cNvSpPr txBox="1"/>
          <p:nvPr/>
        </p:nvSpPr>
        <p:spPr>
          <a:xfrm>
            <a:off x="310598" y="1889773"/>
            <a:ext cx="7809899" cy="3170099"/>
          </a:xfrm>
          <a:prstGeom prst="rect">
            <a:avLst/>
          </a:prstGeom>
          <a:noFill/>
        </p:spPr>
        <p:txBody>
          <a:bodyPr wrap="square" rtlCol="0" anchor="t">
            <a:spAutoFit/>
          </a:bodyPr>
          <a:lstStyle/>
          <a:p>
            <a:r>
              <a:rPr lang="en-US" sz="2000" u="sng" dirty="0"/>
              <a:t>By City Category</a:t>
            </a:r>
          </a:p>
          <a:p>
            <a:endParaRPr lang="en-US" sz="2000" dirty="0"/>
          </a:p>
          <a:p>
            <a:r>
              <a:rPr lang="en-US" sz="2000" dirty="0"/>
              <a:t>Product Revenue 	   	      = Sum(Purchase)		</a:t>
            </a:r>
          </a:p>
          <a:p>
            <a:r>
              <a:rPr lang="en-US" sz="2000" dirty="0"/>
              <a:t>No. Distinct Shoppers 	      = Distinct(</a:t>
            </a:r>
            <a:r>
              <a:rPr lang="en-US" sz="2000" dirty="0" err="1"/>
              <a:t>User_ID</a:t>
            </a:r>
            <a:r>
              <a:rPr lang="en-US" sz="2000" dirty="0"/>
              <a:t>)	</a:t>
            </a:r>
          </a:p>
          <a:p>
            <a:r>
              <a:rPr lang="en-US" sz="2000" dirty="0"/>
              <a:t>Avg. Purchase per Shopper      = Product Revenue / No. Distinct Shoppers</a:t>
            </a:r>
          </a:p>
          <a:p>
            <a:r>
              <a:rPr lang="en-US" sz="2000" dirty="0"/>
              <a:t>Number of product	      = n(</a:t>
            </a:r>
            <a:r>
              <a:rPr lang="en-US" sz="2000" dirty="0" err="1"/>
              <a:t>Product_ID</a:t>
            </a:r>
            <a:r>
              <a:rPr lang="en-US" sz="2000" dirty="0"/>
              <a:t>)</a:t>
            </a:r>
          </a:p>
          <a:p>
            <a:r>
              <a:rPr lang="en-US" sz="2000" dirty="0" err="1"/>
              <a:t>Avg.unit</a:t>
            </a:r>
            <a:r>
              <a:rPr lang="en-US" sz="2000" dirty="0"/>
              <a:t> Price per product       = Product Revenue / Number of product</a:t>
            </a:r>
          </a:p>
          <a:p>
            <a:r>
              <a:rPr lang="en-US" sz="2000" dirty="0"/>
              <a:t>Product per Shopper 	      = Number of product / No. Distinct 							Shoppers</a:t>
            </a:r>
          </a:p>
          <a:p>
            <a:endParaRPr lang="en-US" sz="2000" dirty="0"/>
          </a:p>
        </p:txBody>
      </p:sp>
    </p:spTree>
    <p:extLst>
      <p:ext uri="{BB962C8B-B14F-4D97-AF65-F5344CB8AC3E}">
        <p14:creationId xmlns:p14="http://schemas.microsoft.com/office/powerpoint/2010/main" val="147704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5F123E-1CE7-4465-8F40-2C0DF11E8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3EABAB41-2C07-4324-8A98-8CE33B759C72}"/>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rPr>
              <a:t>Exploratory Data Analysis</a:t>
            </a:r>
            <a:endParaRPr lang="en-US" b="1">
              <a:solidFill>
                <a:srgbClr val="FFFFFF"/>
              </a:solidFill>
              <a:cs typeface="Calibri Light"/>
            </a:endParaRPr>
          </a:p>
        </p:txBody>
      </p:sp>
      <p:pic>
        <p:nvPicPr>
          <p:cNvPr id="9" name="Picture 8" descr="A screenshot of a cell phone&#10;&#10;Description generated with high confidence">
            <a:extLst>
              <a:ext uri="{FF2B5EF4-FFF2-40B4-BE49-F238E27FC236}">
                <a16:creationId xmlns:a16="http://schemas.microsoft.com/office/drawing/2014/main" id="{C1DE274B-73CF-4A19-AB7F-609EACBF27C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14339" y="2094660"/>
            <a:ext cx="6720316" cy="1629676"/>
          </a:xfrm>
          <a:prstGeom prst="rect">
            <a:avLst/>
          </a:prstGeom>
          <a:noFill/>
          <a:ln>
            <a:solidFill>
              <a:schemeClr val="tx1"/>
            </a:solidFill>
          </a:ln>
        </p:spPr>
      </p:pic>
      <p:sp>
        <p:nvSpPr>
          <p:cNvPr id="11" name="Content Placeholder 2">
            <a:extLst>
              <a:ext uri="{FF2B5EF4-FFF2-40B4-BE49-F238E27FC236}">
                <a16:creationId xmlns:a16="http://schemas.microsoft.com/office/drawing/2014/main" id="{B5A2C6B1-835F-4C8A-B162-BE902E933FEC}"/>
              </a:ext>
            </a:extLst>
          </p:cNvPr>
          <p:cNvSpPr txBox="1">
            <a:spLocks/>
          </p:cNvSpPr>
          <p:nvPr/>
        </p:nvSpPr>
        <p:spPr>
          <a:xfrm>
            <a:off x="453392" y="3113887"/>
            <a:ext cx="7372002" cy="311067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cs typeface="Calibri"/>
            </a:endParaRPr>
          </a:p>
          <a:p>
            <a:pPr marL="0" indent="0">
              <a:buNone/>
            </a:pPr>
            <a:endParaRPr lang="en-US" sz="2000">
              <a:cs typeface="Calibri"/>
            </a:endParaRPr>
          </a:p>
          <a:p>
            <a:r>
              <a:rPr lang="en-US" sz="2000"/>
              <a:t>Of the total shoppers at all the stores on Black Friday, about </a:t>
            </a:r>
            <a:r>
              <a:rPr lang="en-US" sz="2000" b="1"/>
              <a:t>72% of the shoppers are men</a:t>
            </a:r>
            <a:r>
              <a:rPr lang="en-US" sz="2000"/>
              <a:t> and the remaining </a:t>
            </a:r>
            <a:r>
              <a:rPr lang="en-US" sz="2000" b="1"/>
              <a:t>28% of shoppers are women</a:t>
            </a:r>
            <a:r>
              <a:rPr lang="en-US" sz="2000"/>
              <a:t>.</a:t>
            </a:r>
            <a:endParaRPr lang="en-US" sz="2000">
              <a:cs typeface="Calibri"/>
            </a:endParaRPr>
          </a:p>
          <a:p>
            <a:endParaRPr lang="en-US" sz="2000">
              <a:cs typeface="Calibri"/>
            </a:endParaRPr>
          </a:p>
          <a:p>
            <a:r>
              <a:rPr lang="en-US" sz="2000"/>
              <a:t> The skewness of the gender of shoppers might lead to a larger total revenue for male than that of female.</a:t>
            </a:r>
            <a:endParaRPr lang="en-US" sz="2000">
              <a:cs typeface="Calibri"/>
            </a:endParaRPr>
          </a:p>
          <a:p>
            <a:endParaRPr lang="en-US" sz="2000">
              <a:cs typeface="Calibri"/>
            </a:endParaRPr>
          </a:p>
          <a:p>
            <a:endParaRPr lang="en-US" sz="2000">
              <a:cs typeface="Calibri"/>
            </a:endParaRPr>
          </a:p>
          <a:p>
            <a:endParaRPr lang="en-US" sz="2000">
              <a:cs typeface="Calibri"/>
            </a:endParaRPr>
          </a:p>
        </p:txBody>
      </p:sp>
      <p:sp>
        <p:nvSpPr>
          <p:cNvPr id="2" name="TextBox 1">
            <a:extLst>
              <a:ext uri="{FF2B5EF4-FFF2-40B4-BE49-F238E27FC236}">
                <a16:creationId xmlns:a16="http://schemas.microsoft.com/office/drawing/2014/main" id="{EBB7B50D-6790-46BC-991E-04117470036E}"/>
              </a:ext>
            </a:extLst>
          </p:cNvPr>
          <p:cNvSpPr txBox="1"/>
          <p:nvPr/>
        </p:nvSpPr>
        <p:spPr>
          <a:xfrm>
            <a:off x="493295" y="1205164"/>
            <a:ext cx="73252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Given the cleaned Black Friday data set, the retail store has </a:t>
            </a:r>
            <a:r>
              <a:rPr lang="en-US" sz="2000" b="1"/>
              <a:t>5,891 shoppers</a:t>
            </a:r>
            <a:r>
              <a:rPr lang="en-US" sz="2000"/>
              <a:t> making purchases.</a:t>
            </a:r>
            <a:endParaRPr lang="en-US" sz="2000">
              <a:cs typeface="Calibri"/>
            </a:endParaRPr>
          </a:p>
        </p:txBody>
      </p:sp>
    </p:spTree>
    <p:extLst>
      <p:ext uri="{BB962C8B-B14F-4D97-AF65-F5344CB8AC3E}">
        <p14:creationId xmlns:p14="http://schemas.microsoft.com/office/powerpoint/2010/main" val="237534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231D3B-BC7D-47E1-BE2A-3EE405D89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42DBDD28-97D0-46C1-A482-63004CD0D63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solidFill>
                <a:srgbClr val="FFFFFF"/>
              </a:solidFill>
              <a:cs typeface="Calibri Light"/>
            </a:endParaRPr>
          </a:p>
        </p:txBody>
      </p:sp>
      <p:sp>
        <p:nvSpPr>
          <p:cNvPr id="23" name="Title 1">
            <a:extLst>
              <a:ext uri="{FF2B5EF4-FFF2-40B4-BE49-F238E27FC236}">
                <a16:creationId xmlns:a16="http://schemas.microsoft.com/office/drawing/2014/main" id="{ACB6A259-E776-4816-8C35-DBE3D18135FF}"/>
              </a:ext>
            </a:extLst>
          </p:cNvPr>
          <p:cNvSpPr txBox="1">
            <a:spLocks/>
          </p:cNvSpPr>
          <p:nvPr/>
        </p:nvSpPr>
        <p:spPr>
          <a:xfrm>
            <a:off x="8248975" y="2326495"/>
            <a:ext cx="3147848" cy="206528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FFFF"/>
                </a:solidFill>
              </a:rPr>
              <a:t>Calculations</a:t>
            </a:r>
          </a:p>
        </p:txBody>
      </p:sp>
      <p:sp>
        <p:nvSpPr>
          <p:cNvPr id="2" name="TextBox 1">
            <a:extLst>
              <a:ext uri="{FF2B5EF4-FFF2-40B4-BE49-F238E27FC236}">
                <a16:creationId xmlns:a16="http://schemas.microsoft.com/office/drawing/2014/main" id="{1B33B820-807A-4280-AFB7-277CDB1FE643}"/>
              </a:ext>
            </a:extLst>
          </p:cNvPr>
          <p:cNvSpPr txBox="1"/>
          <p:nvPr/>
        </p:nvSpPr>
        <p:spPr>
          <a:xfrm>
            <a:off x="310598" y="2385959"/>
            <a:ext cx="7809899" cy="1938992"/>
          </a:xfrm>
          <a:prstGeom prst="rect">
            <a:avLst/>
          </a:prstGeom>
          <a:noFill/>
        </p:spPr>
        <p:txBody>
          <a:bodyPr wrap="square" rtlCol="0" anchor="t">
            <a:spAutoFit/>
          </a:bodyPr>
          <a:lstStyle/>
          <a:p>
            <a:endParaRPr lang="en-US" sz="2000" dirty="0"/>
          </a:p>
          <a:p>
            <a:r>
              <a:rPr lang="en-US" sz="2000" u="sng" dirty="0"/>
              <a:t>By Product Category</a:t>
            </a:r>
          </a:p>
          <a:p>
            <a:endParaRPr lang="en-US" sz="2000" dirty="0"/>
          </a:p>
          <a:p>
            <a:r>
              <a:rPr lang="en-US" sz="2000" dirty="0"/>
              <a:t>Product Revenue                  = Sum(</a:t>
            </a:r>
            <a:r>
              <a:rPr lang="en-US" sz="2000" dirty="0" err="1"/>
              <a:t>Puchase</a:t>
            </a:r>
            <a:r>
              <a:rPr lang="en-US" sz="2000" dirty="0"/>
              <a:t>)</a:t>
            </a:r>
          </a:p>
          <a:p>
            <a:r>
              <a:rPr lang="en-US" sz="2000" dirty="0"/>
              <a:t>Product Sold   		 = n(</a:t>
            </a:r>
            <a:r>
              <a:rPr lang="en-US" sz="2000" dirty="0" err="1"/>
              <a:t>Product_ID</a:t>
            </a:r>
            <a:r>
              <a:rPr lang="en-US" sz="2000" dirty="0"/>
              <a:t>)</a:t>
            </a:r>
          </a:p>
          <a:p>
            <a:r>
              <a:rPr lang="en-US" sz="2000" dirty="0"/>
              <a:t>Unit Price     		 = Product Revenue / Product Sold</a:t>
            </a:r>
          </a:p>
        </p:txBody>
      </p:sp>
    </p:spTree>
    <p:extLst>
      <p:ext uri="{BB962C8B-B14F-4D97-AF65-F5344CB8AC3E}">
        <p14:creationId xmlns:p14="http://schemas.microsoft.com/office/powerpoint/2010/main" val="1433563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86C112DB539064FB9056FF3F49593CF" ma:contentTypeVersion="7" ma:contentTypeDescription="Create a new document." ma:contentTypeScope="" ma:versionID="cb0f9b85f7de30a35bcffa8cd6920213">
  <xsd:schema xmlns:xsd="http://www.w3.org/2001/XMLSchema" xmlns:xs="http://www.w3.org/2001/XMLSchema" xmlns:p="http://schemas.microsoft.com/office/2006/metadata/properties" xmlns:ns3="52799596-e2f3-44e4-9dc4-123d87c86d88" xmlns:ns4="26620a24-1e73-419a-9b19-9db61416cc39" targetNamespace="http://schemas.microsoft.com/office/2006/metadata/properties" ma:root="true" ma:fieldsID="fa85cae22416a62d4df5a3a3495ba0f9" ns3:_="" ns4:_="">
    <xsd:import namespace="52799596-e2f3-44e4-9dc4-123d87c86d88"/>
    <xsd:import namespace="26620a24-1e73-419a-9b19-9db61416cc3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799596-e2f3-44e4-9dc4-123d87c86d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620a24-1e73-419a-9b19-9db61416cc3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AE9B8D-97FB-4B21-B9B3-A337DF458438}">
  <ds:schemaRefs>
    <ds:schemaRef ds:uri="http://schemas.microsoft.com/sharepoint/v3/contenttype/forms"/>
  </ds:schemaRefs>
</ds:datastoreItem>
</file>

<file path=customXml/itemProps2.xml><?xml version="1.0" encoding="utf-8"?>
<ds:datastoreItem xmlns:ds="http://schemas.openxmlformats.org/officeDocument/2006/customXml" ds:itemID="{950838C0-827E-494C-8C1E-CB41D2EDB4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799596-e2f3-44e4-9dc4-123d87c86d88"/>
    <ds:schemaRef ds:uri="26620a24-1e73-419a-9b19-9db61416cc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DBCFE9-956B-45F7-A4AD-DABC067608A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951</Words>
  <Application>Microsoft Office PowerPoint</Application>
  <PresentationFormat>Widescreen</PresentationFormat>
  <Paragraphs>187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PURCHASE PREDICTION &amp; PRODUCT RECOMMANDATION ON BLACK FRIDAY</dc:title>
  <dc:creator>Tejaswi Gundapaneni</dc:creator>
  <cp:lastModifiedBy>Priyanka Patil</cp:lastModifiedBy>
  <cp:revision>13</cp:revision>
  <dcterms:created xsi:type="dcterms:W3CDTF">2020-04-15T20:08:15Z</dcterms:created>
  <dcterms:modified xsi:type="dcterms:W3CDTF">2020-04-24T04:46:08Z</dcterms:modified>
</cp:coreProperties>
</file>