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5c6bad28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5c6bad28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93b05b7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93b05b7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93b05b7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93b05b7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93b05b7a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93b05b7a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79185bb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79185bb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7df21cb5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7df21cb5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74500" y="15493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760">
                <a:solidFill>
                  <a:srgbClr val="38761D"/>
                </a:solidFill>
                <a:latin typeface="Georgia"/>
                <a:ea typeface="Georgia"/>
                <a:cs typeface="Georgia"/>
                <a:sym typeface="Georgia"/>
              </a:rPr>
              <a:t>SoC: EconML</a:t>
            </a:r>
            <a:br>
              <a:rPr lang="en" sz="2760">
                <a:solidFill>
                  <a:srgbClr val="38761D"/>
                </a:solidFill>
                <a:latin typeface="Georgia"/>
                <a:ea typeface="Georgia"/>
                <a:cs typeface="Georgia"/>
                <a:sym typeface="Georgia"/>
              </a:rPr>
            </a:br>
            <a:r>
              <a:rPr lang="en" sz="2760">
                <a:solidFill>
                  <a:srgbClr val="38761D"/>
                </a:solidFill>
                <a:latin typeface="Georgia"/>
                <a:ea typeface="Georgia"/>
                <a:cs typeface="Georgia"/>
                <a:sym typeface="Georgia"/>
              </a:rPr>
              <a:t>Adversarial</a:t>
            </a:r>
            <a:r>
              <a:rPr lang="en" sz="2760">
                <a:solidFill>
                  <a:srgbClr val="38761D"/>
                </a:solidFill>
                <a:latin typeface="Georgia"/>
                <a:ea typeface="Georgia"/>
                <a:cs typeface="Georgia"/>
                <a:sym typeface="Georgia"/>
              </a:rPr>
              <a:t> Bandits</a:t>
            </a:r>
            <a:endParaRPr sz="2760">
              <a:solidFill>
                <a:srgbClr val="38761D"/>
              </a:solidFill>
              <a:latin typeface="Georgia"/>
              <a:ea typeface="Georgia"/>
              <a:cs typeface="Georgia"/>
              <a:sym typeface="Georgia"/>
            </a:endParaRPr>
          </a:p>
        </p:txBody>
      </p:sp>
      <p:sp>
        <p:nvSpPr>
          <p:cNvPr id="67" name="Google Shape;67;p13"/>
          <p:cNvSpPr txBox="1"/>
          <p:nvPr>
            <p:ph idx="1" type="subTitle"/>
          </p:nvPr>
        </p:nvSpPr>
        <p:spPr>
          <a:xfrm>
            <a:off x="2136750" y="2636350"/>
            <a:ext cx="4870500" cy="1065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t/>
            </a:r>
            <a:endParaRPr sz="200">
              <a:solidFill>
                <a:srgbClr val="990000"/>
              </a:solidFill>
              <a:latin typeface="Georgia"/>
              <a:ea typeface="Georgia"/>
              <a:cs typeface="Georgia"/>
              <a:sym typeface="Georgia"/>
            </a:endParaRPr>
          </a:p>
          <a:p>
            <a:pPr indent="0" lvl="0" marL="0" rtl="0" algn="ctr">
              <a:lnSpc>
                <a:spcPct val="80000"/>
              </a:lnSpc>
              <a:spcBef>
                <a:spcPts val="0"/>
              </a:spcBef>
              <a:spcAft>
                <a:spcPts val="0"/>
              </a:spcAft>
              <a:buNone/>
            </a:pPr>
            <a:r>
              <a:t/>
            </a:r>
            <a:endParaRPr sz="200">
              <a:solidFill>
                <a:srgbClr val="990000"/>
              </a:solidFill>
              <a:latin typeface="Georgia"/>
              <a:ea typeface="Georgia"/>
              <a:cs typeface="Georgia"/>
              <a:sym typeface="Georgia"/>
            </a:endParaRPr>
          </a:p>
          <a:p>
            <a:pPr indent="0" lvl="0" marL="0" rtl="0" algn="ctr">
              <a:lnSpc>
                <a:spcPct val="80000"/>
              </a:lnSpc>
              <a:spcBef>
                <a:spcPts val="0"/>
              </a:spcBef>
              <a:spcAft>
                <a:spcPts val="0"/>
              </a:spcAft>
              <a:buNone/>
            </a:pPr>
            <a:r>
              <a:t/>
            </a:r>
            <a:endParaRPr sz="200">
              <a:solidFill>
                <a:srgbClr val="990000"/>
              </a:solidFill>
              <a:latin typeface="Georgia"/>
              <a:ea typeface="Georgia"/>
              <a:cs typeface="Georgia"/>
              <a:sym typeface="Georgia"/>
            </a:endParaRPr>
          </a:p>
          <a:p>
            <a:pPr indent="0" lvl="0" marL="0" rtl="0" algn="ctr">
              <a:lnSpc>
                <a:spcPct val="80000"/>
              </a:lnSpc>
              <a:spcBef>
                <a:spcPts val="0"/>
              </a:spcBef>
              <a:spcAft>
                <a:spcPts val="0"/>
              </a:spcAft>
              <a:buNone/>
            </a:pPr>
            <a:r>
              <a:rPr lang="en" sz="1900">
                <a:solidFill>
                  <a:srgbClr val="990000"/>
                </a:solidFill>
                <a:latin typeface="Georgia"/>
                <a:ea typeface="Georgia"/>
                <a:cs typeface="Georgia"/>
                <a:sym typeface="Georgia"/>
              </a:rPr>
              <a:t>Priyank Agarwal </a:t>
            </a:r>
            <a:endParaRPr sz="1900">
              <a:solidFill>
                <a:srgbClr val="99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0" y="0"/>
            <a:ext cx="9144000" cy="707400"/>
          </a:xfrm>
          <a:prstGeom prst="rect">
            <a:avLst/>
          </a:prstGeom>
          <a:solidFill>
            <a:srgbClr val="B6D7A8"/>
          </a:solid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822">
                <a:solidFill>
                  <a:srgbClr val="274E13"/>
                </a:solidFill>
                <a:latin typeface="PT Sans Narrow"/>
                <a:ea typeface="PT Sans Narrow"/>
                <a:cs typeface="PT Sans Narrow"/>
                <a:sym typeface="PT Sans Narrow"/>
              </a:rPr>
              <a:t>Definition</a:t>
            </a:r>
            <a:endParaRPr b="1" sz="3822">
              <a:solidFill>
                <a:srgbClr val="274E13"/>
              </a:solidFill>
              <a:latin typeface="PT Sans Narrow"/>
              <a:ea typeface="PT Sans Narrow"/>
              <a:cs typeface="PT Sans Narrow"/>
              <a:sym typeface="PT Sans Narrow"/>
            </a:endParaRPr>
          </a:p>
        </p:txBody>
      </p:sp>
      <p:sp>
        <p:nvSpPr>
          <p:cNvPr id="73" name="Google Shape;73;p14"/>
          <p:cNvSpPr txBox="1"/>
          <p:nvPr/>
        </p:nvSpPr>
        <p:spPr>
          <a:xfrm>
            <a:off x="560925" y="1177425"/>
            <a:ext cx="80103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The costs/rewards in each round are not IID but rather arbitrary as if selected by an adversary.</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If adversary chooses cost c</a:t>
            </a:r>
            <a:r>
              <a:rPr baseline="-25000" lang="en" sz="1700">
                <a:latin typeface="Georgia"/>
                <a:ea typeface="Georgia"/>
                <a:cs typeface="Georgia"/>
                <a:sym typeface="Georgia"/>
              </a:rPr>
              <a:t>t</a:t>
            </a:r>
            <a:r>
              <a:rPr lang="en" sz="1700">
                <a:latin typeface="Georgia"/>
                <a:ea typeface="Georgia"/>
                <a:cs typeface="Georgia"/>
                <a:sym typeface="Georgia"/>
              </a:rPr>
              <a:t>(a) ∈ (0,1)  of each arm ‘a’ from some fixed distribution D</a:t>
            </a:r>
            <a:r>
              <a:rPr baseline="-25000" lang="en" sz="1700">
                <a:latin typeface="Georgia"/>
                <a:ea typeface="Georgia"/>
                <a:cs typeface="Georgia"/>
                <a:sym typeface="Georgia"/>
              </a:rPr>
              <a:t>a</a:t>
            </a:r>
            <a:r>
              <a:rPr lang="en" sz="1700">
                <a:latin typeface="Georgia"/>
                <a:ea typeface="Georgia"/>
                <a:cs typeface="Georgia"/>
                <a:sym typeface="Georgia"/>
              </a:rPr>
              <a:t>, the problem becomes a Stochastic Bandits problem.</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Stochastic Bandit problem is hence a special case of Adversarial bandit problem.</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The cost decided by the adversary may be pre-decided or can vary according to the game proceeds.</a:t>
            </a:r>
            <a:endParaRPr sz="17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0" y="0"/>
            <a:ext cx="9144000" cy="707400"/>
          </a:xfrm>
          <a:prstGeom prst="rect">
            <a:avLst/>
          </a:prstGeom>
          <a:solidFill>
            <a:srgbClr val="B6D7A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Types of Adversaries</a:t>
            </a:r>
            <a:endParaRPr>
              <a:solidFill>
                <a:srgbClr val="274E13"/>
              </a:solidFill>
            </a:endParaRPr>
          </a:p>
        </p:txBody>
      </p:sp>
      <p:sp>
        <p:nvSpPr>
          <p:cNvPr id="79" name="Google Shape;79;p15"/>
          <p:cNvSpPr txBox="1"/>
          <p:nvPr/>
        </p:nvSpPr>
        <p:spPr>
          <a:xfrm>
            <a:off x="571275" y="1318475"/>
            <a:ext cx="79998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Georgia"/>
                <a:ea typeface="Georgia"/>
                <a:cs typeface="Georgia"/>
                <a:sym typeface="Georgia"/>
              </a:rPr>
              <a:t>There are basically 3 types of adversaries:</a:t>
            </a:r>
            <a:endParaRPr sz="1800">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sz="1800">
                <a:latin typeface="Georgia"/>
                <a:ea typeface="Georgia"/>
                <a:cs typeface="Georgia"/>
                <a:sym typeface="Georgia"/>
              </a:rPr>
              <a:t>Deterministic oblivious adversary</a:t>
            </a:r>
            <a:endParaRPr sz="1800">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sz="1800">
                <a:latin typeface="Georgia"/>
                <a:ea typeface="Georgia"/>
                <a:cs typeface="Georgia"/>
                <a:sym typeface="Georgia"/>
              </a:rPr>
              <a:t>Randomized oblivious adversary</a:t>
            </a:r>
            <a:endParaRPr sz="1800">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sz="1800">
                <a:latin typeface="Georgia"/>
                <a:ea typeface="Georgia"/>
                <a:cs typeface="Georgia"/>
                <a:sym typeface="Georgia"/>
              </a:rPr>
              <a:t>Adaptive adversary</a:t>
            </a:r>
            <a:endParaRPr sz="18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0" y="0"/>
            <a:ext cx="9144000" cy="707400"/>
          </a:xfrm>
          <a:prstGeom prst="rect">
            <a:avLst/>
          </a:prstGeom>
          <a:solidFill>
            <a:srgbClr val="B6D7A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Deterministic oblivious adversary</a:t>
            </a:r>
            <a:endParaRPr>
              <a:solidFill>
                <a:srgbClr val="274E13"/>
              </a:solidFill>
            </a:endParaRPr>
          </a:p>
        </p:txBody>
      </p:sp>
      <p:sp>
        <p:nvSpPr>
          <p:cNvPr id="85" name="Google Shape;85;p16"/>
          <p:cNvSpPr txBox="1"/>
          <p:nvPr/>
        </p:nvSpPr>
        <p:spPr>
          <a:xfrm>
            <a:off x="577300" y="1090800"/>
            <a:ext cx="7993800" cy="255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latin typeface="Georgia"/>
                <a:ea typeface="Georgia"/>
                <a:cs typeface="Georgia"/>
                <a:sym typeface="Georgia"/>
              </a:rPr>
              <a:t>Parameters: K arms, T rounds(both known)</a:t>
            </a:r>
            <a:endParaRPr sz="1700">
              <a:latin typeface="Georgia"/>
              <a:ea typeface="Georgia"/>
              <a:cs typeface="Georgia"/>
              <a:sym typeface="Georgia"/>
            </a:endParaRPr>
          </a:p>
          <a:p>
            <a:pPr indent="0" lvl="0" marL="0" rtl="0" algn="l">
              <a:lnSpc>
                <a:spcPct val="115000"/>
              </a:lnSpc>
              <a:spcBef>
                <a:spcPts val="0"/>
              </a:spcBef>
              <a:spcAft>
                <a:spcPts val="0"/>
              </a:spcAft>
              <a:buNone/>
            </a:pPr>
            <a:r>
              <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Open Sans"/>
              <a:buChar char="●"/>
            </a:pPr>
            <a:r>
              <a:rPr lang="en" sz="1700">
                <a:latin typeface="Georgia"/>
                <a:ea typeface="Georgia"/>
                <a:cs typeface="Georgia"/>
                <a:sym typeface="Georgia"/>
              </a:rPr>
              <a:t>The entire cost table (c</a:t>
            </a:r>
            <a:r>
              <a:rPr baseline="-25000" lang="en" sz="1700">
                <a:latin typeface="Georgia"/>
                <a:ea typeface="Georgia"/>
                <a:cs typeface="Georgia"/>
                <a:sym typeface="Georgia"/>
              </a:rPr>
              <a:t>t</a:t>
            </a:r>
            <a:r>
              <a:rPr lang="en" sz="1700">
                <a:latin typeface="Georgia"/>
                <a:ea typeface="Georgia"/>
                <a:cs typeface="Georgia"/>
                <a:sym typeface="Georgia"/>
              </a:rPr>
              <a:t>(a) : t </a:t>
            </a:r>
            <a:r>
              <a:rPr lang="en" sz="1700">
                <a:latin typeface="Georgia"/>
                <a:ea typeface="Georgia"/>
                <a:cs typeface="Georgia"/>
                <a:sym typeface="Georgia"/>
              </a:rPr>
              <a:t>∈ [T] and a ∈ [K]) is decided at the beginning of the game and does not depend on the algorithm’s choices.</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Regret is defined as:</a:t>
            </a:r>
            <a:endParaRPr sz="1700">
              <a:latin typeface="Georgia"/>
              <a:ea typeface="Georgia"/>
              <a:cs typeface="Georgia"/>
              <a:sym typeface="Georgia"/>
            </a:endParaRPr>
          </a:p>
          <a:p>
            <a:pPr indent="457200" lvl="0" marL="0" rtl="0" algn="ctr">
              <a:lnSpc>
                <a:spcPct val="115000"/>
              </a:lnSpc>
              <a:spcBef>
                <a:spcPts val="0"/>
              </a:spcBef>
              <a:spcAft>
                <a:spcPts val="0"/>
              </a:spcAft>
              <a:buNone/>
            </a:pPr>
            <a:r>
              <a:rPr lang="en" sz="1700">
                <a:latin typeface="Georgia"/>
                <a:ea typeface="Georgia"/>
                <a:cs typeface="Georgia"/>
                <a:sym typeface="Georgia"/>
              </a:rPr>
              <a:t>R(T) = cost(ALG) - min</a:t>
            </a:r>
            <a:r>
              <a:rPr baseline="-25000" lang="en" sz="1700">
                <a:latin typeface="Georgia"/>
                <a:ea typeface="Georgia"/>
                <a:cs typeface="Georgia"/>
                <a:sym typeface="Georgia"/>
              </a:rPr>
              <a:t>a∈[K]</a:t>
            </a:r>
            <a:r>
              <a:rPr lang="en" sz="1700">
                <a:latin typeface="Georgia"/>
                <a:ea typeface="Georgia"/>
                <a:cs typeface="Georgia"/>
                <a:sym typeface="Georgia"/>
              </a:rPr>
              <a:t> cost(a),</a:t>
            </a:r>
            <a:endParaRPr sz="1700">
              <a:latin typeface="Georgia"/>
              <a:ea typeface="Georgia"/>
              <a:cs typeface="Georgia"/>
              <a:sym typeface="Georgia"/>
            </a:endParaRPr>
          </a:p>
          <a:p>
            <a:pPr indent="0" lvl="0" marL="457200" rtl="0" algn="l">
              <a:lnSpc>
                <a:spcPct val="115000"/>
              </a:lnSpc>
              <a:spcBef>
                <a:spcPts val="0"/>
              </a:spcBef>
              <a:spcAft>
                <a:spcPts val="0"/>
              </a:spcAft>
              <a:buNone/>
            </a:pPr>
            <a:r>
              <a:rPr lang="en" sz="1700">
                <a:latin typeface="Georgia"/>
                <a:ea typeface="Georgia"/>
                <a:cs typeface="Georgia"/>
                <a:sym typeface="Georgia"/>
              </a:rPr>
              <a:t>where cost(ALG) is the cost observed by the algorithm and cost(a) is the cost incurred by the arm a ∈ [K].</a:t>
            </a:r>
            <a:endParaRPr sz="17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6900" y="-12175"/>
            <a:ext cx="9144000" cy="707400"/>
          </a:xfrm>
          <a:prstGeom prst="rect">
            <a:avLst/>
          </a:prstGeom>
          <a:solidFill>
            <a:srgbClr val="B6D7A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Randomized Oblivious Adversary</a:t>
            </a:r>
            <a:endParaRPr>
              <a:solidFill>
                <a:srgbClr val="274E13"/>
              </a:solidFill>
            </a:endParaRPr>
          </a:p>
        </p:txBody>
      </p:sp>
      <p:sp>
        <p:nvSpPr>
          <p:cNvPr id="91" name="Google Shape;91;p17"/>
          <p:cNvSpPr txBox="1"/>
          <p:nvPr/>
        </p:nvSpPr>
        <p:spPr>
          <a:xfrm>
            <a:off x="560900" y="1121850"/>
            <a:ext cx="8020500" cy="28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latin typeface="Georgia"/>
                <a:ea typeface="Georgia"/>
                <a:cs typeface="Georgia"/>
                <a:sym typeface="Georgia"/>
              </a:rPr>
              <a:t>Parameters: K arms, T rounds(both known)</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Open Sans"/>
              <a:buChar char="●"/>
            </a:pPr>
            <a:r>
              <a:rPr lang="en" sz="1700">
                <a:latin typeface="Georgia"/>
                <a:ea typeface="Georgia"/>
                <a:cs typeface="Georgia"/>
                <a:sym typeface="Georgia"/>
              </a:rPr>
              <a:t>The costs associated with each arm is randomized but a distribution D is decided at the beginning of the game and does not depend on the algorithm’s choices.</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Regret is defined as:</a:t>
            </a:r>
            <a:endParaRPr sz="1700">
              <a:latin typeface="Georgia"/>
              <a:ea typeface="Georgia"/>
              <a:cs typeface="Georgia"/>
              <a:sym typeface="Georgia"/>
            </a:endParaRPr>
          </a:p>
          <a:p>
            <a:pPr indent="0" lvl="0" marL="457200" rtl="0" algn="ctr">
              <a:lnSpc>
                <a:spcPct val="115000"/>
              </a:lnSpc>
              <a:spcBef>
                <a:spcPts val="0"/>
              </a:spcBef>
              <a:spcAft>
                <a:spcPts val="0"/>
              </a:spcAft>
              <a:buNone/>
            </a:pPr>
            <a:r>
              <a:rPr lang="en" sz="1700">
                <a:latin typeface="Georgia"/>
                <a:ea typeface="Georgia"/>
                <a:cs typeface="Georgia"/>
                <a:sym typeface="Georgia"/>
              </a:rPr>
              <a:t>R(T) = cost(ALG) - min</a:t>
            </a:r>
            <a:r>
              <a:rPr baseline="-25000" lang="en" sz="1700">
                <a:latin typeface="Georgia"/>
                <a:ea typeface="Georgia"/>
                <a:cs typeface="Georgia"/>
                <a:sym typeface="Georgia"/>
              </a:rPr>
              <a:t>a∈[K]</a:t>
            </a:r>
            <a:r>
              <a:rPr lang="en" sz="1700">
                <a:latin typeface="Georgia"/>
                <a:ea typeface="Georgia"/>
                <a:cs typeface="Georgia"/>
                <a:sym typeface="Georgia"/>
              </a:rPr>
              <a:t> E[cost(a)] ,</a:t>
            </a:r>
            <a:endParaRPr sz="1700">
              <a:latin typeface="Georgia"/>
              <a:ea typeface="Georgia"/>
              <a:cs typeface="Georgia"/>
              <a:sym typeface="Georgia"/>
            </a:endParaRPr>
          </a:p>
          <a:p>
            <a:pPr indent="0" lvl="0" marL="457200" rtl="0" algn="l">
              <a:lnSpc>
                <a:spcPct val="115000"/>
              </a:lnSpc>
              <a:spcBef>
                <a:spcPts val="0"/>
              </a:spcBef>
              <a:spcAft>
                <a:spcPts val="0"/>
              </a:spcAft>
              <a:buNone/>
            </a:pPr>
            <a:r>
              <a:rPr lang="en" sz="1700">
                <a:latin typeface="Georgia"/>
                <a:ea typeface="Georgia"/>
                <a:cs typeface="Georgia"/>
                <a:sym typeface="Georgia"/>
              </a:rPr>
              <a:t>where cost(ALG) is the cost observed by the algorithm and E[cost(a)] is the cost incurred by the arm a ∈ [K].</a:t>
            </a:r>
            <a:endParaRPr sz="1700">
              <a:latin typeface="Georgia"/>
              <a:ea typeface="Georgia"/>
              <a:cs typeface="Georgia"/>
              <a:sym typeface="Georgia"/>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0" y="-29250"/>
            <a:ext cx="9144000" cy="704100"/>
          </a:xfrm>
          <a:prstGeom prst="rect">
            <a:avLst/>
          </a:prstGeom>
          <a:solidFill>
            <a:srgbClr val="B6D7A8"/>
          </a:solidFill>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Adaptive Adversary</a:t>
            </a:r>
            <a:endParaRPr>
              <a:solidFill>
                <a:srgbClr val="274E13"/>
              </a:solidFill>
            </a:endParaRPr>
          </a:p>
        </p:txBody>
      </p:sp>
      <p:sp>
        <p:nvSpPr>
          <p:cNvPr id="97" name="Google Shape;97;p18"/>
          <p:cNvSpPr txBox="1"/>
          <p:nvPr/>
        </p:nvSpPr>
        <p:spPr>
          <a:xfrm>
            <a:off x="560925" y="1473700"/>
            <a:ext cx="8020500" cy="123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eorgia"/>
              <a:buChar char="●"/>
            </a:pPr>
            <a:r>
              <a:rPr lang="en" sz="1700">
                <a:latin typeface="Georgia"/>
                <a:ea typeface="Georgia"/>
                <a:cs typeface="Georgia"/>
                <a:sym typeface="Georgia"/>
              </a:rPr>
              <a:t>At each </a:t>
            </a:r>
            <a:r>
              <a:rPr lang="en" sz="1700">
                <a:latin typeface="Georgia"/>
                <a:ea typeface="Georgia"/>
                <a:cs typeface="Georgia"/>
                <a:sym typeface="Georgia"/>
              </a:rPr>
              <a:t>round</a:t>
            </a:r>
            <a:r>
              <a:rPr lang="en" sz="1700">
                <a:latin typeface="Georgia"/>
                <a:ea typeface="Georgia"/>
                <a:cs typeface="Georgia"/>
                <a:sym typeface="Georgia"/>
              </a:rPr>
              <a:t> t, the costs c</a:t>
            </a:r>
            <a:r>
              <a:rPr baseline="-25000" lang="en" sz="1700">
                <a:latin typeface="Georgia"/>
                <a:ea typeface="Georgia"/>
                <a:cs typeface="Georgia"/>
                <a:sym typeface="Georgia"/>
              </a:rPr>
              <a:t>t</a:t>
            </a:r>
            <a:r>
              <a:rPr lang="en" sz="1700">
                <a:latin typeface="Georgia"/>
                <a:ea typeface="Georgia"/>
                <a:cs typeface="Georgia"/>
                <a:sym typeface="Georgia"/>
              </a:rPr>
              <a:t>(.) depends on the arms a</a:t>
            </a:r>
            <a:r>
              <a:rPr baseline="-25000" lang="en" sz="1700">
                <a:latin typeface="Georgia"/>
                <a:ea typeface="Georgia"/>
                <a:cs typeface="Georgia"/>
                <a:sym typeface="Georgia"/>
              </a:rPr>
              <a:t>1</a:t>
            </a:r>
            <a:r>
              <a:rPr lang="en" sz="1700">
                <a:latin typeface="Georgia"/>
                <a:ea typeface="Georgia"/>
                <a:cs typeface="Georgia"/>
                <a:sym typeface="Georgia"/>
              </a:rPr>
              <a:t>,</a:t>
            </a:r>
            <a:r>
              <a:rPr lang="en" sz="1700">
                <a:latin typeface="Georgia"/>
                <a:ea typeface="Georgia"/>
                <a:cs typeface="Georgia"/>
                <a:sym typeface="Georgia"/>
              </a:rPr>
              <a:t>a</a:t>
            </a:r>
            <a:r>
              <a:rPr baseline="-25000" lang="en" sz="1700">
                <a:latin typeface="Georgia"/>
                <a:ea typeface="Georgia"/>
                <a:cs typeface="Georgia"/>
                <a:sym typeface="Georgia"/>
              </a:rPr>
              <a:t>2</a:t>
            </a:r>
            <a:r>
              <a:rPr lang="en" sz="1700">
                <a:latin typeface="Georgia"/>
                <a:ea typeface="Georgia"/>
                <a:cs typeface="Georgia"/>
                <a:sym typeface="Georgia"/>
              </a:rPr>
              <a:t>,...,a</a:t>
            </a:r>
            <a:r>
              <a:rPr baseline="-25000" lang="en" sz="1700">
                <a:latin typeface="Georgia"/>
                <a:ea typeface="Georgia"/>
                <a:cs typeface="Georgia"/>
                <a:sym typeface="Georgia"/>
              </a:rPr>
              <a:t>t-1</a:t>
            </a:r>
            <a:r>
              <a:rPr lang="en" sz="1700">
                <a:latin typeface="Georgia"/>
                <a:ea typeface="Georgia"/>
                <a:cs typeface="Georgia"/>
                <a:sym typeface="Georgia"/>
              </a:rPr>
              <a:t>, but not on a</a:t>
            </a:r>
            <a:r>
              <a:rPr baseline="-25000" lang="en" sz="1700">
                <a:latin typeface="Georgia"/>
                <a:ea typeface="Georgia"/>
                <a:cs typeface="Georgia"/>
                <a:sym typeface="Georgia"/>
              </a:rPr>
              <a:t>t</a:t>
            </a:r>
            <a:r>
              <a:rPr lang="en" sz="1700">
                <a:latin typeface="Georgia"/>
                <a:ea typeface="Georgia"/>
                <a:cs typeface="Georgia"/>
                <a:sym typeface="Georgia"/>
              </a:rPr>
              <a:t> or on what the algorithm might suggest.</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Crucially, which arm is best may depend on the algorithm’s actions.</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If algorithm always plays a single arm, then other arm will become better.</a:t>
            </a:r>
            <a:endParaRPr sz="17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0" y="-29250"/>
            <a:ext cx="9144000" cy="704100"/>
          </a:xfrm>
          <a:prstGeom prst="rect">
            <a:avLst/>
          </a:prstGeom>
          <a:solidFill>
            <a:srgbClr val="B6D7A8"/>
          </a:solidFill>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Applications</a:t>
            </a:r>
            <a:endParaRPr>
              <a:solidFill>
                <a:srgbClr val="274E13"/>
              </a:solidFill>
            </a:endParaRPr>
          </a:p>
        </p:txBody>
      </p:sp>
      <p:sp>
        <p:nvSpPr>
          <p:cNvPr id="103" name="Google Shape;103;p19"/>
          <p:cNvSpPr txBox="1"/>
          <p:nvPr/>
        </p:nvSpPr>
        <p:spPr>
          <a:xfrm>
            <a:off x="561750" y="1039050"/>
            <a:ext cx="80205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eorgia"/>
              <a:buChar char="●"/>
            </a:pPr>
            <a:r>
              <a:rPr lang="en" sz="1700">
                <a:latin typeface="Georgia"/>
                <a:ea typeface="Georgia"/>
                <a:cs typeface="Georgia"/>
                <a:sym typeface="Georgia"/>
              </a:rPr>
              <a:t>A bandit algorithm that selects news articles for a website may attract some users and repel some others, and/or cause the users to alter their reading preferences.</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A</a:t>
            </a:r>
            <a:r>
              <a:rPr lang="en" sz="1700">
                <a:latin typeface="Georgia"/>
                <a:ea typeface="Georgia"/>
                <a:cs typeface="Georgia"/>
                <a:sym typeface="Georgia"/>
              </a:rPr>
              <a:t>n algorithm that adjusts the layout of a website may cause users to permanently change their behavior, e.g., they may gradually get used to a new design, and get dissatisfied with the old one.</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A dynamic pricing algorithm offers a discount on a new product, it may cause many people to buy this product and (eventually) grow to like it and spread the good word. Then more people would be willing to buy this product at full price.</a:t>
            </a:r>
            <a:endParaRPr sz="17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