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9" r:id="rId4"/>
    <p:sldId id="274" r:id="rId5"/>
    <p:sldId id="273" r:id="rId6"/>
    <p:sldId id="268" r:id="rId7"/>
    <p:sldId id="272" r:id="rId8"/>
    <p:sldId id="271" r:id="rId9"/>
    <p:sldId id="270" r:id="rId10"/>
    <p:sldId id="265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42109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dnbbsr.s3waas.gov.in/s3e58aea67b01fa747687f038dfde066f6/uploads/2024/10/2024102947528543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ho.int/teams/noncommunicable-diseases/sensory-functions-disability-and-rehabilitation/world-report-on-disability" TargetMode="External"/><Relationship Id="rId4" Type="http://schemas.openxmlformats.org/officeDocument/2006/relationships/hyperlink" Target="https://www.indgovtjobs.in/2024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yankagowda070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sz="2400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Udyog </a:t>
            </a:r>
            <a:r>
              <a:rPr lang="en-GB" sz="2400" dirty="0" err="1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Saarthi</a:t>
            </a:r>
            <a:r>
              <a:rPr lang="en-GB" sz="2400" dirty="0">
                <a:solidFill>
                  <a:schemeClr val="tx1"/>
                </a:solidFill>
                <a:latin typeface="+mj-lt"/>
                <a:ea typeface="Cambria" panose="02040503050406030204" pitchFamily="18" charset="0"/>
              </a:rPr>
              <a:t> (Progressive Web-based Application)</a:t>
            </a:r>
            <a:endParaRPr sz="2400" dirty="0">
              <a:solidFill>
                <a:schemeClr val="tx1"/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262027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+mj-lt"/>
                <a:ea typeface="Cambria" panose="02040503050406030204" pitchFamily="18" charset="0"/>
              </a:rPr>
              <a:t>Batch Number: 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</a:rPr>
              <a:t>CSE_20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677700" y="2378107"/>
            <a:ext cx="5514300" cy="210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900" b="1" i="0" u="none" strike="noStrike" cap="none" dirty="0">
                <a:solidFill>
                  <a:srgbClr val="17365D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900" dirty="0">
              <a:latin typeface="+mj-lt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1900" b="1" i="0" u="none" strike="noStrike" cap="none" dirty="0">
              <a:solidFill>
                <a:srgbClr val="17365D"/>
              </a:solidFill>
              <a:latin typeface="+mj-lt"/>
              <a:ea typeface="Cambria" panose="02040503050406030204" pitchFamily="18" charset="0"/>
              <a:cs typeface="Verdana"/>
              <a:sym typeface="Verdana"/>
            </a:endParaRPr>
          </a:p>
          <a:p>
            <a:pPr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900" b="1" dirty="0">
                <a:latin typeface="+mj-lt"/>
              </a:rPr>
              <a:t>Ms. Saiqa Khan - </a:t>
            </a:r>
            <a:r>
              <a:rPr lang="en-GB" sz="1900" b="1" dirty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GB" sz="1900" dirty="0">
              <a:solidFill>
                <a:schemeClr val="tx1"/>
              </a:solidFill>
              <a:latin typeface="+mj-lt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900" b="1" dirty="0">
                <a:latin typeface="+mj-lt"/>
              </a:rPr>
              <a:t>Mr. </a:t>
            </a:r>
            <a:r>
              <a:rPr lang="en-IN" sz="1900" b="1" dirty="0" err="1">
                <a:latin typeface="+mj-lt"/>
              </a:rPr>
              <a:t>Thatimakula</a:t>
            </a:r>
            <a:r>
              <a:rPr lang="en-IN" sz="1900" b="1" dirty="0">
                <a:latin typeface="+mj-lt"/>
              </a:rPr>
              <a:t> Saikumar – Assistant Professor</a:t>
            </a:r>
            <a:endParaRPr sz="1900" b="1" dirty="0">
              <a:latin typeface="+mj-lt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900" b="1" i="0" u="none" strike="noStrike" cap="none" dirty="0">
                <a:solidFill>
                  <a:srgbClr val="17365D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sz="1900" dirty="0">
              <a:latin typeface="+mj-lt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900" b="1" i="0" u="none" strike="noStrike" cap="none" dirty="0">
                <a:solidFill>
                  <a:srgbClr val="17365D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sz="1900" dirty="0">
              <a:latin typeface="+mj-lt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+mj-lt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585459969"/>
              </p:ext>
            </p:extLst>
          </p:nvPr>
        </p:nvGraphicFramePr>
        <p:xfrm>
          <a:off x="84842" y="2888719"/>
          <a:ext cx="5887228" cy="274326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265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21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672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+mj-lt"/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  <a:latin typeface="+mj-lt"/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20221CSE0307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20221CSE0306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b="0" u="none" strike="noStrike" cap="none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j-lt"/>
                        </a:rPr>
                        <a:t>20221CSE0673</a:t>
                      </a:r>
                      <a:endParaRPr sz="1800" b="0" u="none" strike="noStrike" cap="none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+mj-lt"/>
                        </a:rPr>
                        <a:t>PRIYANKA G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+mj-lt"/>
                        </a:rPr>
                        <a:t>PRIYADARSHINI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+mj-lt"/>
                        </a:rPr>
                        <a:t>HANSRAJ</a:t>
                      </a:r>
                      <a:endParaRPr sz="1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+mj-lt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Computer Science and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Dr.Asif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Mohammed , </a:t>
            </a:r>
            <a:r>
              <a:rPr lang="en-US" sz="18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Dr.Blessed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Prince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1800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Dr.Jayavadivel</a:t>
            </a:r>
            <a:r>
              <a:rPr lang="en-US" sz="18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Ravi , </a:t>
            </a:r>
            <a:r>
              <a:rPr lang="en-US" sz="1800" b="1" i="0" u="none" strike="noStrike" cap="none" dirty="0" err="1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Mr.Muthuraju</a:t>
            </a:r>
            <a:r>
              <a:rPr lang="en-US" sz="1800" b="1" i="0" u="none" strike="noStrike" cap="none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V</a:t>
            </a:r>
            <a:endParaRPr lang="en-US" sz="1800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+mj-lt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+mj-lt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76200" indent="0">
              <a:buNone/>
              <a:defRPr sz="1200"/>
            </a:pPr>
            <a:r>
              <a:rPr lang="en-US" sz="2000" dirty="0">
                <a:latin typeface="+mj-lt"/>
              </a:rPr>
              <a:t>[1]  Ministry of Statistics and </a:t>
            </a:r>
            <a:r>
              <a:rPr lang="en-US" sz="2000" dirty="0" err="1">
                <a:latin typeface="+mj-lt"/>
              </a:rPr>
              <a:t>Programme</a:t>
            </a:r>
            <a:r>
              <a:rPr lang="en-US" sz="2000" dirty="0">
                <a:latin typeface="+mj-lt"/>
              </a:rPr>
              <a:t> Implementation, 'Persons with Disabilities in India – A Statistical Profile', Government of India, 2021.</a:t>
            </a:r>
          </a:p>
          <a:p>
            <a:pPr marL="76200" indent="0">
              <a:buNone/>
              <a:defRPr sz="1200"/>
            </a:pPr>
            <a:r>
              <a:rPr lang="en-US" sz="2000" dirty="0">
                <a:latin typeface="+mj-lt"/>
              </a:rPr>
              <a:t>Available : </a:t>
            </a:r>
            <a:r>
              <a:rPr lang="en-US" sz="2000" dirty="0">
                <a:latin typeface="+mj-lt"/>
                <a:hlinkClick r:id="rId3"/>
              </a:rPr>
              <a:t>https://cdnbbsr.s3waas.gov.in/s3e58aea67b01fa747687f038dfde066f6/uploads/2024/10/2024102947528543.pdf</a:t>
            </a:r>
            <a:endParaRPr lang="en-US" sz="2000" dirty="0">
              <a:latin typeface="+mj-lt"/>
            </a:endParaRPr>
          </a:p>
          <a:p>
            <a:pPr marL="76200" indent="0">
              <a:buNone/>
              <a:defRPr sz="1200"/>
            </a:pPr>
            <a:endParaRPr lang="en-US" sz="2000" dirty="0">
              <a:latin typeface="+mj-lt"/>
            </a:endParaRPr>
          </a:p>
          <a:p>
            <a:pPr marL="76200" indent="0">
              <a:buNone/>
              <a:defRPr sz="1200"/>
            </a:pPr>
            <a:r>
              <a:rPr lang="en-US" sz="2000" dirty="0">
                <a:latin typeface="+mj-lt"/>
              </a:rPr>
              <a:t>[2]  Employment News Online, 'Government Job Opportunities Portal', 2024.</a:t>
            </a:r>
          </a:p>
          <a:p>
            <a:pPr marL="76200" indent="0">
              <a:buNone/>
              <a:defRPr sz="1200"/>
            </a:pPr>
            <a:r>
              <a:rPr lang="en-US" sz="2000" dirty="0">
                <a:latin typeface="+mj-lt"/>
              </a:rPr>
              <a:t>Available : </a:t>
            </a:r>
            <a:r>
              <a:rPr lang="en-US" sz="2000" dirty="0">
                <a:latin typeface="+mj-lt"/>
                <a:hlinkClick r:id="rId4"/>
              </a:rPr>
              <a:t>https://www.indgovtjobs.in/2024/</a:t>
            </a:r>
            <a:endParaRPr lang="en-US" sz="2000" dirty="0">
              <a:latin typeface="+mj-lt"/>
            </a:endParaRPr>
          </a:p>
          <a:p>
            <a:pPr marL="76200" indent="0">
              <a:buNone/>
              <a:defRPr sz="1200"/>
            </a:pPr>
            <a:endParaRPr lang="en-US" sz="2000" dirty="0">
              <a:latin typeface="+mj-lt"/>
            </a:endParaRPr>
          </a:p>
          <a:p>
            <a:pPr marL="76200" indent="0">
              <a:buNone/>
              <a:defRPr sz="1200"/>
            </a:pPr>
            <a:r>
              <a:rPr lang="en-US" sz="2000" dirty="0">
                <a:latin typeface="+mj-lt"/>
              </a:rPr>
              <a:t>[3]  World Health Organization, 'World Report on Disability', WHO, 2011.</a:t>
            </a:r>
          </a:p>
          <a:p>
            <a:pPr marL="76200" indent="0">
              <a:buNone/>
              <a:defRPr sz="1200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Available : </a:t>
            </a:r>
            <a:r>
              <a:rPr lang="en-US" sz="2000" dirty="0">
                <a:latin typeface="+mj-lt"/>
                <a:ea typeface="Cambria" panose="02040503050406030204" pitchFamily="18" charset="0"/>
                <a:hlinkClick r:id="rId5"/>
              </a:rPr>
              <a:t>https://www.who.int/teams/noncommunicable-diseases/sensory-functions-disability-and-rehabilitation/world-report-on-disability</a:t>
            </a:r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76200" indent="0">
              <a:buNone/>
              <a:defRPr sz="1200"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+mj-lt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08648" y="762137"/>
            <a:ext cx="10668000" cy="545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Innovation or Novel Contributions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Git-hub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Tech stacks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+mj-lt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+mj-lt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PSCS-39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+mj-lt"/>
                <a:ea typeface="Cambria" panose="02040503050406030204" pitchFamily="18" charset="0"/>
              </a:rPr>
              <a:t>Organization</a:t>
            </a:r>
            <a:r>
              <a:rPr lang="en-US" dirty="0">
                <a:latin typeface="+mj-lt"/>
                <a:ea typeface="Cambria" panose="02040503050406030204" pitchFamily="18" charset="0"/>
              </a:rPr>
              <a:t>: </a:t>
            </a:r>
            <a:r>
              <a:rPr lang="en-US" dirty="0">
                <a:latin typeface="+mj-lt"/>
              </a:rPr>
              <a:t>Ministry of Social Justice and Empowerment</a:t>
            </a: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b="1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+mj-lt"/>
                <a:ea typeface="Cambria" panose="02040503050406030204" pitchFamily="18" charset="0"/>
              </a:rPr>
              <a:t>Category  </a:t>
            </a:r>
            <a:r>
              <a:rPr lang="en-US" dirty="0">
                <a:latin typeface="+mj-lt"/>
                <a:ea typeface="Cambria" panose="02040503050406030204" pitchFamily="18" charset="0"/>
              </a:rPr>
              <a:t>: Software</a:t>
            </a:r>
          </a:p>
          <a:p>
            <a:pPr marL="342900" lvl="0" indent="-190500" algn="just">
              <a:spcBef>
                <a:spcPts val="0"/>
              </a:spcBef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dirty="0">
                <a:latin typeface="+mj-lt"/>
                <a:ea typeface="Cambria" panose="02040503050406030204" pitchFamily="18" charset="0"/>
              </a:rPr>
              <a:t>Problem Description: </a:t>
            </a:r>
          </a:p>
          <a:p>
            <a:r>
              <a:rPr lang="en-US" dirty="0">
                <a:latin typeface="+mj-lt"/>
              </a:rPr>
              <a:t>     A large number of Persons with Disabilities (</a:t>
            </a:r>
            <a:r>
              <a:rPr lang="en-US" dirty="0" err="1">
                <a:latin typeface="+mj-lt"/>
              </a:rPr>
              <a:t>PwDs</a:t>
            </a:r>
            <a:r>
              <a:rPr lang="en-US" dirty="0">
                <a:latin typeface="+mj-lt"/>
              </a:rPr>
              <a:t>) in India, especially under the D &amp; E categories(Intellectual Disability, Autism Spectrum Disorder, Multiple Disabilities, Mental Illness, Specific Learning Disabilities) of the 4% reservation, remain unemployed due to lack of awareness, inaccessible job information, and limited digital literacy.</a:t>
            </a:r>
          </a:p>
          <a:p>
            <a:pPr marL="76200" indent="0">
              <a:buNone/>
            </a:pPr>
            <a:r>
              <a:rPr lang="en-US" dirty="0">
                <a:latin typeface="+mj-lt"/>
              </a:rPr>
              <a:t> </a:t>
            </a:r>
          </a:p>
          <a:p>
            <a:r>
              <a:rPr lang="en-US" dirty="0">
                <a:latin typeface="+mj-lt"/>
              </a:rPr>
              <a:t>Existing portals fail to provide simplified, accessible, and timely updates, resulting in missed opportunities. 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There is a need for an inclusive Progressive Web App to bridge this gap with curated job listings, multi-language/audio support, offline access, and real-time notifications.</a:t>
            </a:r>
            <a:endParaRPr lang="en-US" b="1" dirty="0">
              <a:latin typeface="+mj-lt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Objectives 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80368" y="1416446"/>
            <a:ext cx="10668000" cy="495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1. Create an easy-to-use web app to share job and training opportunities for 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</a:rPr>
              <a:t>PwDs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Show job details in simple language, multiple languages, and with audio support.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Send instant alerts for new jobs, deadlines, and training programs.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Allow users to view jobs even without an internet connection.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Make the app fully accessible for all types of disabilities.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</a:pP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Help users match their skills to jobs and track their applications.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 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76200" indent="0">
              <a:buNone/>
            </a:pPr>
            <a:r>
              <a:rPr lang="en-US" b="1" dirty="0">
                <a:latin typeface="+mj-lt"/>
              </a:rPr>
              <a:t>Background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In India, 64% of Persons with Disabilities (</a:t>
            </a:r>
            <a:r>
              <a:rPr lang="en-US" dirty="0" err="1">
                <a:latin typeface="+mj-lt"/>
              </a:rPr>
              <a:t>PwDs</a:t>
            </a:r>
            <a:r>
              <a:rPr lang="en-US" dirty="0">
                <a:latin typeface="+mj-lt"/>
              </a:rPr>
              <a:t>) are unemployed.</a:t>
            </a:r>
          </a:p>
          <a:p>
            <a:r>
              <a:rPr lang="en-US" dirty="0">
                <a:latin typeface="+mj-lt"/>
              </a:rPr>
              <a:t>The government has a 4% job reservation for </a:t>
            </a:r>
            <a:r>
              <a:rPr lang="en-US" dirty="0" err="1">
                <a:latin typeface="+mj-lt"/>
              </a:rPr>
              <a:t>PwDs</a:t>
            </a:r>
            <a:r>
              <a:rPr lang="en-US" dirty="0">
                <a:latin typeface="+mj-lt"/>
              </a:rPr>
              <a:t>, but many still miss out.</a:t>
            </a:r>
          </a:p>
          <a:p>
            <a:r>
              <a:rPr lang="en-US" dirty="0">
                <a:latin typeface="+mj-lt"/>
              </a:rPr>
              <a:t>Main reasons: lack of awareness, hard-to-read job information, low digital skills, and late updates.</a:t>
            </a:r>
          </a:p>
          <a:p>
            <a:r>
              <a:rPr lang="en-US" dirty="0">
                <a:latin typeface="+mj-lt"/>
              </a:rPr>
              <a:t>Current job platforms are not fully accessible for </a:t>
            </a:r>
            <a:r>
              <a:rPr lang="en-US" dirty="0" err="1">
                <a:latin typeface="+mj-lt"/>
              </a:rPr>
              <a:t>PwDs</a:t>
            </a:r>
            <a:r>
              <a:rPr lang="en-US" dirty="0">
                <a:latin typeface="+mj-lt"/>
              </a:rPr>
              <a:t>, especially in D &amp; E categories.</a:t>
            </a:r>
          </a:p>
          <a:p>
            <a:endParaRPr lang="en-US" dirty="0">
              <a:latin typeface="+mj-lt"/>
            </a:endParaRPr>
          </a:p>
          <a:p>
            <a:pPr marL="76200" indent="0">
              <a:buNone/>
            </a:pPr>
            <a:r>
              <a:rPr lang="en-US" b="1" dirty="0">
                <a:latin typeface="+mj-lt"/>
              </a:rPr>
              <a:t>Related Work</a:t>
            </a:r>
            <a:endParaRPr lang="en-US" dirty="0">
              <a:latin typeface="+mj-lt"/>
            </a:endParaRPr>
          </a:p>
          <a:p>
            <a:r>
              <a:rPr lang="en-US" u="sng" dirty="0">
                <a:latin typeface="+mj-lt"/>
              </a:rPr>
              <a:t>Employment News Online </a:t>
            </a:r>
            <a:r>
              <a:rPr lang="en-US" dirty="0">
                <a:latin typeface="+mj-lt"/>
              </a:rPr>
              <a:t>– Shares jobs but no audio or simple language support.</a:t>
            </a:r>
          </a:p>
          <a:p>
            <a:r>
              <a:rPr lang="en-US" u="sng" dirty="0">
                <a:latin typeface="+mj-lt"/>
              </a:rPr>
              <a:t>National Career Service (NCS) Portal </a:t>
            </a:r>
            <a:r>
              <a:rPr lang="en-US" dirty="0">
                <a:latin typeface="+mj-lt"/>
              </a:rPr>
              <a:t>– Has job listings but not </a:t>
            </a:r>
            <a:r>
              <a:rPr lang="en-US" dirty="0" err="1">
                <a:latin typeface="+mj-lt"/>
              </a:rPr>
              <a:t>PwD</a:t>
            </a:r>
            <a:r>
              <a:rPr lang="en-US" dirty="0">
                <a:latin typeface="+mj-lt"/>
              </a:rPr>
              <a:t>-friendly.</a:t>
            </a:r>
          </a:p>
          <a:p>
            <a:r>
              <a:rPr lang="en-US" u="sng" dirty="0">
                <a:latin typeface="+mj-lt"/>
              </a:rPr>
              <a:t>NGO Training Apps </a:t>
            </a:r>
            <a:r>
              <a:rPr lang="en-US" dirty="0">
                <a:latin typeface="+mj-lt"/>
              </a:rPr>
              <a:t>– Teach skills but do not connect directly to government job updates.</a:t>
            </a:r>
          </a:p>
          <a:p>
            <a:endParaRPr lang="en-US" dirty="0">
              <a:latin typeface="+mj-lt"/>
            </a:endParaRPr>
          </a:p>
          <a:p>
            <a:pPr marL="76200" indent="0">
              <a:buNone/>
            </a:pPr>
            <a:r>
              <a:rPr lang="en-US" b="1" dirty="0">
                <a:latin typeface="+mj-lt"/>
              </a:rPr>
              <a:t>Key Need</a:t>
            </a:r>
          </a:p>
          <a:p>
            <a:pPr marL="76200" indent="0">
              <a:buNone/>
            </a:pPr>
            <a:r>
              <a:rPr lang="en-US" dirty="0">
                <a:latin typeface="+mj-lt"/>
              </a:rPr>
              <a:t>A single, easy-to-use platform with job info, training details, real-time alerts, and offline access for </a:t>
            </a:r>
            <a:r>
              <a:rPr lang="en-US" dirty="0" err="1">
                <a:latin typeface="+mj-lt"/>
              </a:rPr>
              <a:t>PwDs</a:t>
            </a:r>
            <a:r>
              <a:rPr lang="en-US" dirty="0">
                <a:latin typeface="+mj-lt"/>
              </a:rPr>
              <a:t>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2999"/>
            <a:ext cx="10668000" cy="5022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>
              <a:lnSpc>
                <a:spcPct val="120000"/>
              </a:lnSpc>
              <a:buNone/>
            </a:pPr>
            <a:r>
              <a:rPr lang="en-US" sz="2000" b="1" dirty="0">
                <a:latin typeface="+mj-lt"/>
                <a:ea typeface="Cambria" panose="02040503050406030204" pitchFamily="18" charset="0"/>
              </a:rPr>
              <a:t>Analysis of Problem Statement :</a:t>
            </a:r>
          </a:p>
          <a:p>
            <a:pPr marL="76200" indent="0">
              <a:lnSpc>
                <a:spcPct val="120000"/>
              </a:lnSpc>
              <a:buNone/>
            </a:pPr>
            <a:endParaRPr lang="en-US" sz="2000" b="1" dirty="0">
              <a:latin typeface="+mj-lt"/>
            </a:endParaRPr>
          </a:p>
          <a:p>
            <a:pPr>
              <a:lnSpc>
                <a:spcPct val="120000"/>
              </a:lnSpc>
            </a:pPr>
            <a:r>
              <a:rPr lang="en-US" sz="2000" dirty="0">
                <a:latin typeface="+mj-lt"/>
              </a:rPr>
              <a:t>Many </a:t>
            </a:r>
            <a:r>
              <a:rPr lang="en-US" sz="2000" dirty="0" err="1">
                <a:latin typeface="+mj-lt"/>
              </a:rPr>
              <a:t>PwDs</a:t>
            </a:r>
            <a:r>
              <a:rPr lang="en-US" sz="2000" dirty="0">
                <a:latin typeface="+mj-lt"/>
              </a:rPr>
              <a:t> under D &amp; E categories are </a:t>
            </a:r>
            <a:r>
              <a:rPr lang="en-US" sz="2000" b="1" dirty="0">
                <a:latin typeface="+mj-lt"/>
              </a:rPr>
              <a:t>unaware of job opportunities</a:t>
            </a:r>
            <a:r>
              <a:rPr lang="en-US" sz="2000" dirty="0">
                <a:latin typeface="+mj-lt"/>
              </a:rPr>
              <a:t> due to inaccessible formats and lack of simplified communication.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+mj-lt"/>
              </a:rPr>
              <a:t>Existing portals are complex</a:t>
            </a:r>
            <a:r>
              <a:rPr lang="en-US" sz="2000" dirty="0">
                <a:latin typeface="+mj-lt"/>
              </a:rPr>
              <a:t> and not designed for users with intellectual or learning disabilities.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+mj-lt"/>
              </a:rPr>
              <a:t>Information is often </a:t>
            </a:r>
            <a:r>
              <a:rPr lang="en-US" sz="2000" b="1" dirty="0">
                <a:latin typeface="+mj-lt"/>
              </a:rPr>
              <a:t>available only in English</a:t>
            </a:r>
            <a:r>
              <a:rPr lang="en-US" sz="2000" dirty="0">
                <a:latin typeface="+mj-lt"/>
              </a:rPr>
              <a:t> or complicated technical language, making it harder to understand.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+mj-lt"/>
              </a:rPr>
              <a:t>No central platform</a:t>
            </a:r>
            <a:r>
              <a:rPr lang="en-US" sz="2000" dirty="0">
                <a:latin typeface="+mj-lt"/>
              </a:rPr>
              <a:t> exists to combine job listings, training resources, and notifications for </a:t>
            </a:r>
            <a:r>
              <a:rPr lang="en-US" sz="2000" dirty="0" err="1">
                <a:latin typeface="+mj-lt"/>
              </a:rPr>
              <a:t>PwDs</a:t>
            </a:r>
            <a:r>
              <a:rPr lang="en-US" sz="2000" dirty="0"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+mj-lt"/>
              </a:rPr>
              <a:t>Lack of </a:t>
            </a:r>
            <a:r>
              <a:rPr lang="en-US" sz="2000" b="1" dirty="0">
                <a:latin typeface="+mj-lt"/>
              </a:rPr>
              <a:t>offline access</a:t>
            </a:r>
            <a:r>
              <a:rPr lang="en-US" sz="2000" dirty="0">
                <a:latin typeface="+mj-lt"/>
              </a:rPr>
              <a:t> means people in rural or low-internet areas miss updates.</a:t>
            </a:r>
          </a:p>
          <a:p>
            <a:pPr>
              <a:lnSpc>
                <a:spcPct val="120000"/>
              </a:lnSpc>
            </a:pPr>
            <a:r>
              <a:rPr lang="en-US" sz="2000" dirty="0">
                <a:latin typeface="+mj-lt"/>
              </a:rPr>
              <a:t>Without timely alerts, many </a:t>
            </a:r>
            <a:r>
              <a:rPr lang="en-US" sz="2000" b="1" dirty="0">
                <a:latin typeface="+mj-lt"/>
              </a:rPr>
              <a:t>deadlines are missed</a:t>
            </a:r>
            <a:r>
              <a:rPr lang="en-US" sz="2000" dirty="0">
                <a:latin typeface="+mj-lt"/>
              </a:rPr>
              <a:t>, reducing chances of employment.</a:t>
            </a:r>
          </a:p>
          <a:p>
            <a:pPr marL="76200" indent="0">
              <a:lnSpc>
                <a:spcPct val="120000"/>
              </a:lnSpc>
              <a:buNone/>
            </a:pPr>
            <a:endParaRPr lang="en-US" sz="2000" b="1" dirty="0">
              <a:latin typeface="+mj-lt"/>
            </a:endParaRPr>
          </a:p>
          <a:p>
            <a:pPr marL="342900" indent="-190500" algn="just">
              <a:lnSpc>
                <a:spcPct val="12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sz="20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F0626C7-CF3B-496D-4CCA-A50EFD1FF8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41286"/>
            <a:ext cx="10668000" cy="954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2400" lvl="0" algn="just">
              <a:lnSpc>
                <a:spcPct val="200000"/>
              </a:lnSpc>
              <a:spcBef>
                <a:spcPts val="0"/>
              </a:spcBef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074656"/>
            <a:ext cx="10668000" cy="4977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Accessibility-first design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– Built for 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</a:rPr>
              <a:t>PwDs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with WCAG 2.1 standards</a:t>
            </a:r>
            <a:r>
              <a:rPr lang="en-IN" sz="2000" b="1" dirty="0">
                <a:latin typeface="+mj-lt"/>
              </a:rPr>
              <a:t> </a:t>
            </a:r>
            <a:r>
              <a:rPr lang="en-IN" sz="2000" dirty="0">
                <a:latin typeface="+mj-lt"/>
              </a:rPr>
              <a:t>(Web Content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dirty="0">
                <a:latin typeface="+mj-lt"/>
              </a:rPr>
              <a:t> Accessibility Guidelines version 2.1.)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, ARIA roles, high-contrast mode, and keyboard navigation.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Multi-language &amp; audio support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– Job details available in simple language, multiple languages, and text-to-speech for easy understanding.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Real-time notifications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– Alerts for new jobs, deadlines, and training programs.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Offline mode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– Access job listings and resources without internet.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Skill mapping &amp; application tracking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– Suggests jobs based on user skills and tracks application progress.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Centralized platform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– Combines job listings, training information, and government opportunities in one place.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000" dirty="0">
              <a:latin typeface="+mj-lt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+mj-lt"/>
              <a:ea typeface="Cambria" panose="020405030504060302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C3F939-6F5A-E3F0-347A-98914B5A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 and Tech Stack :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799" y="1143000"/>
            <a:ext cx="10667999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latin typeface="+mj-lt"/>
                <a:ea typeface="Cambria" panose="02040503050406030204" pitchFamily="18" charset="0"/>
              </a:rPr>
              <a:t>Git-hub Link : </a:t>
            </a:r>
            <a:r>
              <a:rPr lang="en-US" altLang="en-US" sz="2000" dirty="0">
                <a:solidFill>
                  <a:schemeClr val="tx1"/>
                </a:solidFill>
                <a:latin typeface="+mj-lt"/>
                <a:hlinkClick r:id="rId3"/>
              </a:rPr>
              <a:t>https://github.com/Priyankagowda0707</a:t>
            </a: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+mj-lt"/>
                <a:ea typeface="Cambria" panose="02040503050406030204" pitchFamily="18" charset="0"/>
              </a:rPr>
              <a:t>Tech Stack 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 Frontend: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HTML , CSS , 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</a:rPr>
              <a:t>Javascript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, React.js , Web Speech API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 Backend: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Node.js + Express.js, MongoDB, Firebase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+mj-lt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solidFill>
                  <a:schemeClr val="tx1"/>
                </a:solidFill>
                <a:latin typeface="+mj-lt"/>
              </a:rPr>
              <a:t> Others: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 GitHub, </a:t>
            </a:r>
            <a:r>
              <a:rPr lang="en-US" altLang="en-US" sz="2000" dirty="0" err="1">
                <a:solidFill>
                  <a:schemeClr val="tx1"/>
                </a:solidFill>
                <a:latin typeface="+mj-lt"/>
              </a:rPr>
              <a:t>Vercel</a:t>
            </a:r>
            <a:r>
              <a:rPr lang="en-US" altLang="en-US" sz="2000" dirty="0">
                <a:solidFill>
                  <a:schemeClr val="tx1"/>
                </a:solidFill>
                <a:latin typeface="+mj-lt"/>
              </a:rPr>
              <a:t>/Netlify,</a:t>
            </a:r>
          </a:p>
          <a:p>
            <a:pPr marL="15240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2000" dirty="0">
              <a:latin typeface="+mj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045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review 1: Requirement gathering &amp; research</a:t>
            </a:r>
          </a:p>
          <a:p>
            <a:r>
              <a:rPr lang="en-US" dirty="0"/>
              <a:t>review 2: UI/UX design</a:t>
            </a:r>
          </a:p>
          <a:p>
            <a:r>
              <a:rPr lang="en-US" dirty="0"/>
              <a:t>review 3: Frontend development</a:t>
            </a:r>
          </a:p>
          <a:p>
            <a:r>
              <a:rPr lang="en-US" dirty="0"/>
              <a:t>review 4: Backend development &amp; database integration</a:t>
            </a:r>
          </a:p>
          <a:p>
            <a:r>
              <a:rPr lang="en-US" dirty="0"/>
              <a:t>review 5: Deployment &amp; final review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58A9B-3F01-05FF-36D1-B320BFEB1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76" y="1143001"/>
            <a:ext cx="10023844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934</Words>
  <Application>Microsoft Office PowerPoint</Application>
  <PresentationFormat>Widescreen</PresentationFormat>
  <Paragraphs>131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Cambria</vt:lpstr>
      <vt:lpstr>Verdana</vt:lpstr>
      <vt:lpstr>Wingdings</vt:lpstr>
      <vt:lpstr>Bioinformatics</vt:lpstr>
      <vt:lpstr>Udyog Saarthi (Progressive Web-based Application)</vt:lpstr>
      <vt:lpstr>Content</vt:lpstr>
      <vt:lpstr>Problem Statement Number: PSCS-39</vt:lpstr>
      <vt:lpstr>Objectives :</vt:lpstr>
      <vt:lpstr>Background and Related work for title Selection :</vt:lpstr>
      <vt:lpstr>Analysis of Problem Statement</vt:lpstr>
      <vt:lpstr>Innovation or Novel Contributions</vt:lpstr>
      <vt:lpstr>Github link and Tech Stack : </vt:lpstr>
      <vt:lpstr>Timeline of the Project : 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Priyanka G</cp:lastModifiedBy>
  <cp:revision>54</cp:revision>
  <dcterms:modified xsi:type="dcterms:W3CDTF">2025-08-19T04:22:14Z</dcterms:modified>
</cp:coreProperties>
</file>