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69" r:id="rId4"/>
    <p:sldId id="273" r:id="rId5"/>
    <p:sldId id="268" r:id="rId6"/>
    <p:sldId id="272" r:id="rId7"/>
    <p:sldId id="271" r:id="rId8"/>
    <p:sldId id="270" r:id="rId9"/>
    <p:sldId id="265" r:id="rId10"/>
    <p:sldId id="279" r:id="rId11"/>
    <p:sldId id="275" r:id="rId12"/>
    <p:sldId id="280" r:id="rId13"/>
    <p:sldId id="276" r:id="rId14"/>
    <p:sldId id="277" r:id="rId15"/>
    <p:sldId id="278" r:id="rId16"/>
    <p:sldId id="282" r:id="rId17"/>
    <p:sldId id="283" r:id="rId18"/>
    <p:sldId id="28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06EE9709-4FAF-F496-2300-5550963AEF71}"/>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81744C10-6836-EF38-3B52-D8D66DC15F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506C6028-8367-4749-1EA4-6225CC886A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9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soclibrary.futa.edu.ng/books/Research%20Methods%20in%20Human%20Computer%20Interaction%20by%20Jonathan%20Lazar,%20Jinjuan%20Feng%20and%20Harry%20Hochheiser%20(Auth.)%20(z-lib.org).pdf" TargetMode="External"/><Relationship Id="rId3" Type="http://schemas.openxmlformats.org/officeDocument/2006/relationships/hyperlink" Target="https://www.indiacode.nic.in/bitstream/123456789/15939/1/the_rights_of_persons_with_disabilities_act%2C_2016.pdf" TargetMode="External"/><Relationship Id="rId7" Type="http://schemas.openxmlformats.org/officeDocument/2006/relationships/hyperlink" Target="https://www.academia.edu/281657/Disability_Citizenship_An_Australian_Human_Rights_Analysis_of_the_Cultural_Industries" TargetMode="External"/><Relationship Id="rId2" Type="http://schemas.openxmlformats.org/officeDocument/2006/relationships/hyperlink" Target="https://www.mospi.gov.in/sites/default/files/publication_reports/Report_583_Final_0.pdf" TargetMode="External"/><Relationship Id="rId1" Type="http://schemas.openxmlformats.org/officeDocument/2006/relationships/slideLayout" Target="../slideLayouts/slideLayout2.xml"/><Relationship Id="rId6" Type="http://schemas.openxmlformats.org/officeDocument/2006/relationships/hyperlink" Target="https://journals.sagepub.com/doi/10.1177/00187267221103529?int.sj-abstract.similar-articles.5=#:~:text=Drivers%20of%20career%20success%20among,Yehuda%20Baruch%2C%20Seeta%20Gupta%2C%202023" TargetMode="External"/><Relationship Id="rId11" Type="http://schemas.openxmlformats.org/officeDocument/2006/relationships/hyperlink" Target="https://www.w3.org/TR/WCAG21/#:~:text=Abstract,is%20provided%20in%20separate%20documents" TargetMode="External"/><Relationship Id="rId5" Type="http://schemas.openxmlformats.org/officeDocument/2006/relationships/hyperlink" Target="https://missionspubliques.org/digital-inclusion-bridging-the-divide-with-professor-dr-dp-sharma/?lang=en" TargetMode="External"/><Relationship Id="rId10" Type="http://schemas.openxmlformats.org/officeDocument/2006/relationships/hyperlink" Target="https://abhipedia.abhimanu.com/Article/IAS/NTAzMTU0/Challenges-faced-by-challenges-faced-by-persons-with-disabilities-PwDs-in-India-" TargetMode="External"/><Relationship Id="rId4" Type="http://schemas.openxmlformats.org/officeDocument/2006/relationships/hyperlink" Target="https://www.who.int/teams/noncommunicable-diseases/sensory-functions-disability-and-rehabilitation/global-report-on-health-equity-for-persons-with-disabilities" TargetMode="External"/><Relationship Id="rId9" Type="http://schemas.openxmlformats.org/officeDocument/2006/relationships/hyperlink" Target="https://portal.qader.org/cached_uploads/download/2018/11/27/empowerment-by-digital-media-of-people-with-disabilities-1543305157.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riyankagowda0707/Udyog_Saarthi-PW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ospi.gov.in/sites/default/files/publication_reports/Report_583_Final_0.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issionspubliques.org/digital-inclusion-bridging-the-divide-with-professor-dr-dp-sharma/?lang=en" TargetMode="External"/><Relationship Id="rId5" Type="http://schemas.openxmlformats.org/officeDocument/2006/relationships/hyperlink" Target="https://www.who.int/teams/noncommunicable-diseases/sensory-functions-disability-and-rehabilitation/global-report-on-health-equity-for-persons-with-disabilities" TargetMode="External"/><Relationship Id="rId4" Type="http://schemas.openxmlformats.org/officeDocument/2006/relationships/hyperlink" Target="https://www.indiacode.nic.in/bitstream/123456789/15939/1/the_rights_of_persons_with_disabilities_act%2C_2016.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a:solidFill>
                  <a:schemeClr val="tx1"/>
                </a:solidFill>
                <a:ea typeface="Cambria" panose="02040503050406030204" pitchFamily="18" charset="0"/>
              </a:rPr>
              <a:t>Udyog </a:t>
            </a:r>
            <a:r>
              <a:rPr lang="en-GB" sz="2400" dirty="0" err="1">
                <a:solidFill>
                  <a:schemeClr val="tx1"/>
                </a:solidFill>
                <a:ea typeface="Cambria" panose="02040503050406030204" pitchFamily="18" charset="0"/>
              </a:rPr>
              <a:t>Saarthi</a:t>
            </a:r>
            <a:r>
              <a:rPr lang="en-GB" sz="2400" dirty="0">
                <a:solidFill>
                  <a:schemeClr val="tx1"/>
                </a:solidFill>
                <a:ea typeface="Cambria" panose="02040503050406030204" pitchFamily="18" charset="0"/>
              </a:rPr>
              <a:t> (Progressive Web-based Application)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a:t>
            </a:r>
            <a:r>
              <a:rPr lang="en-GB" sz="1800" dirty="0">
                <a:solidFill>
                  <a:schemeClr val="tx1">
                    <a:lumMod val="95000"/>
                    <a:lumOff val="5000"/>
                  </a:schemeClr>
                </a:solidFill>
                <a:ea typeface="Cambria" panose="02040503050406030204" pitchFamily="18" charset="0"/>
              </a:rPr>
              <a:t>CSE_20</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mj-lt"/>
                <a:ea typeface="Cambria" panose="02040503050406030204" pitchFamily="18" charset="0"/>
                <a:cs typeface="Verdana"/>
                <a:sym typeface="Verdana"/>
              </a:rPr>
              <a:t>Under the Supervision of,</a:t>
            </a:r>
            <a:endParaRPr sz="1800" dirty="0">
              <a:latin typeface="+mj-lt"/>
              <a:ea typeface="Cambria" panose="02040503050406030204" pitchFamily="18" charset="0"/>
            </a:endParaRPr>
          </a:p>
          <a:p>
            <a:pPr>
              <a:spcBef>
                <a:spcPts val="340"/>
              </a:spcBef>
              <a:buClr>
                <a:srgbClr val="17365D"/>
              </a:buClr>
              <a:buSzPts val="1700"/>
            </a:pPr>
            <a:r>
              <a:rPr lang="en-IN" sz="1800" b="1" dirty="0">
                <a:latin typeface="+mj-lt"/>
              </a:rPr>
              <a:t>Ms. Saiqa Khan - </a:t>
            </a:r>
            <a:r>
              <a:rPr lang="en-IN" sz="1800" b="1" dirty="0">
                <a:solidFill>
                  <a:schemeClr val="tx1"/>
                </a:solidFill>
                <a:latin typeface="+mj-lt"/>
                <a:ea typeface="Cambria" panose="02040503050406030204" pitchFamily="18" charset="0"/>
                <a:cs typeface="Verdana"/>
                <a:sym typeface="Verdana"/>
              </a:rPr>
              <a:t>Assistant Professor</a:t>
            </a:r>
            <a:endParaRPr lang="en-IN" sz="1800" dirty="0">
              <a:solidFill>
                <a:schemeClr val="tx1"/>
              </a:solidFill>
              <a:latin typeface="+mj-lt"/>
              <a:ea typeface="Cambria" panose="02040503050406030204" pitchFamily="18" charset="0"/>
            </a:endParaRPr>
          </a:p>
          <a:p>
            <a:pPr lvl="0">
              <a:spcBef>
                <a:spcPts val="340"/>
              </a:spcBef>
              <a:buClr>
                <a:srgbClr val="17365D"/>
              </a:buClr>
              <a:buSzPts val="1700"/>
            </a:pPr>
            <a:r>
              <a:rPr lang="en-IN" sz="1800" b="1" dirty="0">
                <a:latin typeface="+mj-lt"/>
              </a:rPr>
              <a:t>Mr. </a:t>
            </a:r>
            <a:r>
              <a:rPr lang="en-IN" sz="1800" b="1" dirty="0" err="1">
                <a:latin typeface="+mj-lt"/>
              </a:rPr>
              <a:t>Thatimakula</a:t>
            </a:r>
            <a:r>
              <a:rPr lang="en-IN" sz="1800" b="1" dirty="0">
                <a:latin typeface="+mj-lt"/>
              </a:rPr>
              <a:t> Saikumar – Assistant Professor</a:t>
            </a:r>
            <a:endParaRPr lang="en-IN" sz="1800" b="1" dirty="0">
              <a:latin typeface="+mj-lt"/>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mj-lt"/>
                <a:ea typeface="Cambria" panose="02040503050406030204" pitchFamily="18" charset="0"/>
                <a:cs typeface="Verdana"/>
                <a:sym typeface="Verdana"/>
              </a:rPr>
              <a:t>School of Computer Science and Engineering</a:t>
            </a:r>
            <a:endParaRPr sz="1800" dirty="0">
              <a:latin typeface="+mj-lt"/>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mj-lt"/>
                <a:ea typeface="Cambria" panose="02040503050406030204" pitchFamily="18" charset="0"/>
                <a:cs typeface="Verdana"/>
                <a:sym typeface="Verdana"/>
              </a:rPr>
              <a:t>Presidency University</a:t>
            </a:r>
            <a:endParaRPr sz="1800" dirty="0">
              <a:latin typeface="+mj-lt"/>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852399195"/>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b="0" i="0" u="none" strike="noStrike" cap="none" dirty="0">
                          <a:solidFill>
                            <a:schemeClr val="tx1">
                              <a:lumMod val="95000"/>
                              <a:lumOff val="5000"/>
                            </a:schemeClr>
                          </a:solidFill>
                          <a:latin typeface="+mj-lt"/>
                          <a:ea typeface="Bookman Old Style"/>
                          <a:cs typeface="Bookman Old Style"/>
                          <a:sym typeface="Arial"/>
                        </a:rPr>
                        <a:t>20221CSE0307</a:t>
                      </a:r>
                    </a:p>
                    <a:p>
                      <a:pPr marL="0" marR="0" lvl="0" indent="0" algn="ctr" rtl="0">
                        <a:spcBef>
                          <a:spcPts val="0"/>
                        </a:spcBef>
                        <a:spcAft>
                          <a:spcPts val="0"/>
                        </a:spcAft>
                        <a:buFont typeface="+mj-lt"/>
                        <a:buNone/>
                      </a:pPr>
                      <a:r>
                        <a:rPr lang="en-US" sz="1800" b="0" i="0" u="none" strike="noStrike" cap="none" dirty="0">
                          <a:solidFill>
                            <a:schemeClr val="tx1">
                              <a:lumMod val="95000"/>
                              <a:lumOff val="5000"/>
                            </a:schemeClr>
                          </a:solidFill>
                          <a:latin typeface="+mj-lt"/>
                          <a:ea typeface="Bookman Old Style"/>
                          <a:cs typeface="Bookman Old Style"/>
                          <a:sym typeface="Arial"/>
                        </a:rPr>
                        <a:t>20221CSE0306</a:t>
                      </a:r>
                    </a:p>
                    <a:p>
                      <a:pPr marL="0" marR="0" lvl="0" indent="0" algn="ctr" rtl="0">
                        <a:spcBef>
                          <a:spcPts val="0"/>
                        </a:spcBef>
                        <a:spcAft>
                          <a:spcPts val="0"/>
                        </a:spcAft>
                        <a:buFont typeface="+mj-lt"/>
                        <a:buNone/>
                      </a:pPr>
                      <a:r>
                        <a:rPr lang="en-US" sz="1800" b="0" i="0" u="none" strike="noStrike" cap="none" dirty="0">
                          <a:solidFill>
                            <a:schemeClr val="tx1">
                              <a:lumMod val="95000"/>
                              <a:lumOff val="5000"/>
                            </a:schemeClr>
                          </a:solidFill>
                          <a:latin typeface="+mj-lt"/>
                          <a:ea typeface="Bookman Old Style"/>
                          <a:cs typeface="Bookman Old Style"/>
                          <a:sym typeface="Arial"/>
                        </a:rPr>
                        <a:t>20221CSE0673</a:t>
                      </a:r>
                    </a:p>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dirty="0">
                          <a:solidFill>
                            <a:schemeClr val="dk1"/>
                          </a:solidFill>
                          <a:latin typeface="+mj-lt"/>
                          <a:ea typeface="Bookman Old Style"/>
                          <a:cs typeface="Bookman Old Style"/>
                          <a:sym typeface="Arial"/>
                        </a:rPr>
                        <a:t>PRIYANKA G</a:t>
                      </a:r>
                    </a:p>
                    <a:p>
                      <a:pPr marL="0" marR="0" lvl="0" indent="0" algn="ctr" rtl="0">
                        <a:spcBef>
                          <a:spcPts val="0"/>
                        </a:spcBef>
                        <a:spcAft>
                          <a:spcPts val="0"/>
                        </a:spcAft>
                        <a:buNone/>
                      </a:pPr>
                      <a:r>
                        <a:rPr lang="en-US" sz="1800" b="0" i="0" u="none" strike="noStrike" cap="none" dirty="0">
                          <a:solidFill>
                            <a:schemeClr val="dk1"/>
                          </a:solidFill>
                          <a:latin typeface="+mj-lt"/>
                          <a:ea typeface="Bookman Old Style"/>
                          <a:cs typeface="Bookman Old Style"/>
                          <a:sym typeface="Arial"/>
                        </a:rPr>
                        <a:t>      PRIYADARSHINI</a:t>
                      </a:r>
                    </a:p>
                    <a:p>
                      <a:pPr marL="0" marR="0" lvl="0" indent="0" algn="ctr" rtl="0">
                        <a:spcBef>
                          <a:spcPts val="0"/>
                        </a:spcBef>
                        <a:spcAft>
                          <a:spcPts val="0"/>
                        </a:spcAft>
                        <a:buNone/>
                      </a:pPr>
                      <a:r>
                        <a:rPr lang="en-US" sz="1800" b="0" i="0" u="none" strike="noStrike" cap="none" dirty="0">
                          <a:solidFill>
                            <a:schemeClr val="dk1"/>
                          </a:solidFill>
                          <a:latin typeface="+mj-lt"/>
                          <a:ea typeface="Bookman Old Style"/>
                          <a:cs typeface="Bookman Old Style"/>
                          <a:sym typeface="Arial"/>
                        </a:rPr>
                        <a:t>HANSRAJ</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dirty="0">
                <a:solidFill>
                  <a:schemeClr val="accent1"/>
                </a:solidFill>
                <a:latin typeface="+mj-lt"/>
                <a:ea typeface="Cambria" panose="02040503050406030204" pitchFamily="18" charset="0"/>
                <a:cs typeface="Verdana"/>
                <a:sym typeface="Verdana"/>
              </a:rPr>
              <a:t>Name of the Program: </a:t>
            </a:r>
            <a:r>
              <a:rPr lang="en-US" sz="1800" b="1" dirty="0">
                <a:solidFill>
                  <a:schemeClr val="tx1">
                    <a:lumMod val="95000"/>
                    <a:lumOff val="5000"/>
                  </a:schemeClr>
                </a:solidFill>
                <a:latin typeface="+mj-lt"/>
                <a:ea typeface="Cambria" panose="02040503050406030204" pitchFamily="18" charset="0"/>
                <a:cs typeface="Verdana"/>
                <a:sym typeface="Verdana"/>
              </a:rPr>
              <a:t>Computer Science and Engineering</a:t>
            </a:r>
          </a:p>
          <a:p>
            <a:pPr lvl="0">
              <a:buClr>
                <a:srgbClr val="17365D"/>
              </a:buClr>
              <a:buSzPct val="100000"/>
            </a:pPr>
            <a:r>
              <a:rPr lang="en-US" sz="1800" b="1" dirty="0">
                <a:solidFill>
                  <a:schemeClr val="accent1"/>
                </a:solidFill>
                <a:latin typeface="+mj-lt"/>
                <a:ea typeface="Cambria" panose="02040503050406030204" pitchFamily="18" charset="0"/>
                <a:cs typeface="Verdana"/>
                <a:sym typeface="Verdana"/>
              </a:rPr>
              <a:t>Name of the HoD: </a:t>
            </a:r>
            <a:r>
              <a:rPr lang="en-US" sz="1800" b="1" dirty="0" err="1">
                <a:solidFill>
                  <a:schemeClr val="tx1">
                    <a:lumMod val="95000"/>
                    <a:lumOff val="5000"/>
                  </a:schemeClr>
                </a:solidFill>
                <a:latin typeface="+mj-lt"/>
                <a:ea typeface="Cambria" panose="02040503050406030204" pitchFamily="18" charset="0"/>
                <a:cs typeface="Verdana"/>
                <a:sym typeface="Verdana"/>
              </a:rPr>
              <a:t>Dr.Asif</a:t>
            </a:r>
            <a:r>
              <a:rPr lang="en-US" sz="1800" b="1" dirty="0">
                <a:solidFill>
                  <a:schemeClr val="tx1">
                    <a:lumMod val="95000"/>
                    <a:lumOff val="5000"/>
                  </a:schemeClr>
                </a:solidFill>
                <a:latin typeface="+mj-lt"/>
                <a:ea typeface="Cambria" panose="02040503050406030204" pitchFamily="18" charset="0"/>
                <a:cs typeface="Verdana"/>
                <a:sym typeface="Verdana"/>
              </a:rPr>
              <a:t> Mohammed , </a:t>
            </a:r>
            <a:r>
              <a:rPr lang="en-US" sz="1800" b="1" dirty="0" err="1">
                <a:solidFill>
                  <a:schemeClr val="tx1">
                    <a:lumMod val="95000"/>
                    <a:lumOff val="5000"/>
                  </a:schemeClr>
                </a:solidFill>
                <a:latin typeface="+mj-lt"/>
                <a:ea typeface="Cambria" panose="02040503050406030204" pitchFamily="18" charset="0"/>
                <a:cs typeface="Verdana"/>
                <a:sym typeface="Verdana"/>
              </a:rPr>
              <a:t>Dr.Blessed</a:t>
            </a:r>
            <a:r>
              <a:rPr lang="en-US" sz="1800" b="1" dirty="0">
                <a:solidFill>
                  <a:schemeClr val="tx1">
                    <a:lumMod val="95000"/>
                    <a:lumOff val="5000"/>
                  </a:schemeClr>
                </a:solidFill>
                <a:latin typeface="+mj-lt"/>
                <a:ea typeface="Cambria" panose="02040503050406030204" pitchFamily="18" charset="0"/>
                <a:cs typeface="Verdana"/>
                <a:sym typeface="Verdana"/>
              </a:rPr>
              <a:t> Prince</a:t>
            </a:r>
          </a:p>
          <a:p>
            <a:pPr lvl="0">
              <a:buClr>
                <a:srgbClr val="17365D"/>
              </a:buClr>
              <a:buSzPct val="100000"/>
            </a:pPr>
            <a:r>
              <a:rPr lang="en-US" sz="1800" b="1" i="0" u="none" strike="noStrike" cap="none" dirty="0">
                <a:solidFill>
                  <a:schemeClr val="accent1"/>
                </a:solidFill>
                <a:latin typeface="+mj-lt"/>
                <a:ea typeface="Cambria" panose="02040503050406030204" pitchFamily="18" charset="0"/>
                <a:cs typeface="Verdana"/>
                <a:sym typeface="Verdana"/>
              </a:rPr>
              <a:t>Name of the Program Project Coordinator: </a:t>
            </a:r>
            <a:r>
              <a:rPr lang="en-US" sz="1800" b="1" dirty="0" err="1">
                <a:solidFill>
                  <a:schemeClr val="tx1">
                    <a:lumMod val="95000"/>
                    <a:lumOff val="5000"/>
                  </a:schemeClr>
                </a:solidFill>
                <a:latin typeface="+mj-lt"/>
                <a:ea typeface="Cambria" panose="02040503050406030204" pitchFamily="18" charset="0"/>
                <a:cs typeface="Verdana"/>
                <a:sym typeface="Verdana"/>
              </a:rPr>
              <a:t>Dr.Jayavadivel</a:t>
            </a:r>
            <a:r>
              <a:rPr lang="en-US" sz="1800" b="1" dirty="0">
                <a:solidFill>
                  <a:schemeClr val="tx1">
                    <a:lumMod val="95000"/>
                    <a:lumOff val="5000"/>
                  </a:schemeClr>
                </a:solidFill>
                <a:latin typeface="+mj-lt"/>
                <a:ea typeface="Cambria" panose="02040503050406030204" pitchFamily="18" charset="0"/>
                <a:cs typeface="Verdana"/>
                <a:sym typeface="Verdana"/>
              </a:rPr>
              <a:t> Ravi , </a:t>
            </a:r>
            <a:r>
              <a:rPr lang="en-US" sz="1800" b="1" dirty="0" err="1">
                <a:solidFill>
                  <a:schemeClr val="tx1">
                    <a:lumMod val="95000"/>
                    <a:lumOff val="5000"/>
                  </a:schemeClr>
                </a:solidFill>
                <a:latin typeface="+mj-lt"/>
                <a:ea typeface="Cambria" panose="02040503050406030204" pitchFamily="18" charset="0"/>
                <a:cs typeface="Verdana"/>
                <a:sym typeface="Verdana"/>
              </a:rPr>
              <a:t>Mr.Muthuraju</a:t>
            </a:r>
            <a:r>
              <a:rPr lang="en-US" sz="1800" b="1" dirty="0">
                <a:solidFill>
                  <a:schemeClr val="tx1">
                    <a:lumMod val="95000"/>
                    <a:lumOff val="5000"/>
                  </a:schemeClr>
                </a:solidFill>
                <a:latin typeface="+mj-lt"/>
                <a:ea typeface="Cambria" panose="02040503050406030204" pitchFamily="18" charset="0"/>
                <a:cs typeface="Verdana"/>
                <a:sym typeface="Verdana"/>
              </a:rPr>
              <a:t> V</a:t>
            </a:r>
          </a:p>
          <a:p>
            <a:pPr lvl="0">
              <a:buClr>
                <a:srgbClr val="17365D"/>
              </a:buClr>
              <a:buSzPct val="100000"/>
            </a:pPr>
            <a:r>
              <a:rPr lang="en-US" sz="1800" b="1" dirty="0">
                <a:solidFill>
                  <a:schemeClr val="accent1"/>
                </a:solidFill>
                <a:latin typeface="+mj-lt"/>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mj-lt"/>
                <a:ea typeface="Cambria" panose="02040503050406030204" pitchFamily="18" charset="0"/>
                <a:cs typeface="Verdana"/>
                <a:sym typeface="Verdana"/>
              </a:rPr>
              <a:t>Dr. </a:t>
            </a:r>
            <a:r>
              <a:rPr lang="en-US" sz="1800" b="1" i="0" u="none" strike="noStrike" cap="none" dirty="0" err="1">
                <a:solidFill>
                  <a:schemeClr val="tx1"/>
                </a:solidFill>
                <a:latin typeface="+mj-lt"/>
                <a:ea typeface="Cambria" panose="02040503050406030204" pitchFamily="18" charset="0"/>
                <a:cs typeface="Verdana"/>
                <a:sym typeface="Verdana"/>
              </a:rPr>
              <a:t>Sampath</a:t>
            </a:r>
            <a:r>
              <a:rPr lang="en-US" sz="1800" b="1" i="0" u="none" strike="noStrike" cap="none" dirty="0">
                <a:solidFill>
                  <a:schemeClr val="tx1"/>
                </a:solidFill>
                <a:latin typeface="+mj-lt"/>
                <a:ea typeface="Cambria" panose="02040503050406030204" pitchFamily="18" charset="0"/>
                <a:cs typeface="Verdana"/>
                <a:sym typeface="Verdana"/>
              </a:rPr>
              <a:t> A K , Dr. </a:t>
            </a:r>
            <a:r>
              <a:rPr lang="en-US" sz="1800" b="1" i="0" u="none" strike="noStrike" cap="none" dirty="0" err="1">
                <a:solidFill>
                  <a:schemeClr val="tx1"/>
                </a:solidFill>
                <a:latin typeface="+mj-lt"/>
                <a:ea typeface="Cambria" panose="02040503050406030204" pitchFamily="18" charset="0"/>
                <a:cs typeface="Verdana"/>
                <a:sym typeface="Verdana"/>
              </a:rPr>
              <a:t>Geetha</a:t>
            </a:r>
            <a:r>
              <a:rPr lang="en-US" sz="1800" b="1" i="0" u="none" strike="noStrike" cap="none" dirty="0">
                <a:solidFill>
                  <a:schemeClr val="tx1"/>
                </a:solidFill>
                <a:latin typeface="+mj-lt"/>
                <a:ea typeface="Cambria" panose="02040503050406030204" pitchFamily="18" charset="0"/>
                <a:cs typeface="Verdana"/>
                <a:sym typeface="Verdana"/>
              </a:rPr>
              <a:t> A </a:t>
            </a:r>
            <a:endParaRPr sz="1800" b="1" i="0" u="none" strike="noStrike" cap="none" dirty="0">
              <a:solidFill>
                <a:schemeClr val="tx1"/>
              </a:solidFill>
              <a:latin typeface="+mj-lt"/>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9A5-6ADC-2BCB-5706-768A919F427E}"/>
              </a:ext>
            </a:extLst>
          </p:cNvPr>
          <p:cNvSpPr>
            <a:spLocks noGrp="1"/>
          </p:cNvSpPr>
          <p:nvPr>
            <p:ph type="title"/>
          </p:nvPr>
        </p:nvSpPr>
        <p:spPr/>
        <p:txBody>
          <a:bodyPr/>
          <a:lstStyle/>
          <a:p>
            <a:r>
              <a:rPr lang="en-US" b="0" dirty="0"/>
              <a:t>Algorithm </a:t>
            </a:r>
            <a:endParaRPr lang="en-IN" b="0" dirty="0"/>
          </a:p>
        </p:txBody>
      </p:sp>
      <p:sp>
        <p:nvSpPr>
          <p:cNvPr id="3" name="Text Placeholder 2">
            <a:extLst>
              <a:ext uri="{FF2B5EF4-FFF2-40B4-BE49-F238E27FC236}">
                <a16:creationId xmlns:a16="http://schemas.microsoft.com/office/drawing/2014/main" id="{2D0FFDCA-165A-0D73-C8A8-3BB2F1E84C32}"/>
              </a:ext>
            </a:extLst>
          </p:cNvPr>
          <p:cNvSpPr>
            <a:spLocks noGrp="1"/>
          </p:cNvSpPr>
          <p:nvPr>
            <p:ph type="body" idx="1"/>
          </p:nvPr>
        </p:nvSpPr>
        <p:spPr>
          <a:xfrm>
            <a:off x="762000" y="952500"/>
            <a:ext cx="10668000" cy="5231484"/>
          </a:xfrm>
        </p:spPr>
        <p:txBody>
          <a:bodyPr>
            <a:noAutofit/>
          </a:bodyPr>
          <a:lstStyle/>
          <a:p>
            <a:pPr marL="419100" lvl="0" indent="-342900">
              <a:buFont typeface="+mj-lt"/>
              <a:buAutoNum type="arabicPeriod"/>
            </a:pPr>
            <a:endParaRPr lang="en-IN" sz="1800" dirty="0">
              <a:latin typeface="+mj-lt"/>
            </a:endParaRPr>
          </a:p>
          <a:p>
            <a:pPr marL="76200" indent="0">
              <a:buNone/>
            </a:pPr>
            <a:endParaRPr lang="en-IN" sz="1800" dirty="0">
              <a:latin typeface="+mj-lt"/>
            </a:endParaRPr>
          </a:p>
        </p:txBody>
      </p:sp>
      <p:pic>
        <p:nvPicPr>
          <p:cNvPr id="5" name="Picture 4">
            <a:extLst>
              <a:ext uri="{FF2B5EF4-FFF2-40B4-BE49-F238E27FC236}">
                <a16:creationId xmlns:a16="http://schemas.microsoft.com/office/drawing/2014/main" id="{1B193366-8D5D-D273-835B-48AC3AD34BA5}"/>
              </a:ext>
            </a:extLst>
          </p:cNvPr>
          <p:cNvPicPr>
            <a:picLocks noChangeAspect="1"/>
          </p:cNvPicPr>
          <p:nvPr/>
        </p:nvPicPr>
        <p:blipFill>
          <a:blip r:embed="rId2"/>
          <a:stretch>
            <a:fillRect/>
          </a:stretch>
        </p:blipFill>
        <p:spPr>
          <a:xfrm>
            <a:off x="2856322" y="952501"/>
            <a:ext cx="6175342" cy="5421846"/>
          </a:xfrm>
          <a:prstGeom prst="rect">
            <a:avLst/>
          </a:prstGeom>
        </p:spPr>
      </p:pic>
    </p:spTree>
    <p:extLst>
      <p:ext uri="{BB962C8B-B14F-4D97-AF65-F5344CB8AC3E}">
        <p14:creationId xmlns:p14="http://schemas.microsoft.com/office/powerpoint/2010/main" val="13821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93B-831B-8CC3-D881-84AFB0DF7140}"/>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09601489-9BF4-9780-4CF4-F9A06B12507B}"/>
              </a:ext>
            </a:extLst>
          </p:cNvPr>
          <p:cNvSpPr>
            <a:spLocks noGrp="1"/>
          </p:cNvSpPr>
          <p:nvPr>
            <p:ph type="body" idx="1"/>
          </p:nvPr>
        </p:nvSpPr>
        <p:spPr/>
        <p:txBody>
          <a:bodyPr>
            <a:normAutofit/>
          </a:bodyPr>
          <a:lstStyle/>
          <a:p>
            <a:pPr lvl="0"/>
            <a:r>
              <a:rPr lang="en-US" sz="1800" u="sng" dirty="0">
                <a:latin typeface="+mj-lt"/>
              </a:rPr>
              <a:t>User Authentication Module: </a:t>
            </a:r>
            <a:r>
              <a:rPr lang="en-US" sz="1800" dirty="0">
                <a:latin typeface="+mj-lt"/>
              </a:rPr>
              <a:t>Handles secure registration and login for </a:t>
            </a:r>
            <a:r>
              <a:rPr lang="en-US" sz="1800" dirty="0" err="1">
                <a:latin typeface="+mj-lt"/>
              </a:rPr>
              <a:t>PwDs</a:t>
            </a:r>
            <a:r>
              <a:rPr lang="en-US" sz="1800" dirty="0">
                <a:latin typeface="+mj-lt"/>
              </a:rPr>
              <a:t> and Guardians using JWT.</a:t>
            </a:r>
            <a:endParaRPr lang="en-IN" sz="1800" dirty="0">
              <a:latin typeface="+mj-lt"/>
            </a:endParaRPr>
          </a:p>
          <a:p>
            <a:pPr lvl="0"/>
            <a:r>
              <a:rPr lang="en-US" sz="1800" u="sng" dirty="0">
                <a:latin typeface="+mj-lt"/>
              </a:rPr>
              <a:t>Profile Management Module:</a:t>
            </a:r>
            <a:r>
              <a:rPr lang="en-US" sz="1800" dirty="0">
                <a:latin typeface="+mj-lt"/>
              </a:rPr>
              <a:t> Allows users to create and manage their profiles, specifying disability type, skills, and job preferences.</a:t>
            </a:r>
            <a:endParaRPr lang="en-IN" sz="1800" dirty="0">
              <a:latin typeface="+mj-lt"/>
            </a:endParaRPr>
          </a:p>
          <a:p>
            <a:pPr lvl="0"/>
            <a:r>
              <a:rPr lang="en-US" sz="1800" u="sng" dirty="0">
                <a:latin typeface="+mj-lt"/>
              </a:rPr>
              <a:t>Job Search &amp; Listing Module:</a:t>
            </a:r>
            <a:r>
              <a:rPr lang="en-US" sz="1800" dirty="0">
                <a:latin typeface="+mj-lt"/>
              </a:rPr>
              <a:t> The core module to browse, search, and filter job opportunities specifically based on reservation categories and disability type.</a:t>
            </a:r>
            <a:endParaRPr lang="en-IN" sz="1800" dirty="0">
              <a:latin typeface="+mj-lt"/>
            </a:endParaRPr>
          </a:p>
          <a:p>
            <a:pPr lvl="0"/>
            <a:r>
              <a:rPr lang="en-US" sz="1800" u="sng" dirty="0">
                <a:latin typeface="+mj-lt"/>
              </a:rPr>
              <a:t>Training &amp; Coaching Module:</a:t>
            </a:r>
            <a:r>
              <a:rPr lang="en-US" sz="1800" dirty="0">
                <a:latin typeface="+mj-lt"/>
              </a:rPr>
              <a:t> Provides access to skill development videos, mock tests, and application guidance resources.</a:t>
            </a:r>
            <a:endParaRPr lang="en-IN" sz="1800" dirty="0">
              <a:latin typeface="+mj-lt"/>
            </a:endParaRPr>
          </a:p>
          <a:p>
            <a:pPr lvl="0"/>
            <a:r>
              <a:rPr lang="en-US" sz="1800" u="sng" dirty="0">
                <a:latin typeface="+mj-lt"/>
              </a:rPr>
              <a:t>Accessibility Module:</a:t>
            </a:r>
            <a:r>
              <a:rPr lang="en-US" sz="1800" dirty="0">
                <a:latin typeface="+mj-lt"/>
              </a:rPr>
              <a:t> Integrates TTS functionality, language selection, and ensures UI compliance with accessibility standards.</a:t>
            </a:r>
            <a:endParaRPr lang="en-IN" sz="1800" dirty="0">
              <a:latin typeface="+mj-lt"/>
            </a:endParaRPr>
          </a:p>
          <a:p>
            <a:pPr lvl="0"/>
            <a:r>
              <a:rPr lang="en-US" sz="1800" u="sng" dirty="0">
                <a:latin typeface="+mj-lt"/>
              </a:rPr>
              <a:t>Notification Module:</a:t>
            </a:r>
            <a:r>
              <a:rPr lang="en-US" sz="1800" dirty="0">
                <a:latin typeface="+mj-lt"/>
              </a:rPr>
              <a:t> Alerts users and guardians about new job postings, application deadlines, and new training content.</a:t>
            </a:r>
            <a:endParaRPr lang="en-IN" sz="1800" dirty="0">
              <a:latin typeface="+mj-lt"/>
            </a:endParaRPr>
          </a:p>
          <a:p>
            <a:pPr lvl="0"/>
            <a:r>
              <a:rPr lang="en-US" sz="1800" u="sng" dirty="0">
                <a:latin typeface="+mj-lt"/>
              </a:rPr>
              <a:t>Admin Portal Module:</a:t>
            </a:r>
            <a:r>
              <a:rPr lang="en-US" sz="1800" dirty="0">
                <a:latin typeface="+mj-lt"/>
              </a:rPr>
              <a:t> Allows the admin to post new jobs, manage training content, and oversee user accounts.</a:t>
            </a:r>
            <a:endParaRPr lang="en-IN" sz="1800" dirty="0">
              <a:latin typeface="+mj-lt"/>
            </a:endParaRPr>
          </a:p>
          <a:p>
            <a:endParaRPr lang="en-IN" sz="1800" dirty="0">
              <a:latin typeface="+mj-lt"/>
            </a:endParaRPr>
          </a:p>
        </p:txBody>
      </p:sp>
    </p:spTree>
    <p:extLst>
      <p:ext uri="{BB962C8B-B14F-4D97-AF65-F5344CB8AC3E}">
        <p14:creationId xmlns:p14="http://schemas.microsoft.com/office/powerpoint/2010/main" val="28280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3E7B-5F0F-6913-329E-A0B82DC2D6D2}"/>
              </a:ext>
            </a:extLst>
          </p:cNvPr>
          <p:cNvSpPr>
            <a:spLocks noGrp="1"/>
          </p:cNvSpPr>
          <p:nvPr>
            <p:ph type="title"/>
          </p:nvPr>
        </p:nvSpPr>
        <p:spPr>
          <a:xfrm>
            <a:off x="812800" y="546754"/>
            <a:ext cx="10668000" cy="215383"/>
          </a:xfrm>
        </p:spPr>
        <p:txBody>
          <a:bodyPr/>
          <a:lstStyle/>
          <a:p>
            <a:r>
              <a:rPr lang="en-US" dirty="0">
                <a:ea typeface="Cambria" panose="02040503050406030204" pitchFamily="18" charset="0"/>
              </a:rPr>
              <a:t>Background and Related work for title Selection</a:t>
            </a:r>
            <a:br>
              <a:rPr lang="en-US" dirty="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E506CDC8-73D3-7B0E-E404-5A08B9FF9BFD}"/>
              </a:ext>
            </a:extLst>
          </p:cNvPr>
          <p:cNvSpPr>
            <a:spLocks noGrp="1"/>
          </p:cNvSpPr>
          <p:nvPr>
            <p:ph type="body" idx="1"/>
          </p:nvPr>
        </p:nvSpPr>
        <p:spPr/>
        <p:txBody>
          <a:bodyPr>
            <a:noAutofit/>
          </a:bodyPr>
          <a:lstStyle/>
          <a:p>
            <a:pPr marL="76200" indent="0">
              <a:buNone/>
            </a:pPr>
            <a:r>
              <a:rPr lang="en-US" sz="1600" b="1" dirty="0"/>
              <a:t>Background</a:t>
            </a:r>
            <a:endParaRPr lang="en-US" sz="1600" dirty="0"/>
          </a:p>
          <a:p>
            <a:r>
              <a:rPr lang="en-US" sz="1600" dirty="0"/>
              <a:t>In India, 64% of Persons with Disabilities (PwDs) are unemployed.</a:t>
            </a:r>
          </a:p>
          <a:p>
            <a:r>
              <a:rPr lang="en-US" sz="1600" dirty="0"/>
              <a:t>The government has a 4% job reservation for PwDs, but many still miss out.</a:t>
            </a:r>
          </a:p>
          <a:p>
            <a:r>
              <a:rPr lang="en-US" sz="1600" dirty="0"/>
              <a:t>Main reasons: lack of awareness, hard-to-read job information, low digital skills, and late updates.</a:t>
            </a:r>
          </a:p>
          <a:p>
            <a:r>
              <a:rPr lang="en-US" sz="1600" dirty="0"/>
              <a:t>Current job platforms are not fully accessible for PwDs, especially in D &amp; E categories.</a:t>
            </a:r>
          </a:p>
          <a:p>
            <a:endParaRPr lang="en-US" sz="1600" dirty="0"/>
          </a:p>
          <a:p>
            <a:pPr marL="76200" indent="0">
              <a:buNone/>
            </a:pPr>
            <a:r>
              <a:rPr lang="en-US" sz="1600" b="1" dirty="0"/>
              <a:t>Related Work</a:t>
            </a:r>
            <a:endParaRPr lang="en-US" sz="1600" dirty="0"/>
          </a:p>
          <a:p>
            <a:r>
              <a:rPr lang="en-US" sz="1600" u="sng" dirty="0"/>
              <a:t>Employment News Online </a:t>
            </a:r>
            <a:r>
              <a:rPr lang="en-US" sz="1600" dirty="0"/>
              <a:t>– Shares jobs but no audio or simple language support.</a:t>
            </a:r>
          </a:p>
          <a:p>
            <a:r>
              <a:rPr lang="en-US" sz="1600" u="sng" dirty="0"/>
              <a:t>National Career Service (NCS) Portal </a:t>
            </a:r>
            <a:r>
              <a:rPr lang="en-US" sz="1600" dirty="0"/>
              <a:t>– Has job listings but not </a:t>
            </a:r>
            <a:r>
              <a:rPr lang="en-US" sz="1600" dirty="0" err="1"/>
              <a:t>PwD</a:t>
            </a:r>
            <a:r>
              <a:rPr lang="en-US" sz="1600" dirty="0"/>
              <a:t>-friendly.</a:t>
            </a:r>
          </a:p>
          <a:p>
            <a:r>
              <a:rPr lang="en-US" sz="1600" u="sng" dirty="0"/>
              <a:t>NGO Training Apps </a:t>
            </a:r>
            <a:r>
              <a:rPr lang="en-US" sz="1600" dirty="0"/>
              <a:t>– Teach skills but do not connect directly to government job updates.</a:t>
            </a:r>
          </a:p>
          <a:p>
            <a:endParaRPr lang="en-US" sz="1600" dirty="0"/>
          </a:p>
          <a:p>
            <a:pPr marL="76200" indent="0">
              <a:buNone/>
            </a:pPr>
            <a:r>
              <a:rPr lang="en-US" sz="1600" b="1" dirty="0"/>
              <a:t>Key Need</a:t>
            </a:r>
          </a:p>
          <a:p>
            <a:pPr marL="76200" indent="0">
              <a:buNone/>
            </a:pPr>
            <a:r>
              <a:rPr lang="en-US" sz="1600" dirty="0"/>
              <a:t>A single, easy-to-use platform with job info, training details, real-time alerts, and offline access for PwDs.</a:t>
            </a:r>
          </a:p>
          <a:p>
            <a:pPr marL="342900" lvl="0" indent="-190500" algn="just">
              <a:spcBef>
                <a:spcPts val="0"/>
              </a:spcBef>
              <a:buSzPct val="100000"/>
              <a:buNone/>
            </a:pPr>
            <a:endParaRPr lang="en-US" sz="1600" dirty="0">
              <a:ea typeface="Cambria" panose="02040503050406030204" pitchFamily="18" charset="0"/>
            </a:endParaRPr>
          </a:p>
          <a:p>
            <a:pPr marL="342900" lvl="0" indent="-190500" algn="just">
              <a:spcBef>
                <a:spcPts val="0"/>
              </a:spcBef>
              <a:buSzPct val="100000"/>
              <a:buNone/>
            </a:pPr>
            <a:endParaRPr lang="en-US" sz="1600" dirty="0">
              <a:ea typeface="Cambria" panose="02040503050406030204" pitchFamily="18" charset="0"/>
            </a:endParaRPr>
          </a:p>
          <a:p>
            <a:pPr marL="342900" lvl="0" indent="-190500" algn="just">
              <a:lnSpc>
                <a:spcPct val="200000"/>
              </a:lnSpc>
              <a:spcBef>
                <a:spcPts val="0"/>
              </a:spcBef>
              <a:buSzPct val="100000"/>
              <a:buNone/>
            </a:pPr>
            <a:endParaRPr lang="en-US" sz="1600" dirty="0">
              <a:ea typeface="Cambria" panose="02040503050406030204" pitchFamily="18" charset="0"/>
            </a:endParaRPr>
          </a:p>
          <a:p>
            <a:pPr marL="342900" lvl="0" indent="-190500" algn="just">
              <a:lnSpc>
                <a:spcPct val="200000"/>
              </a:lnSpc>
              <a:spcBef>
                <a:spcPts val="0"/>
              </a:spcBef>
              <a:buSzPct val="100000"/>
              <a:buNone/>
            </a:pPr>
            <a:endParaRPr lang="en-US" sz="1600" dirty="0">
              <a:ea typeface="Cambria" panose="02040503050406030204" pitchFamily="18" charset="0"/>
            </a:endParaRPr>
          </a:p>
          <a:p>
            <a:pPr marL="342900" lvl="0" indent="-190500" algn="just">
              <a:lnSpc>
                <a:spcPct val="200000"/>
              </a:lnSpc>
              <a:spcBef>
                <a:spcPts val="0"/>
              </a:spcBef>
              <a:buSzPct val="100000"/>
              <a:buNone/>
            </a:pPr>
            <a:endParaRPr lang="en-US" sz="1600" dirty="0">
              <a:ea typeface="Cambria" panose="02040503050406030204" pitchFamily="18" charset="0"/>
            </a:endParaRPr>
          </a:p>
          <a:p>
            <a:pPr marL="76200" indent="0">
              <a:buNone/>
            </a:pPr>
            <a:endParaRPr lang="en-IN" sz="1600" dirty="0">
              <a:latin typeface="+mj-lt"/>
            </a:endParaRPr>
          </a:p>
        </p:txBody>
      </p:sp>
    </p:spTree>
    <p:extLst>
      <p:ext uri="{BB962C8B-B14F-4D97-AF65-F5344CB8AC3E}">
        <p14:creationId xmlns:p14="http://schemas.microsoft.com/office/powerpoint/2010/main" val="250984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1830-9627-1487-A166-456852DFCBCC}"/>
              </a:ext>
            </a:extLst>
          </p:cNvPr>
          <p:cNvSpPr>
            <a:spLocks noGrp="1"/>
          </p:cNvSpPr>
          <p:nvPr>
            <p:ph type="title"/>
          </p:nvPr>
        </p:nvSpPr>
        <p:spPr/>
        <p:txBody>
          <a:bodyPr/>
          <a:lstStyle/>
          <a:p>
            <a:r>
              <a:rPr lang="en-IN" dirty="0"/>
              <a:t>Timeline </a:t>
            </a:r>
          </a:p>
        </p:txBody>
      </p:sp>
      <p:sp>
        <p:nvSpPr>
          <p:cNvPr id="3" name="Text Placeholder 2">
            <a:extLst>
              <a:ext uri="{FF2B5EF4-FFF2-40B4-BE49-F238E27FC236}">
                <a16:creationId xmlns:a16="http://schemas.microsoft.com/office/drawing/2014/main" id="{15A39DD4-1E03-1EEC-588D-E557FBC85FF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2A70E9D-3FA9-B376-C3AF-C201B0219E91}"/>
              </a:ext>
            </a:extLst>
          </p:cNvPr>
          <p:cNvPicPr>
            <a:picLocks noChangeAspect="1"/>
          </p:cNvPicPr>
          <p:nvPr/>
        </p:nvPicPr>
        <p:blipFill>
          <a:blip r:embed="rId2"/>
          <a:stretch>
            <a:fillRect/>
          </a:stretch>
        </p:blipFill>
        <p:spPr>
          <a:xfrm>
            <a:off x="920676" y="1143001"/>
            <a:ext cx="10023844" cy="4953000"/>
          </a:xfrm>
          <a:prstGeom prst="rect">
            <a:avLst/>
          </a:prstGeom>
        </p:spPr>
      </p:pic>
    </p:spTree>
    <p:extLst>
      <p:ext uri="{BB962C8B-B14F-4D97-AF65-F5344CB8AC3E}">
        <p14:creationId xmlns:p14="http://schemas.microsoft.com/office/powerpoint/2010/main" val="142550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7B3-1065-9602-4615-23C8A6F26F56}"/>
              </a:ext>
            </a:extLst>
          </p:cNvPr>
          <p:cNvSpPr>
            <a:spLocks noGrp="1"/>
          </p:cNvSpPr>
          <p:nvPr>
            <p:ph type="title"/>
          </p:nvPr>
        </p:nvSpPr>
        <p:spPr/>
        <p:txBody>
          <a:bodyPr/>
          <a:lstStyle/>
          <a:p>
            <a:r>
              <a:rPr lang="en-IN" dirty="0"/>
              <a:t>Hardware &amp; Software</a:t>
            </a:r>
          </a:p>
        </p:txBody>
      </p:sp>
      <p:graphicFrame>
        <p:nvGraphicFramePr>
          <p:cNvPr id="4" name="Table 3">
            <a:extLst>
              <a:ext uri="{FF2B5EF4-FFF2-40B4-BE49-F238E27FC236}">
                <a16:creationId xmlns:a16="http://schemas.microsoft.com/office/drawing/2014/main" id="{EF180891-49FC-042F-9F4B-5B03BD41287C}"/>
              </a:ext>
            </a:extLst>
          </p:cNvPr>
          <p:cNvGraphicFramePr>
            <a:graphicFrameLocks noGrp="1"/>
          </p:cNvGraphicFramePr>
          <p:nvPr>
            <p:extLst>
              <p:ext uri="{D42A27DB-BD31-4B8C-83A1-F6EECF244321}">
                <p14:modId xmlns:p14="http://schemas.microsoft.com/office/powerpoint/2010/main" val="3291190749"/>
              </p:ext>
            </p:extLst>
          </p:nvPr>
        </p:nvGraphicFramePr>
        <p:xfrm>
          <a:off x="1018094" y="1395168"/>
          <a:ext cx="5929460" cy="4366967"/>
        </p:xfrm>
        <a:graphic>
          <a:graphicData uri="http://schemas.openxmlformats.org/drawingml/2006/table">
            <a:tbl>
              <a:tblPr firstRow="1" firstCol="1" bandRow="1"/>
              <a:tblGrid>
                <a:gridCol w="1768447">
                  <a:extLst>
                    <a:ext uri="{9D8B030D-6E8A-4147-A177-3AD203B41FA5}">
                      <a16:colId xmlns:a16="http://schemas.microsoft.com/office/drawing/2014/main" val="585846117"/>
                    </a:ext>
                  </a:extLst>
                </a:gridCol>
                <a:gridCol w="4161013">
                  <a:extLst>
                    <a:ext uri="{9D8B030D-6E8A-4147-A177-3AD203B41FA5}">
                      <a16:colId xmlns:a16="http://schemas.microsoft.com/office/drawing/2014/main" val="3065037968"/>
                    </a:ext>
                  </a:extLst>
                </a:gridCol>
              </a:tblGrid>
              <a:tr h="434690">
                <a:tc>
                  <a:txBody>
                    <a:bodyPr/>
                    <a:lstStyle/>
                    <a:p>
                      <a:pPr>
                        <a:lnSpc>
                          <a:spcPct val="107000"/>
                        </a:lnSpc>
                        <a:spcAft>
                          <a:spcPts val="800"/>
                        </a:spcAft>
                        <a:buNone/>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buNone/>
                      </a:pPr>
                      <a:r>
                        <a:rPr lang="en-US" sz="1200" b="1">
                          <a:effectLst/>
                          <a:latin typeface="Calibri" panose="020F0502020204030204" pitchFamily="34" charset="0"/>
                          <a:ea typeface="Calibri" panose="020F0502020204030204" pitchFamily="34" charset="0"/>
                          <a:cs typeface="Calibri" panose="020F0502020204030204" pitchFamily="34" charset="0"/>
                        </a:rPr>
                        <a:t>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3332123539"/>
                  </a:ext>
                </a:extLst>
              </a:tr>
              <a:tr h="434690">
                <a:tc>
                  <a:txBody>
                    <a:bodyPr/>
                    <a:lstStyle/>
                    <a:p>
                      <a:pPr>
                        <a:lnSpc>
                          <a:spcPct val="107000"/>
                        </a:lnSpc>
                        <a:spcAft>
                          <a:spcPts val="800"/>
                        </a:spcAft>
                        <a:buNone/>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Frontend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buNone/>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React.js (PWA), HTML5, CSS3, JavaScript (ES6+)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1336041548"/>
                  </a:ext>
                </a:extLst>
              </a:tr>
              <a:tr h="434690">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Backend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Node.js, Express.js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840933495"/>
                  </a:ext>
                </a:extLst>
              </a:tr>
              <a:tr h="434690">
                <a:tc>
                  <a:txBody>
                    <a:bodyPr/>
                    <a:lstStyle/>
                    <a:p>
                      <a:pPr>
                        <a:lnSpc>
                          <a:spcPct val="107000"/>
                        </a:lnSpc>
                        <a:spcAft>
                          <a:spcPts val="800"/>
                        </a:spcAft>
                        <a:buNone/>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Database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buNone/>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MongoDB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4212108678"/>
                  </a:ext>
                </a:extLst>
              </a:tr>
              <a:tr h="434690">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Authentication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buNone/>
                      </a:pPr>
                      <a:r>
                        <a:rPr lang="en-US" sz="1200" dirty="0">
                          <a:effectLst/>
                          <a:latin typeface="Calibri" panose="020F0502020204030204" pitchFamily="34" charset="0"/>
                          <a:ea typeface="Calibri" panose="020F0502020204030204" pitchFamily="34" charset="0"/>
                          <a:cs typeface="Calibri" panose="020F0502020204030204" pitchFamily="34" charset="0"/>
                        </a:rPr>
                        <a:t>JWT (JSON Web Tokens)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50792348"/>
                  </a:ext>
                </a:extLst>
              </a:tr>
              <a:tr h="434690">
                <a:tc>
                  <a:txBody>
                    <a:bodyPr/>
                    <a:lstStyle/>
                    <a:p>
                      <a:pPr>
                        <a:lnSpc>
                          <a:spcPct val="107000"/>
                        </a:lnSpc>
                        <a:spcAft>
                          <a:spcPts val="800"/>
                        </a:spcAft>
                        <a:buNone/>
                      </a:pP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Version Control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buNone/>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Git, GitHub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1516285318"/>
                  </a:ext>
                </a:extLst>
              </a:tr>
              <a:tr h="434690">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Development Tools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VS Code, Postman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3143433646"/>
                  </a:ext>
                </a:extLst>
              </a:tr>
              <a:tr h="434690">
                <a:tc>
                  <a:txBody>
                    <a:bodyPr/>
                    <a:lstStyle/>
                    <a:p>
                      <a:pPr>
                        <a:lnSpc>
                          <a:spcPct val="107000"/>
                        </a:lnSpc>
                        <a:spcAft>
                          <a:spcPts val="800"/>
                        </a:spcAft>
                        <a:buNone/>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Hosting 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800"/>
                        </a:spcAft>
                        <a:buNone/>
                      </a:pPr>
                      <a:r>
                        <a:rPr lang="en-US"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AWS EC2 / S3 or Google Cloud Platform (GCP)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627973899"/>
                  </a:ext>
                </a:extLst>
              </a:tr>
              <a:tr h="889447">
                <a:tc>
                  <a:txBody>
                    <a:bodyPr/>
                    <a:lstStyle/>
                    <a:p>
                      <a:pPr>
                        <a:lnSpc>
                          <a:spcPct val="107000"/>
                        </a:lnSpc>
                        <a:spcAft>
                          <a:spcPts val="800"/>
                        </a:spcAft>
                        <a:buNone/>
                      </a:pPr>
                      <a:r>
                        <a:rPr lang="en-US" sz="1200">
                          <a:effectLst/>
                          <a:latin typeface="Calibri" panose="020F0502020204030204" pitchFamily="34" charset="0"/>
                          <a:ea typeface="Calibri" panose="020F0502020204030204" pitchFamily="34" charset="0"/>
                          <a:cs typeface="Calibri" panose="020F0502020204030204" pitchFamily="34" charset="0"/>
                        </a:rPr>
                        <a:t>End-User Hardware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07000"/>
                        </a:lnSpc>
                        <a:spcAft>
                          <a:spcPts val="800"/>
                        </a:spcAft>
                        <a:buNone/>
                      </a:pPr>
                      <a:r>
                        <a:rPr lang="en-US" sz="1200" dirty="0">
                          <a:effectLst/>
                          <a:latin typeface="Calibri" panose="020F0502020204030204" pitchFamily="34" charset="0"/>
                          <a:ea typeface="Calibri" panose="020F0502020204030204" pitchFamily="34" charset="0"/>
                          <a:cs typeface="Calibri" panose="020F0502020204030204" pitchFamily="34" charset="0"/>
                        </a:rPr>
                        <a:t>Smartphones, Tablets, Desktops/Laptops with a modern browser (Chrome, Edge, Firefox) and internet connection.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062379357"/>
                  </a:ext>
                </a:extLst>
              </a:tr>
            </a:tbl>
          </a:graphicData>
        </a:graphic>
      </p:graphicFrame>
    </p:spTree>
    <p:extLst>
      <p:ext uri="{BB962C8B-B14F-4D97-AF65-F5344CB8AC3E}">
        <p14:creationId xmlns:p14="http://schemas.microsoft.com/office/powerpoint/2010/main" val="4911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8581-8481-6E8B-E8FF-8FAB28ADDCBA}"/>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850D771E-F13B-F105-D9E1-00BD4D3E79DD}"/>
              </a:ext>
            </a:extLst>
          </p:cNvPr>
          <p:cNvSpPr>
            <a:spLocks noGrp="1"/>
          </p:cNvSpPr>
          <p:nvPr>
            <p:ph type="body" idx="1"/>
          </p:nvPr>
        </p:nvSpPr>
        <p:spPr/>
        <p:txBody>
          <a:bodyPr>
            <a:normAutofit/>
          </a:bodyPr>
          <a:lstStyle/>
          <a:p>
            <a:pPr marL="533400" lvl="0" indent="-457200">
              <a:buFont typeface="+mj-lt"/>
              <a:buAutoNum type="arabicPeriod"/>
            </a:pPr>
            <a:r>
              <a:rPr lang="en-US" sz="1800" u="sng" dirty="0">
                <a:latin typeface="+mj-lt"/>
                <a:hlinkClick r:id="rId2"/>
              </a:rPr>
              <a:t>Ministry of Statistics and </a:t>
            </a:r>
            <a:r>
              <a:rPr lang="en-US" sz="1800" u="sng" dirty="0" err="1">
                <a:latin typeface="+mj-lt"/>
                <a:hlinkClick r:id="rId2"/>
              </a:rPr>
              <a:t>Programme</a:t>
            </a:r>
            <a:r>
              <a:rPr lang="en-US" sz="1800" u="sng" dirty="0">
                <a:latin typeface="+mj-lt"/>
                <a:hlinkClick r:id="rId2"/>
              </a:rPr>
              <a:t> Implementation. (2021). Report on Persons with Disabilities in India.</a:t>
            </a:r>
            <a:r>
              <a:rPr lang="en-IN" sz="1800" dirty="0">
                <a:latin typeface="+mj-lt"/>
              </a:rPr>
              <a:t> </a:t>
            </a:r>
          </a:p>
          <a:p>
            <a:pPr marL="533400" lvl="0" indent="-457200">
              <a:buFont typeface="+mj-lt"/>
              <a:buAutoNum type="arabicPeriod"/>
            </a:pPr>
            <a:r>
              <a:rPr lang="en-US" sz="1800" u="sng" dirty="0">
                <a:latin typeface="+mj-lt"/>
                <a:hlinkClick r:id="rId3"/>
              </a:rPr>
              <a:t>Government of India. (2016). The Rights of Persons with Disabilities Act.</a:t>
            </a:r>
            <a:endParaRPr lang="en-IN" sz="1800" dirty="0">
              <a:latin typeface="+mj-lt"/>
            </a:endParaRPr>
          </a:p>
          <a:p>
            <a:pPr marL="533400" lvl="0" indent="-457200">
              <a:buFont typeface="+mj-lt"/>
              <a:buAutoNum type="arabicPeriod"/>
            </a:pPr>
            <a:r>
              <a:rPr lang="en-US" sz="1800" u="sng" dirty="0">
                <a:latin typeface="+mj-lt"/>
                <a:hlinkClick r:id="rId4"/>
              </a:rPr>
              <a:t>World Health Organization. (2019). Global Report on Disability.</a:t>
            </a:r>
            <a:endParaRPr lang="en-IN" sz="1800" dirty="0">
              <a:latin typeface="+mj-lt"/>
            </a:endParaRPr>
          </a:p>
          <a:p>
            <a:pPr marL="533400" lvl="0" indent="-457200">
              <a:buFont typeface="+mj-lt"/>
              <a:buAutoNum type="arabicPeriod"/>
            </a:pPr>
            <a:r>
              <a:rPr lang="en-US" sz="1800" u="sng" dirty="0">
                <a:latin typeface="+mj-lt"/>
                <a:hlinkClick r:id="rId5"/>
              </a:rPr>
              <a:t>Dr. D. P. Sharma, "Digital Inclusion of </a:t>
            </a:r>
            <a:r>
              <a:rPr lang="en-US" sz="1800" u="sng" dirty="0" err="1">
                <a:latin typeface="+mj-lt"/>
                <a:hlinkClick r:id="rId5"/>
              </a:rPr>
              <a:t>PwDs</a:t>
            </a:r>
            <a:r>
              <a:rPr lang="en-US" sz="1800" u="sng" dirty="0">
                <a:latin typeface="+mj-lt"/>
                <a:hlinkClick r:id="rId5"/>
              </a:rPr>
              <a:t> in India," in IEEE Access, vol. 10, 2022.</a:t>
            </a:r>
            <a:endParaRPr lang="en-IN" sz="1800" dirty="0">
              <a:latin typeface="+mj-lt"/>
            </a:endParaRPr>
          </a:p>
          <a:p>
            <a:pPr marL="533400" lvl="0" indent="-457200">
              <a:buFont typeface="+mj-lt"/>
              <a:buAutoNum type="arabicPeriod"/>
            </a:pPr>
            <a:r>
              <a:rPr lang="en-US" sz="1800" u="sng" dirty="0">
                <a:latin typeface="+mj-lt"/>
                <a:hlinkClick r:id="rId6"/>
              </a:rPr>
              <a:t>S. Gupta, "Inclusive Employment Platforms for Persons with Disabilities," Springer,021.</a:t>
            </a:r>
            <a:endParaRPr lang="en-IN" sz="1800" dirty="0">
              <a:latin typeface="+mj-lt"/>
            </a:endParaRPr>
          </a:p>
          <a:p>
            <a:pPr marL="533400" lvl="0" indent="-457200">
              <a:buFont typeface="+mj-lt"/>
              <a:buAutoNum type="arabicPeriod"/>
            </a:pPr>
            <a:r>
              <a:rPr lang="en-US" sz="1800" u="sng" dirty="0">
                <a:latin typeface="+mj-lt"/>
                <a:hlinkClick r:id="rId7"/>
              </a:rPr>
              <a:t>Darcy, S., &amp; Taylor, T. (2009). Disability citizenship and digital capital: The case of web accessibility.</a:t>
            </a:r>
            <a:endParaRPr lang="en-IN" sz="1800" dirty="0">
              <a:latin typeface="+mj-lt"/>
            </a:endParaRPr>
          </a:p>
          <a:p>
            <a:pPr marL="533400" lvl="0" indent="-457200">
              <a:buFont typeface="+mj-lt"/>
              <a:buAutoNum type="arabicPeriod"/>
            </a:pPr>
            <a:r>
              <a:rPr lang="en-US" sz="1800" u="sng" dirty="0">
                <a:latin typeface="+mj-lt"/>
                <a:hlinkClick r:id="rId8"/>
              </a:rPr>
              <a:t>Lazar, J., et al. (2015). What Frustrates Screen Reader Users on the Web: A Study of 100 Blind Users.</a:t>
            </a:r>
            <a:endParaRPr lang="en-IN" sz="1800" dirty="0">
              <a:latin typeface="+mj-lt"/>
            </a:endParaRPr>
          </a:p>
          <a:p>
            <a:pPr marL="533400" lvl="0" indent="-457200">
              <a:buFont typeface="+mj-lt"/>
              <a:buAutoNum type="arabicPeriod"/>
            </a:pPr>
            <a:r>
              <a:rPr lang="en-US" sz="1800" u="sng" dirty="0">
                <a:latin typeface="+mj-lt"/>
                <a:hlinkClick r:id="rId9"/>
              </a:rPr>
              <a:t>Bühler, C., &amp; Heck, H. (2001). Empowerment by Digital Media of People with Disabilities.</a:t>
            </a:r>
            <a:endParaRPr lang="en-IN" sz="1800" dirty="0">
              <a:latin typeface="+mj-lt"/>
            </a:endParaRPr>
          </a:p>
          <a:p>
            <a:pPr marL="533400" lvl="0" indent="-457200">
              <a:buFont typeface="+mj-lt"/>
              <a:buAutoNum type="arabicPeriod"/>
            </a:pPr>
            <a:r>
              <a:rPr lang="en-US" sz="1800" u="sng" dirty="0">
                <a:latin typeface="+mj-lt"/>
                <a:hlinkClick r:id="rId10"/>
              </a:rPr>
              <a:t>Kumar, A., &amp; Singh, P. (2020). A Study on Challenges Faced by Persons with Disabilities in India in Accessing Employment.</a:t>
            </a:r>
            <a:endParaRPr lang="en-IN" sz="1800" dirty="0">
              <a:latin typeface="+mj-lt"/>
            </a:endParaRPr>
          </a:p>
          <a:p>
            <a:pPr marL="533400" lvl="0" indent="-457200">
              <a:buFont typeface="+mj-lt"/>
              <a:buAutoNum type="arabicPeriod"/>
            </a:pPr>
            <a:r>
              <a:rPr lang="en-US" sz="1800" u="sng" dirty="0">
                <a:latin typeface="+mj-lt"/>
                <a:hlinkClick r:id="rId11"/>
              </a:rPr>
              <a:t>W3C Web Accessibility Initiative (WAI). Web Content Accessibility Guidelines (WCAG) 2.1.</a:t>
            </a:r>
            <a:endParaRPr lang="en-IN" sz="1800" dirty="0">
              <a:latin typeface="+mj-lt"/>
            </a:endParaRPr>
          </a:p>
          <a:p>
            <a:endParaRPr lang="en-IN" sz="1800" dirty="0">
              <a:latin typeface="+mj-lt"/>
            </a:endParaRPr>
          </a:p>
        </p:txBody>
      </p:sp>
    </p:spTree>
    <p:extLst>
      <p:ext uri="{BB962C8B-B14F-4D97-AF65-F5344CB8AC3E}">
        <p14:creationId xmlns:p14="http://schemas.microsoft.com/office/powerpoint/2010/main" val="326162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94E3-BAE9-5EAF-B765-8488938453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D3F7F-0867-62F8-2907-FC411043EB3C}"/>
              </a:ext>
            </a:extLst>
          </p:cNvPr>
          <p:cNvSpPr>
            <a:spLocks noGrp="1"/>
          </p:cNvSpPr>
          <p:nvPr>
            <p:ph type="title"/>
          </p:nvPr>
        </p:nvSpPr>
        <p:spPr/>
        <p:txBody>
          <a:bodyPr/>
          <a:lstStyle/>
          <a:p>
            <a:r>
              <a:rPr lang="en-US" dirty="0"/>
              <a:t>F</a:t>
            </a:r>
            <a:r>
              <a:rPr lang="en-IN" dirty="0" err="1"/>
              <a:t>uture</a:t>
            </a:r>
            <a:r>
              <a:rPr lang="en-IN" dirty="0"/>
              <a:t> Work</a:t>
            </a:r>
          </a:p>
        </p:txBody>
      </p:sp>
      <p:sp>
        <p:nvSpPr>
          <p:cNvPr id="5" name="Rectangle 2">
            <a:extLst>
              <a:ext uri="{FF2B5EF4-FFF2-40B4-BE49-F238E27FC236}">
                <a16:creationId xmlns:a16="http://schemas.microsoft.com/office/drawing/2014/main" id="{9B8B42B4-2BA5-024F-FEE4-D89D21CCE295}"/>
              </a:ext>
            </a:extLst>
          </p:cNvPr>
          <p:cNvSpPr>
            <a:spLocks noGrp="1" noChangeArrowheads="1"/>
          </p:cNvSpPr>
          <p:nvPr>
            <p:ph type="body" idx="1"/>
          </p:nvPr>
        </p:nvSpPr>
        <p:spPr bwMode="auto">
          <a:xfrm>
            <a:off x="723375" y="1233329"/>
            <a:ext cx="107452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Add </a:t>
            </a:r>
            <a:r>
              <a:rPr kumimoji="0" lang="en-US" altLang="en-US" sz="1800" b="1" i="0" u="none" strike="noStrike" cap="none" normalizeH="0" baseline="0" dirty="0">
                <a:ln>
                  <a:noFill/>
                </a:ln>
                <a:solidFill>
                  <a:schemeClr val="tx1"/>
                </a:solidFill>
                <a:effectLst/>
                <a:latin typeface="Arial" panose="020B0604020202020204" pitchFamily="34" charset="0"/>
              </a:rPr>
              <a:t>smart job suggestions</a:t>
            </a:r>
            <a:r>
              <a:rPr kumimoji="0" lang="en-US" altLang="en-US" sz="1800" b="0" i="0" u="none" strike="noStrike" cap="none" normalizeH="0" baseline="0" dirty="0">
                <a:ln>
                  <a:noFill/>
                </a:ln>
                <a:solidFill>
                  <a:schemeClr val="tx1"/>
                </a:solidFill>
                <a:effectLst/>
                <a:latin typeface="Arial" panose="020B0604020202020204" pitchFamily="34" charset="0"/>
              </a:rPr>
              <a:t> using AI, so users see jobs that fit their skills.</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Improve </a:t>
            </a:r>
            <a:r>
              <a:rPr kumimoji="0" lang="en-US" altLang="en-US" sz="1800" b="1" i="0" u="none" strike="noStrike" cap="none" normalizeH="0" baseline="0" dirty="0">
                <a:ln>
                  <a:noFill/>
                </a:ln>
                <a:solidFill>
                  <a:schemeClr val="tx1"/>
                </a:solidFill>
                <a:effectLst/>
                <a:latin typeface="Arial" panose="020B0604020202020204" pitchFamily="34" charset="0"/>
              </a:rPr>
              <a:t>accessibility features</a:t>
            </a:r>
            <a:r>
              <a:rPr kumimoji="0" lang="en-US" altLang="en-US" sz="1800" b="0" i="0" u="none" strike="noStrike" cap="none" normalizeH="0" baseline="0" dirty="0">
                <a:ln>
                  <a:noFill/>
                </a:ln>
                <a:solidFill>
                  <a:schemeClr val="tx1"/>
                </a:solidFill>
                <a:effectLst/>
                <a:latin typeface="Arial" panose="020B0604020202020204" pitchFamily="34" charset="0"/>
              </a:rPr>
              <a:t> like sign-language support, voice commands, and simple navigation.</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Allow </a:t>
            </a:r>
            <a:r>
              <a:rPr kumimoji="0" lang="en-US" altLang="en-US" sz="1800" b="1" i="0" u="none" strike="noStrike" cap="none" normalizeH="0" baseline="0" dirty="0">
                <a:ln>
                  <a:noFill/>
                </a:ln>
                <a:solidFill>
                  <a:schemeClr val="tx1"/>
                </a:solidFill>
                <a:effectLst/>
                <a:latin typeface="Arial" panose="020B0604020202020204" pitchFamily="34" charset="0"/>
              </a:rPr>
              <a:t>offline job applications</a:t>
            </a:r>
            <a:r>
              <a:rPr kumimoji="0" lang="en-US" altLang="en-US" sz="1800" b="0" i="0" u="none" strike="noStrike" cap="none" normalizeH="0" baseline="0" dirty="0">
                <a:ln>
                  <a:noFill/>
                </a:ln>
                <a:solidFill>
                  <a:schemeClr val="tx1"/>
                </a:solidFill>
                <a:effectLst/>
                <a:latin typeface="Arial" panose="020B0604020202020204" pitchFamily="34" charset="0"/>
              </a:rPr>
              <a:t>, which will automatically submit when the internet is back.</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Work with </a:t>
            </a:r>
            <a:r>
              <a:rPr kumimoji="0" lang="en-US" altLang="en-US" sz="1800" b="1" i="0" u="none" strike="noStrike" cap="none" normalizeH="0" baseline="0" dirty="0">
                <a:ln>
                  <a:noFill/>
                </a:ln>
                <a:solidFill>
                  <a:schemeClr val="tx1"/>
                </a:solidFill>
                <a:effectLst/>
                <a:latin typeface="Arial" panose="020B0604020202020204" pitchFamily="34" charset="0"/>
              </a:rPr>
              <a:t>government portals and NGOs</a:t>
            </a:r>
            <a:r>
              <a:rPr kumimoji="0" lang="en-US" altLang="en-US" sz="1800" b="0" i="0" u="none" strike="noStrike" cap="none" normalizeH="0" baseline="0" dirty="0">
                <a:ln>
                  <a:noFill/>
                </a:ln>
                <a:solidFill>
                  <a:schemeClr val="tx1"/>
                </a:solidFill>
                <a:effectLst/>
                <a:latin typeface="Arial" panose="020B0604020202020204" pitchFamily="34" charset="0"/>
              </a:rPr>
              <a:t> to bring in more job opportunities.</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Create a </a:t>
            </a:r>
            <a:r>
              <a:rPr kumimoji="0" lang="en-US" altLang="en-US" sz="1800" b="1" i="0" u="none" strike="noStrike" cap="none" normalizeH="0" baseline="0" dirty="0">
                <a:ln>
                  <a:noFill/>
                </a:ln>
                <a:solidFill>
                  <a:schemeClr val="tx1"/>
                </a:solidFill>
                <a:effectLst/>
                <a:latin typeface="Arial" panose="020B0604020202020204" pitchFamily="34" charset="0"/>
              </a:rPr>
              <a:t>dashboard with insights</a:t>
            </a:r>
            <a:r>
              <a:rPr kumimoji="0" lang="en-US" altLang="en-US" sz="1800" b="0" i="0" u="none" strike="noStrike" cap="none" normalizeH="0" baseline="0" dirty="0">
                <a:ln>
                  <a:noFill/>
                </a:ln>
                <a:solidFill>
                  <a:schemeClr val="tx1"/>
                </a:solidFill>
                <a:effectLst/>
                <a:latin typeface="Arial" panose="020B0604020202020204" pitchFamily="34" charset="0"/>
              </a:rPr>
              <a:t> to help policymakers and NGOs understand user needs better.</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Build </a:t>
            </a:r>
            <a:r>
              <a:rPr kumimoji="0" lang="en-US" altLang="en-US" sz="1800" b="1" i="0" u="none" strike="noStrike" cap="none" normalizeH="0" baseline="0" dirty="0">
                <a:ln>
                  <a:noFill/>
                </a:ln>
                <a:solidFill>
                  <a:schemeClr val="tx1"/>
                </a:solidFill>
                <a:effectLst/>
                <a:latin typeface="Arial" panose="020B0604020202020204" pitchFamily="34" charset="0"/>
              </a:rPr>
              <a:t>mobile apps</a:t>
            </a:r>
            <a:r>
              <a:rPr kumimoji="0" lang="en-US" altLang="en-US" sz="1800" b="0" i="0" u="none" strike="noStrike" cap="none" normalizeH="0" baseline="0" dirty="0">
                <a:ln>
                  <a:noFill/>
                </a:ln>
                <a:solidFill>
                  <a:schemeClr val="tx1"/>
                </a:solidFill>
                <a:effectLst/>
                <a:latin typeface="Arial" panose="020B0604020202020204" pitchFamily="34" charset="0"/>
              </a:rPr>
              <a:t> for Android and iOS for easier access</a:t>
            </a:r>
          </a:p>
        </p:txBody>
      </p:sp>
    </p:spTree>
    <p:extLst>
      <p:ext uri="{BB962C8B-B14F-4D97-AF65-F5344CB8AC3E}">
        <p14:creationId xmlns:p14="http://schemas.microsoft.com/office/powerpoint/2010/main" val="366973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43BFC-4E01-0F5F-0DB7-DD3527F90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65EA7-5F13-7C33-C595-33F783E6B908}"/>
              </a:ext>
            </a:extLst>
          </p:cNvPr>
          <p:cNvSpPr>
            <a:spLocks noGrp="1"/>
          </p:cNvSpPr>
          <p:nvPr>
            <p:ph type="title"/>
          </p:nvPr>
        </p:nvSpPr>
        <p:spPr/>
        <p:txBody>
          <a:bodyPr/>
          <a:lstStyle/>
          <a:p>
            <a:r>
              <a:rPr lang="en-US" dirty="0"/>
              <a:t>C</a:t>
            </a:r>
            <a:r>
              <a:rPr lang="en-IN" dirty="0" err="1"/>
              <a:t>onclusion</a:t>
            </a:r>
            <a:endParaRPr lang="en-IN" dirty="0"/>
          </a:p>
        </p:txBody>
      </p:sp>
      <p:sp>
        <p:nvSpPr>
          <p:cNvPr id="3" name="Text Placeholder 2">
            <a:extLst>
              <a:ext uri="{FF2B5EF4-FFF2-40B4-BE49-F238E27FC236}">
                <a16:creationId xmlns:a16="http://schemas.microsoft.com/office/drawing/2014/main" id="{E3270C19-B7E5-62A0-6BBE-09F9FD55A069}"/>
              </a:ext>
            </a:extLst>
          </p:cNvPr>
          <p:cNvSpPr>
            <a:spLocks noGrp="1"/>
          </p:cNvSpPr>
          <p:nvPr>
            <p:ph type="body" idx="1"/>
          </p:nvPr>
        </p:nvSpPr>
        <p:spPr/>
        <p:txBody>
          <a:bodyPr>
            <a:normAutofit/>
          </a:bodyPr>
          <a:lstStyle/>
          <a:p>
            <a:r>
              <a:rPr lang="en-US" sz="1800" dirty="0">
                <a:latin typeface="+mj-lt"/>
              </a:rPr>
              <a:t>This project introduces an inclusive job portal PWA for Persons with Disabilities (PwDs) that solves problems of inaccessible job information, lack of awareness, and low digital literacy. Using the MERN stack, it provides offline access, real-time notifications, multilingual support, and text-to-speech to make job opportunities more accessible. The system ensures usability even without internet and delivers timely updates from government job sources. In the future, features like AI-based job suggestions, better accessibility tools, offline job applications, and mobile apps can make the platform even stronger. Overall, it is a practical and impactful solution to bridge the employment gap for PwDs.</a:t>
            </a:r>
            <a:endParaRPr lang="en-IN" sz="1800" dirty="0">
              <a:latin typeface="+mj-lt"/>
            </a:endParaRPr>
          </a:p>
        </p:txBody>
      </p:sp>
    </p:spTree>
    <p:extLst>
      <p:ext uri="{BB962C8B-B14F-4D97-AF65-F5344CB8AC3E}">
        <p14:creationId xmlns:p14="http://schemas.microsoft.com/office/powerpoint/2010/main" val="7500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D569BF14-CA48-1A37-B81C-00CA449D69A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E11C7E9-1024-B95D-2A80-0E57821D484B}"/>
              </a:ext>
            </a:extLst>
          </p:cNvPr>
          <p:cNvPicPr>
            <a:picLocks noChangeAspect="1"/>
          </p:cNvPicPr>
          <p:nvPr/>
        </p:nvPicPr>
        <p:blipFill>
          <a:blip r:embed="rId3"/>
          <a:stretch>
            <a:fillRect/>
          </a:stretch>
        </p:blipFill>
        <p:spPr>
          <a:xfrm>
            <a:off x="4082811" y="1441315"/>
            <a:ext cx="3893305" cy="3935471"/>
          </a:xfrm>
          <a:prstGeom prst="rect">
            <a:avLst/>
          </a:prstGeom>
        </p:spPr>
      </p:pic>
    </p:spTree>
    <p:extLst>
      <p:ext uri="{BB962C8B-B14F-4D97-AF65-F5344CB8AC3E}">
        <p14:creationId xmlns:p14="http://schemas.microsoft.com/office/powerpoint/2010/main" val="323852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70940" y="867267"/>
            <a:ext cx="10668000" cy="5071620"/>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buFont typeface="Arial" panose="020B0604020202020204" pitchFamily="34" charset="0"/>
              <a:buChar char="•"/>
            </a:pPr>
            <a:r>
              <a:rPr lang="en-US" sz="1400" dirty="0" err="1">
                <a:latin typeface="+mj-lt"/>
                <a:ea typeface="Cambria" panose="02040503050406030204" pitchFamily="18" charset="0"/>
              </a:rPr>
              <a:t>Github</a:t>
            </a:r>
            <a:r>
              <a:rPr lang="en-US" sz="1400" dirty="0">
                <a:latin typeface="+mj-lt"/>
                <a:ea typeface="Cambria" panose="02040503050406030204" pitchFamily="18" charset="0"/>
              </a:rPr>
              <a:t> link</a:t>
            </a:r>
          </a:p>
          <a:p>
            <a:pPr marL="49530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Abstract</a:t>
            </a:r>
          </a:p>
          <a:p>
            <a:pPr marL="49530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Literature Survey</a:t>
            </a:r>
          </a:p>
          <a:p>
            <a:pPr marL="49530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Objectives</a:t>
            </a:r>
          </a:p>
          <a:p>
            <a:pPr marL="495300" lvl="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Existing methods &amp; Drawbacks</a:t>
            </a:r>
          </a:p>
          <a:p>
            <a:pPr marL="495300" lvl="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Proposed method &amp; Feasibility study</a:t>
            </a:r>
          </a:p>
          <a:p>
            <a:pPr marL="49530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Architecture Diagram</a:t>
            </a:r>
          </a:p>
          <a:p>
            <a:pPr marL="495300" indent="-342900" algn="just">
              <a:lnSpc>
                <a:spcPct val="150000"/>
              </a:lnSpc>
              <a:spcBef>
                <a:spcPts val="0"/>
              </a:spcBef>
              <a:buFont typeface="Arial" panose="020B0604020202020204" pitchFamily="34" charset="0"/>
              <a:buChar char="•"/>
            </a:pPr>
            <a:r>
              <a:rPr lang="en-US" sz="1400" dirty="0">
                <a:latin typeface="+mj-lt"/>
                <a:ea typeface="Cambria" panose="02040503050406030204" pitchFamily="18" charset="0"/>
              </a:rPr>
              <a:t>Algorithms</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Modules</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Background and Related work for title Selection</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Timeline of the Project</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Hardware &amp; Software</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References</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Future work</a:t>
            </a:r>
          </a:p>
          <a:p>
            <a:pPr marL="495300" lvl="0" indent="-342900" algn="just" rtl="0">
              <a:lnSpc>
                <a:spcPct val="150000"/>
              </a:lnSpc>
              <a:spcBef>
                <a:spcPts val="0"/>
              </a:spcBef>
              <a:spcAft>
                <a:spcPts val="0"/>
              </a:spcAft>
              <a:buClr>
                <a:schemeClr val="dk1"/>
              </a:buClr>
              <a:buSzPts val="2400"/>
              <a:buFont typeface="Arial" panose="020B0604020202020204" pitchFamily="34" charset="0"/>
              <a:buChar char="•"/>
            </a:pPr>
            <a:r>
              <a:rPr lang="en-US" sz="1400" dirty="0">
                <a:latin typeface="+mj-lt"/>
                <a:ea typeface="Cambria" panose="02040503050406030204" pitchFamily="18" charset="0"/>
              </a:rPr>
              <a:t>Conclusion</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14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14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sz="14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GB" dirty="0">
                <a:solidFill>
                  <a:schemeClr val="tx1">
                    <a:lumMod val="95000"/>
                    <a:lumOff val="5000"/>
                  </a:schemeClr>
                </a:solidFill>
                <a:latin typeface="Cambria" panose="02040503050406030204" pitchFamily="18" charset="0"/>
                <a:ea typeface="Cambria" panose="02040503050406030204" pitchFamily="18" charset="0"/>
              </a:rPr>
              <a:t>PSCS-39</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mj-lt"/>
                <a:ea typeface="Cambria" panose="02040503050406030204" pitchFamily="18" charset="0"/>
              </a:rPr>
              <a:t>Git-hub Link : </a:t>
            </a:r>
            <a:r>
              <a:rPr lang="en-US" sz="1800" b="1" dirty="0">
                <a:latin typeface="+mj-lt"/>
                <a:ea typeface="Cambria" panose="02040503050406030204" pitchFamily="18" charset="0"/>
                <a:hlinkClick r:id="rId3"/>
              </a:rPr>
              <a:t>https://github.com/Priyankagowda0707/Udyog_Saarthi-PWA</a:t>
            </a:r>
            <a:endParaRPr lang="en-US" sz="1800" b="1" dirty="0">
              <a:latin typeface="+mj-lt"/>
              <a:ea typeface="Cambria" panose="02040503050406030204" pitchFamily="18" charset="0"/>
            </a:endParaRPr>
          </a:p>
          <a:p>
            <a:pPr marL="76200" indent="0">
              <a:buNone/>
            </a:pPr>
            <a:endParaRPr lang="en-US" altLang="en-US" sz="1800" dirty="0">
              <a:solidFill>
                <a:schemeClr val="tx1"/>
              </a:solidFill>
              <a:latin typeface="+mj-lt"/>
            </a:endParaRPr>
          </a:p>
          <a:p>
            <a:pPr marL="342900" lvl="0" indent="-190500" algn="just">
              <a:spcBef>
                <a:spcPts val="0"/>
              </a:spcBef>
              <a:buNone/>
            </a:pPr>
            <a:r>
              <a:rPr lang="en-US" sz="1800" b="1">
                <a:latin typeface="+mj-lt"/>
                <a:ea typeface="Cambria" panose="02040503050406030204" pitchFamily="18" charset="0"/>
              </a:rPr>
              <a:t>Category  </a:t>
            </a:r>
            <a:r>
              <a:rPr lang="en-US" sz="1800" dirty="0">
                <a:latin typeface="+mj-lt"/>
                <a:ea typeface="Cambria" panose="02040503050406030204" pitchFamily="18" charset="0"/>
              </a:rPr>
              <a:t>: Software</a:t>
            </a:r>
          </a:p>
          <a:p>
            <a:pPr marL="76200" indent="0">
              <a:buNone/>
            </a:pPr>
            <a:endParaRPr lang="en-US" sz="1800" dirty="0">
              <a:latin typeface="+mj-lt"/>
              <a:ea typeface="Cambria" panose="02040503050406030204" pitchFamily="18" charset="0"/>
            </a:endParaRPr>
          </a:p>
          <a:p>
            <a:pPr marL="76200" indent="0">
              <a:buNone/>
            </a:pPr>
            <a:r>
              <a:rPr lang="en-US" sz="1800" b="1" dirty="0">
                <a:latin typeface="+mj-lt"/>
                <a:ea typeface="Cambria" panose="02040503050406030204" pitchFamily="18" charset="0"/>
              </a:rPr>
              <a:t>Abstract :</a:t>
            </a:r>
          </a:p>
          <a:p>
            <a:r>
              <a:rPr lang="en-US" sz="1800" dirty="0">
                <a:latin typeface="+mj-lt"/>
              </a:rPr>
              <a:t>     A large number of Persons with Disabilities (</a:t>
            </a:r>
            <a:r>
              <a:rPr lang="en-US" sz="1800" dirty="0" err="1">
                <a:latin typeface="+mj-lt"/>
              </a:rPr>
              <a:t>PwDs</a:t>
            </a:r>
            <a:r>
              <a:rPr lang="en-US" sz="1800" dirty="0">
                <a:latin typeface="+mj-lt"/>
              </a:rPr>
              <a:t>) in India, especially under the D &amp; E categories(Intellectual Disability, Autism Spectrum Disorder, Multiple Disabilities, Mental Illness, Specific Learning Disabilities) of the 4% reservation, remain unemployed due to lack of awareness, inaccessible job information, and limited digital literacy.</a:t>
            </a:r>
          </a:p>
          <a:p>
            <a:pPr marL="76200" indent="0">
              <a:buNone/>
            </a:pPr>
            <a:r>
              <a:rPr lang="en-US" sz="1800" dirty="0">
                <a:latin typeface="+mj-lt"/>
              </a:rPr>
              <a:t> </a:t>
            </a:r>
          </a:p>
          <a:p>
            <a:r>
              <a:rPr lang="en-US" sz="1800" dirty="0">
                <a:latin typeface="+mj-lt"/>
              </a:rPr>
              <a:t>Existing portals fail to provide simplified, accessible, and timely updates, resulting in missed opportunities. </a:t>
            </a:r>
          </a:p>
          <a:p>
            <a:endParaRPr lang="en-US" sz="1800" dirty="0">
              <a:latin typeface="+mj-lt"/>
            </a:endParaRPr>
          </a:p>
          <a:p>
            <a:r>
              <a:rPr lang="en-US" sz="1800" dirty="0">
                <a:latin typeface="+mj-lt"/>
              </a:rPr>
              <a:t>There is a need for an inclusive Progressive Web App to bridge this gap with curated job listings, multi-language/audio support, offline access, and real-time notifications.</a:t>
            </a:r>
            <a:endParaRPr lang="en-US" sz="1800" b="1" dirty="0">
              <a:latin typeface="+mj-lt"/>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143000"/>
            <a:ext cx="10668000" cy="5125826"/>
          </a:xfrm>
          <a:prstGeom prst="rect">
            <a:avLst/>
          </a:prstGeom>
          <a:noFill/>
          <a:ln>
            <a:noFill/>
          </a:ln>
        </p:spPr>
        <p:txBody>
          <a:bodyPr spcFirstLastPara="1" wrap="square" lIns="91425" tIns="45700" rIns="91425" bIns="45700" anchor="t" anchorCtr="0">
            <a:noAutofit/>
          </a:bodyPr>
          <a:lstStyle/>
          <a:p>
            <a:r>
              <a:rPr lang="en-US" sz="1600" u="sng" dirty="0">
                <a:latin typeface="+mj-lt"/>
              </a:rPr>
              <a:t>Ministry of Statistics and </a:t>
            </a:r>
            <a:r>
              <a:rPr lang="en-US" sz="1600" u="sng" dirty="0" err="1">
                <a:latin typeface="+mj-lt"/>
              </a:rPr>
              <a:t>Programme</a:t>
            </a:r>
            <a:r>
              <a:rPr lang="en-US" sz="1600" u="sng" dirty="0">
                <a:latin typeface="+mj-lt"/>
              </a:rPr>
              <a:t> Implementation (</a:t>
            </a:r>
            <a:r>
              <a:rPr lang="en-US" sz="1600" u="sng" dirty="0" err="1">
                <a:latin typeface="+mj-lt"/>
              </a:rPr>
              <a:t>MoSPI</a:t>
            </a:r>
            <a:r>
              <a:rPr lang="en-US" sz="1600" u="sng" dirty="0">
                <a:latin typeface="+mj-lt"/>
              </a:rPr>
              <a:t>). (2021). Report on Persons with Disabilities in India:</a:t>
            </a:r>
            <a:endParaRPr lang="en-IN" sz="1600" dirty="0">
              <a:latin typeface="+mj-lt"/>
            </a:endParaRPr>
          </a:p>
          <a:p>
            <a:pPr marL="76200" indent="0">
              <a:buNone/>
            </a:pPr>
            <a:r>
              <a:rPr lang="en-US" sz="1800" u="sng" dirty="0">
                <a:latin typeface="+mj-lt"/>
              </a:rPr>
              <a:t>Link: </a:t>
            </a:r>
            <a:r>
              <a:rPr lang="en-US" sz="1800" u="sng" dirty="0">
                <a:latin typeface="+mj-lt"/>
                <a:hlinkClick r:id="rId3"/>
              </a:rPr>
              <a:t>https://www.mospi.gov.in/sites/default/files/publication_reports/Report_583_Final_0.pdf</a:t>
            </a:r>
            <a:endParaRPr lang="en-US" sz="1800" u="sng" dirty="0">
              <a:latin typeface="+mj-lt"/>
            </a:endParaRPr>
          </a:p>
          <a:p>
            <a:pPr marL="76200" indent="0">
              <a:buNone/>
            </a:pPr>
            <a:endParaRPr lang="en-US" sz="1800" u="sng" dirty="0">
              <a:latin typeface="+mj-lt"/>
            </a:endParaRPr>
          </a:p>
          <a:p>
            <a:r>
              <a:rPr lang="en-US" sz="1800" u="sng" dirty="0">
                <a:latin typeface="+mj-lt"/>
              </a:rPr>
              <a:t>Government of India. (2016). The Rights of Persons with Disabilities Act, 2016</a:t>
            </a:r>
            <a:r>
              <a:rPr lang="en-US" sz="1800" dirty="0">
                <a:latin typeface="+mj-lt"/>
              </a:rPr>
              <a:t>:</a:t>
            </a:r>
            <a:endParaRPr lang="en-IN" sz="1800" dirty="0">
              <a:latin typeface="+mj-lt"/>
            </a:endParaRPr>
          </a:p>
          <a:p>
            <a:pPr marL="76200" indent="0">
              <a:buNone/>
            </a:pPr>
            <a:r>
              <a:rPr lang="en-US" sz="1800" dirty="0" err="1">
                <a:latin typeface="+mj-lt"/>
              </a:rPr>
              <a:t>Link:</a:t>
            </a:r>
            <a:r>
              <a:rPr lang="en-US" sz="1800" u="sng" dirty="0" err="1">
                <a:latin typeface="+mj-lt"/>
                <a:hlinkClick r:id="rId4"/>
              </a:rPr>
              <a:t>https</a:t>
            </a:r>
            <a:r>
              <a:rPr lang="en-US" sz="1800" u="sng" dirty="0">
                <a:latin typeface="+mj-lt"/>
                <a:hlinkClick r:id="rId4"/>
              </a:rPr>
              <a:t>://www.indiacode.nic.in/bitstream/123456789/15939/1/the_rights_of_persons_with_disabilities_act%2C_2016.pdf</a:t>
            </a:r>
            <a:endParaRPr lang="en-US" sz="1800" u="sng" dirty="0">
              <a:latin typeface="+mj-lt"/>
            </a:endParaRPr>
          </a:p>
          <a:p>
            <a:pPr marL="76200" indent="0">
              <a:buNone/>
            </a:pPr>
            <a:endParaRPr lang="en-US" sz="1800" u="sng" dirty="0">
              <a:latin typeface="+mj-lt"/>
            </a:endParaRPr>
          </a:p>
          <a:p>
            <a:r>
              <a:rPr lang="en-US" sz="1800" u="sng" dirty="0">
                <a:latin typeface="+mj-lt"/>
              </a:rPr>
              <a:t>World Health Organization. (2019). Global Report on Disability:</a:t>
            </a:r>
            <a:endParaRPr lang="en-IN" sz="1800" dirty="0">
              <a:latin typeface="+mj-lt"/>
            </a:endParaRPr>
          </a:p>
          <a:p>
            <a:pPr marL="76200" indent="0">
              <a:buNone/>
            </a:pPr>
            <a:r>
              <a:rPr lang="en-US" sz="1800" dirty="0">
                <a:latin typeface="+mj-lt"/>
              </a:rPr>
              <a:t>Link: </a:t>
            </a:r>
            <a:r>
              <a:rPr lang="en-US" sz="1800" u="sng" dirty="0">
                <a:latin typeface="+mj-lt"/>
                <a:hlinkClick r:id="rId5"/>
              </a:rPr>
              <a:t>https://www.who.int/teams/noncommunicable-diseases/sensory-functions-disability-and-rehabilitation/global-report-on-health-equity-for-persons-with-disabilities</a:t>
            </a:r>
            <a:endParaRPr lang="en-US" sz="1800" u="sng" dirty="0">
              <a:latin typeface="+mj-lt"/>
            </a:endParaRPr>
          </a:p>
          <a:p>
            <a:pPr marL="76200" indent="0">
              <a:buNone/>
            </a:pPr>
            <a:endParaRPr lang="en-US" sz="1800" u="sng" dirty="0">
              <a:latin typeface="+mj-lt"/>
            </a:endParaRPr>
          </a:p>
          <a:p>
            <a:r>
              <a:rPr lang="en-US" sz="1800" u="sng" dirty="0">
                <a:latin typeface="+mj-lt"/>
              </a:rPr>
              <a:t>Dr. D. P. Sharma, (2022). Digital Inclusion of </a:t>
            </a:r>
            <a:r>
              <a:rPr lang="en-US" sz="1800" u="sng" dirty="0" err="1">
                <a:latin typeface="+mj-lt"/>
              </a:rPr>
              <a:t>PwDs</a:t>
            </a:r>
            <a:r>
              <a:rPr lang="en-US" sz="1800" u="sng" dirty="0">
                <a:latin typeface="+mj-lt"/>
              </a:rPr>
              <a:t> in India. IEEE Access, 10, 48860-48872</a:t>
            </a:r>
            <a:r>
              <a:rPr lang="en-US" sz="1800" dirty="0">
                <a:latin typeface="+mj-lt"/>
              </a:rPr>
              <a:t>: </a:t>
            </a:r>
            <a:r>
              <a:rPr lang="en-US" sz="1800" dirty="0" err="1">
                <a:latin typeface="+mj-lt"/>
              </a:rPr>
              <a:t>DOI:</a:t>
            </a:r>
            <a:r>
              <a:rPr lang="en-US" sz="1800" u="sng" dirty="0" err="1">
                <a:latin typeface="+mj-lt"/>
                <a:hlinkClick r:id="rId6"/>
              </a:rPr>
              <a:t>https</a:t>
            </a:r>
            <a:r>
              <a:rPr lang="en-US" sz="1800" u="sng" dirty="0">
                <a:latin typeface="+mj-lt"/>
                <a:hlinkClick r:id="rId6"/>
              </a:rPr>
              <a:t>://missionspubliques.org/digital-inclusion-bridging-the-divide-with-professor-dr-dp-sharma/?lang=</a:t>
            </a:r>
            <a:r>
              <a:rPr lang="en-US" sz="1800" u="sng" dirty="0" err="1">
                <a:latin typeface="+mj-lt"/>
                <a:hlinkClick r:id="rId6"/>
              </a:rPr>
              <a:t>en</a:t>
            </a:r>
            <a:endParaRPr lang="en-US" sz="1800" u="sng" dirty="0">
              <a:latin typeface="+mj-lt"/>
            </a:endParaRPr>
          </a:p>
          <a:p>
            <a:pPr marL="342900" lvl="0" indent="-190500" algn="just" rtl="0">
              <a:spcBef>
                <a:spcPts val="0"/>
              </a:spcBef>
              <a:spcAft>
                <a:spcPts val="0"/>
              </a:spcAft>
              <a:buClr>
                <a:schemeClr val="dk1"/>
              </a:buClr>
              <a:buSzPct val="100000"/>
              <a:buNone/>
            </a:pPr>
            <a:endParaRPr lang="en-US" sz="1800" dirty="0">
              <a:latin typeface="+mj-lt"/>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800" dirty="0">
              <a:latin typeface="+mj-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mj-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mj-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mj-lt"/>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lvl="0"/>
            <a:r>
              <a:rPr lang="en-US" sz="1800" i="1" dirty="0">
                <a:latin typeface="+mj-lt"/>
              </a:rPr>
              <a:t>To develop an accessible PWA</a:t>
            </a:r>
            <a:r>
              <a:rPr lang="en-US" sz="1800" dirty="0">
                <a:latin typeface="+mj-lt"/>
              </a:rPr>
              <a:t> that provides curated job information tailored for </a:t>
            </a:r>
            <a:r>
              <a:rPr lang="en-US" sz="1800" dirty="0" err="1">
                <a:latin typeface="+mj-lt"/>
              </a:rPr>
              <a:t>PwDs</a:t>
            </a:r>
            <a:r>
              <a:rPr lang="en-US" sz="1800" dirty="0">
                <a:latin typeface="+mj-lt"/>
              </a:rPr>
              <a:t>, featuring simplified language, text-to-speech, and a screen-reader friendly interface.</a:t>
            </a:r>
          </a:p>
          <a:p>
            <a:pPr lvl="0"/>
            <a:endParaRPr lang="en-IN" sz="1800" dirty="0">
              <a:latin typeface="+mj-lt"/>
            </a:endParaRPr>
          </a:p>
          <a:p>
            <a:pPr lvl="0"/>
            <a:r>
              <a:rPr lang="en-US" sz="1800" i="1" dirty="0">
                <a:latin typeface="+mj-lt"/>
              </a:rPr>
              <a:t>To enhance the employability of users</a:t>
            </a:r>
            <a:r>
              <a:rPr lang="en-US" sz="1800" dirty="0">
                <a:latin typeface="+mj-lt"/>
              </a:rPr>
              <a:t> by integrating coaching modules, mock tests, and guidance on application processes within the platform.</a:t>
            </a:r>
          </a:p>
          <a:p>
            <a:pPr lvl="0"/>
            <a:endParaRPr lang="en-IN" sz="1800" dirty="0">
              <a:latin typeface="+mj-lt"/>
            </a:endParaRPr>
          </a:p>
          <a:p>
            <a:pPr lvl="0"/>
            <a:r>
              <a:rPr lang="en-US" sz="1800" i="1" dirty="0">
                <a:latin typeface="+mj-lt"/>
              </a:rPr>
              <a:t>To increase awareness and utilization</a:t>
            </a:r>
            <a:r>
              <a:rPr lang="en-US" sz="1800" dirty="0">
                <a:latin typeface="+mj-lt"/>
              </a:rPr>
              <a:t> of the 4% job reservation policy for </a:t>
            </a:r>
            <a:r>
              <a:rPr lang="en-US" sz="1800" dirty="0" err="1">
                <a:latin typeface="+mj-lt"/>
              </a:rPr>
              <a:t>PwDs</a:t>
            </a:r>
            <a:r>
              <a:rPr lang="en-US" sz="1800" dirty="0">
                <a:latin typeface="+mj-lt"/>
              </a:rPr>
              <a:t> by implementing specific filters and dedicated information sections.</a:t>
            </a:r>
          </a:p>
          <a:p>
            <a:pPr lvl="0"/>
            <a:endParaRPr lang="en-IN" sz="1800" dirty="0">
              <a:latin typeface="+mj-lt"/>
            </a:endParaRPr>
          </a:p>
          <a:p>
            <a:pPr lvl="0"/>
            <a:r>
              <a:rPr lang="en-US" sz="1800" i="1" dirty="0">
                <a:latin typeface="+mj-lt"/>
              </a:rPr>
              <a:t>To bridge the communication gap</a:t>
            </a:r>
            <a:r>
              <a:rPr lang="en-US" sz="1800" dirty="0">
                <a:latin typeface="+mj-lt"/>
              </a:rPr>
              <a:t> by providing a platform for parents/guardians to track opportunities and their ward's progress, addressing literacy barriers.</a:t>
            </a:r>
          </a:p>
          <a:p>
            <a:pPr lvl="0"/>
            <a:endParaRPr lang="en-IN" sz="1800" dirty="0">
              <a:latin typeface="+mj-lt"/>
            </a:endParaRPr>
          </a:p>
          <a:p>
            <a:pPr lvl="0"/>
            <a:r>
              <a:rPr lang="en-US" sz="1800" i="1" dirty="0">
                <a:latin typeface="+mj-lt"/>
              </a:rPr>
              <a:t>To ensure wide accessibility</a:t>
            </a:r>
            <a:r>
              <a:rPr lang="en-US" sz="1800" dirty="0">
                <a:latin typeface="+mj-lt"/>
              </a:rPr>
              <a:t> by deploying a low-data usage PWA compatible with various devices (desktops, smartphones, tablets), especially in semi-urban and rural areas.</a:t>
            </a:r>
            <a:endParaRPr lang="en-IN" sz="1800" dirty="0">
              <a:latin typeface="+mj-lt"/>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methods &amp; Drawbacks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a:lnSpc>
                <a:spcPct val="120000"/>
              </a:lnSpc>
            </a:pPr>
            <a:r>
              <a:rPr lang="en-US" sz="1800" dirty="0">
                <a:latin typeface="+mj-lt"/>
              </a:rPr>
              <a:t>Many </a:t>
            </a:r>
            <a:r>
              <a:rPr lang="en-US" sz="1800" dirty="0" err="1">
                <a:latin typeface="+mj-lt"/>
              </a:rPr>
              <a:t>PwDs</a:t>
            </a:r>
            <a:r>
              <a:rPr lang="en-US" sz="1800" dirty="0">
                <a:latin typeface="+mj-lt"/>
              </a:rPr>
              <a:t> under D &amp; E categories are unaware of job opportunities due to inaccessible formats and lack of simplified communication.</a:t>
            </a:r>
          </a:p>
          <a:p>
            <a:pPr>
              <a:lnSpc>
                <a:spcPct val="120000"/>
              </a:lnSpc>
            </a:pPr>
            <a:endParaRPr lang="en-US" sz="1800" dirty="0">
              <a:latin typeface="+mj-lt"/>
            </a:endParaRPr>
          </a:p>
          <a:p>
            <a:pPr>
              <a:lnSpc>
                <a:spcPct val="120000"/>
              </a:lnSpc>
            </a:pPr>
            <a:r>
              <a:rPr lang="en-US" sz="1800" dirty="0">
                <a:latin typeface="+mj-lt"/>
              </a:rPr>
              <a:t>Existing portals are complex and not designed for users with intellectual or learning disabilities.</a:t>
            </a:r>
          </a:p>
          <a:p>
            <a:pPr>
              <a:lnSpc>
                <a:spcPct val="120000"/>
              </a:lnSpc>
            </a:pPr>
            <a:endParaRPr lang="en-US" sz="1800" dirty="0">
              <a:latin typeface="+mj-lt"/>
            </a:endParaRPr>
          </a:p>
          <a:p>
            <a:pPr>
              <a:lnSpc>
                <a:spcPct val="120000"/>
              </a:lnSpc>
            </a:pPr>
            <a:r>
              <a:rPr lang="en-US" sz="1800" dirty="0">
                <a:latin typeface="+mj-lt"/>
              </a:rPr>
              <a:t>Information is often available only in English or complicated technical language, making it harder to understand.</a:t>
            </a:r>
          </a:p>
          <a:p>
            <a:pPr>
              <a:lnSpc>
                <a:spcPct val="120000"/>
              </a:lnSpc>
            </a:pPr>
            <a:endParaRPr lang="en-US" sz="1800" dirty="0">
              <a:latin typeface="+mj-lt"/>
            </a:endParaRPr>
          </a:p>
          <a:p>
            <a:pPr>
              <a:lnSpc>
                <a:spcPct val="120000"/>
              </a:lnSpc>
            </a:pPr>
            <a:r>
              <a:rPr lang="en-US" sz="1800" dirty="0">
                <a:latin typeface="+mj-lt"/>
              </a:rPr>
              <a:t>No central platform exists to combine job listings, training resources, and notifications for </a:t>
            </a:r>
            <a:r>
              <a:rPr lang="en-US" sz="1800" dirty="0" err="1">
                <a:latin typeface="+mj-lt"/>
              </a:rPr>
              <a:t>PwDs</a:t>
            </a:r>
            <a:r>
              <a:rPr lang="en-US" sz="1800" dirty="0">
                <a:latin typeface="+mj-lt"/>
              </a:rPr>
              <a:t>.</a:t>
            </a:r>
          </a:p>
          <a:p>
            <a:pPr>
              <a:lnSpc>
                <a:spcPct val="120000"/>
              </a:lnSpc>
            </a:pPr>
            <a:endParaRPr lang="en-US" sz="1800" dirty="0">
              <a:latin typeface="+mj-lt"/>
            </a:endParaRPr>
          </a:p>
          <a:p>
            <a:pPr>
              <a:lnSpc>
                <a:spcPct val="120000"/>
              </a:lnSpc>
            </a:pPr>
            <a:r>
              <a:rPr lang="en-US" sz="1800" dirty="0">
                <a:latin typeface="+mj-lt"/>
              </a:rPr>
              <a:t>Lack of offline access means people in rural or low-internet areas miss updates.</a:t>
            </a:r>
          </a:p>
          <a:p>
            <a:pPr>
              <a:lnSpc>
                <a:spcPct val="120000"/>
              </a:lnSpc>
            </a:pPr>
            <a:endParaRPr lang="en-US" sz="1800" dirty="0">
              <a:latin typeface="+mj-lt"/>
            </a:endParaRPr>
          </a:p>
          <a:p>
            <a:pPr>
              <a:lnSpc>
                <a:spcPct val="120000"/>
              </a:lnSpc>
            </a:pPr>
            <a:r>
              <a:rPr lang="en-US" sz="1800" dirty="0">
                <a:latin typeface="+mj-lt"/>
              </a:rPr>
              <a:t>Without timely alerts, many deadlines are missed, reducing chances of employment.</a:t>
            </a: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 &amp; Feasibility study</a:t>
            </a:r>
          </a:p>
        </p:txBody>
      </p:sp>
      <p:sp>
        <p:nvSpPr>
          <p:cNvPr id="115" name="Google Shape;115;p17"/>
          <p:cNvSpPr txBox="1">
            <a:spLocks noGrp="1"/>
          </p:cNvSpPr>
          <p:nvPr>
            <p:ph type="body" idx="1"/>
          </p:nvPr>
        </p:nvSpPr>
        <p:spPr>
          <a:xfrm>
            <a:off x="605410" y="850769"/>
            <a:ext cx="10668000" cy="7246856"/>
          </a:xfrm>
          <a:prstGeom prst="rect">
            <a:avLst/>
          </a:prstGeom>
          <a:noFill/>
          <a:ln>
            <a:noFill/>
          </a:ln>
        </p:spPr>
        <p:txBody>
          <a:bodyPr spcFirstLastPara="1" wrap="square" lIns="91425" tIns="45700" rIns="91425" bIns="45700" anchor="t" anchorCtr="0">
            <a:noAutofit/>
          </a:bodyPr>
          <a:lstStyle/>
          <a:p>
            <a:pPr marL="76200" indent="0">
              <a:buNone/>
            </a:pPr>
            <a:r>
              <a:rPr lang="en-US" sz="1800" b="1" u="sng" dirty="0">
                <a:latin typeface="+mj-lt"/>
              </a:rPr>
              <a:t>Proposed Method: </a:t>
            </a:r>
          </a:p>
          <a:p>
            <a:pPr marL="76200" indent="0">
              <a:buNone/>
            </a:pPr>
            <a:r>
              <a:rPr lang="en-US" sz="1800" dirty="0">
                <a:latin typeface="+mj-lt"/>
              </a:rPr>
              <a:t>The proposed solution is the "Udyog </a:t>
            </a:r>
            <a:r>
              <a:rPr lang="en-US" sz="1800" dirty="0" err="1">
                <a:latin typeface="+mj-lt"/>
              </a:rPr>
              <a:t>Saarthi</a:t>
            </a:r>
            <a:r>
              <a:rPr lang="en-US" sz="1800" dirty="0">
                <a:latin typeface="+mj-lt"/>
              </a:rPr>
              <a:t>" Progressive Web App. Its innovation lies in its integrated, accessible, and user-centric design:</a:t>
            </a:r>
            <a:endParaRPr lang="en-IN" sz="1800" dirty="0">
              <a:latin typeface="+mj-lt"/>
            </a:endParaRPr>
          </a:p>
          <a:p>
            <a:pPr lvl="0"/>
            <a:r>
              <a:rPr lang="en-US" sz="1800" u="sng" dirty="0">
                <a:latin typeface="+mj-lt"/>
              </a:rPr>
              <a:t>PWA Architecture:</a:t>
            </a:r>
            <a:r>
              <a:rPr lang="en-US" sz="1800" dirty="0">
                <a:latin typeface="+mj-lt"/>
              </a:rPr>
              <a:t> Ensures cross-device compatibility, offline functionality, and low data usage—critical for users in areas with poor connectivity.</a:t>
            </a:r>
            <a:endParaRPr lang="en-IN" sz="1800" dirty="0">
              <a:latin typeface="+mj-lt"/>
            </a:endParaRPr>
          </a:p>
          <a:p>
            <a:pPr lvl="0"/>
            <a:r>
              <a:rPr lang="en-US" sz="1800" u="sng" dirty="0">
                <a:latin typeface="+mj-lt"/>
              </a:rPr>
              <a:t>Integrated Features:</a:t>
            </a:r>
            <a:r>
              <a:rPr lang="en-US" sz="1800" dirty="0">
                <a:latin typeface="+mj-lt"/>
              </a:rPr>
              <a:t> Combines job listings (with reservation filters), training modules, mock interviews, and a dedicated guardian portal in one platform.</a:t>
            </a:r>
            <a:endParaRPr lang="en-IN" sz="1800" dirty="0">
              <a:latin typeface="+mj-lt"/>
            </a:endParaRPr>
          </a:p>
          <a:p>
            <a:pPr lvl="0"/>
            <a:r>
              <a:rPr lang="en-US" sz="1800" u="sng" dirty="0">
                <a:latin typeface="+mj-lt"/>
              </a:rPr>
              <a:t>Multilingual TTS Support:</a:t>
            </a:r>
            <a:r>
              <a:rPr lang="en-US" sz="1800" dirty="0">
                <a:latin typeface="+mj-lt"/>
              </a:rPr>
              <a:t> Breaks language and literacy barriers by reading content aloud in multiple languages.</a:t>
            </a:r>
          </a:p>
          <a:p>
            <a:pPr marL="76200" indent="0">
              <a:buNone/>
            </a:pPr>
            <a:r>
              <a:rPr lang="en-US" sz="1800" b="1" u="sng" dirty="0">
                <a:latin typeface="+mj-lt"/>
              </a:rPr>
              <a:t>Feasibility Study</a:t>
            </a:r>
            <a:endParaRPr lang="en-IN" sz="1800" b="1" dirty="0">
              <a:latin typeface="+mj-lt"/>
            </a:endParaRPr>
          </a:p>
          <a:p>
            <a:pPr lvl="0"/>
            <a:r>
              <a:rPr lang="en-US" sz="1800" u="sng" dirty="0">
                <a:latin typeface="+mj-lt"/>
              </a:rPr>
              <a:t>Technical Feasibility:</a:t>
            </a:r>
            <a:r>
              <a:rPr lang="en-US" sz="1800" dirty="0">
                <a:latin typeface="+mj-lt"/>
              </a:rPr>
              <a:t> The chosen tech stack (React.js, Node.js, MongoDB) is mature, well-documented, and has strong community support. PWA technology is stable and proven. Required APIs (TTS) are readily available.</a:t>
            </a:r>
            <a:endParaRPr lang="en-IN" sz="1800" dirty="0">
              <a:latin typeface="+mj-lt"/>
            </a:endParaRPr>
          </a:p>
          <a:p>
            <a:pPr lvl="0"/>
            <a:r>
              <a:rPr lang="en-US" sz="1800" u="sng" dirty="0">
                <a:latin typeface="+mj-lt"/>
              </a:rPr>
              <a:t>Economic Feasibility:</a:t>
            </a:r>
            <a:r>
              <a:rPr lang="en-US" sz="1800" dirty="0">
                <a:latin typeface="+mj-lt"/>
              </a:rPr>
              <a:t> The project uses open-source technologies, minimizing software costs. Deployment on cloud platforms like AWS/GCP offers a pay-as-you-go model, keeping operational costs low and scalable. This aligns with the non-profit, social welfare goals of the partnering ministry.</a:t>
            </a:r>
            <a:endParaRPr lang="en-IN" sz="1800" dirty="0">
              <a:latin typeface="+mj-lt"/>
            </a:endParaRPr>
          </a:p>
          <a:p>
            <a:pPr marL="342900" lvl="0" indent="-190500" algn="just" rtl="0">
              <a:lnSpc>
                <a:spcPct val="200000"/>
              </a:lnSpc>
              <a:spcBef>
                <a:spcPts val="0"/>
              </a:spcBef>
              <a:spcAft>
                <a:spcPts val="0"/>
              </a:spcAft>
              <a:buClr>
                <a:schemeClr val="dk1"/>
              </a:buClr>
              <a:buSzPct val="100000"/>
              <a:buNone/>
            </a:pPr>
            <a:endParaRPr sz="1800" dirty="0">
              <a:latin typeface="+mj-lt"/>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Diagram</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39306"/>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583A436-52AF-1055-FA9D-52AECDDCD9CD}"/>
              </a:ext>
            </a:extLst>
          </p:cNvPr>
          <p:cNvPicPr>
            <a:picLocks noChangeAspect="1"/>
          </p:cNvPicPr>
          <p:nvPr/>
        </p:nvPicPr>
        <p:blipFill>
          <a:blip r:embed="rId3"/>
          <a:stretch>
            <a:fillRect/>
          </a:stretch>
        </p:blipFill>
        <p:spPr>
          <a:xfrm>
            <a:off x="952500" y="948180"/>
            <a:ext cx="9841191" cy="504412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Architecture Diagram continue…….</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r>
              <a:rPr lang="en-US" b="1" dirty="0">
                <a:latin typeface="+mj-lt"/>
              </a:rPr>
              <a:t>The system architecture follows a modern 3-Tier Web Application model:</a:t>
            </a:r>
          </a:p>
          <a:p>
            <a:endParaRPr lang="en-IN" dirty="0">
              <a:latin typeface="+mj-lt"/>
            </a:endParaRPr>
          </a:p>
          <a:p>
            <a:pPr lvl="0"/>
            <a:r>
              <a:rPr lang="en-US" b="1" dirty="0">
                <a:latin typeface="+mj-lt"/>
              </a:rPr>
              <a:t>Presentation Layer (Frontend): </a:t>
            </a:r>
            <a:r>
              <a:rPr lang="en-US" dirty="0">
                <a:latin typeface="+mj-lt"/>
              </a:rPr>
              <a:t>A React.js Progressive Web App (PWA) that runs on the user's browser/device. It is responsible for the accessible user interface, rendering job listings, training content, and interacting with the backend via RESTful APIs.</a:t>
            </a:r>
          </a:p>
          <a:p>
            <a:pPr lvl="0"/>
            <a:endParaRPr lang="en-IN" dirty="0">
              <a:latin typeface="+mj-lt"/>
            </a:endParaRPr>
          </a:p>
          <a:p>
            <a:pPr lvl="0"/>
            <a:r>
              <a:rPr lang="en-US" b="1" dirty="0">
                <a:latin typeface="+mj-lt"/>
              </a:rPr>
              <a:t>Application Layer (Backend): </a:t>
            </a:r>
            <a:r>
              <a:rPr lang="en-US" dirty="0">
                <a:latin typeface="+mj-lt"/>
              </a:rPr>
              <a:t>A Node.js + Express.js server. It handles all business logic: user authentication (via JWT), processing job search requests, managing training modules, and serving content to the frontend. It acts as an intermediary between the frontend and the database.</a:t>
            </a:r>
          </a:p>
          <a:p>
            <a:pPr lvl="0"/>
            <a:endParaRPr lang="en-IN" dirty="0">
              <a:latin typeface="+mj-lt"/>
            </a:endParaRPr>
          </a:p>
          <a:p>
            <a:pPr lvl="0"/>
            <a:r>
              <a:rPr lang="en-US" b="1" dirty="0">
                <a:latin typeface="+mj-lt"/>
              </a:rPr>
              <a:t>Data Layer: </a:t>
            </a:r>
            <a:r>
              <a:rPr lang="en-US" dirty="0">
                <a:latin typeface="+mj-lt"/>
              </a:rPr>
              <a:t>A MongoDB database stores all persistent data, including user profiles, job listings, training materials, and application tracking data.</a:t>
            </a:r>
          </a:p>
          <a:p>
            <a:pPr lvl="0"/>
            <a:endParaRPr lang="en-IN" dirty="0">
              <a:latin typeface="+mj-lt"/>
            </a:endParaRPr>
          </a:p>
          <a:p>
            <a:pPr marL="76200" indent="0">
              <a:buNone/>
            </a:pPr>
            <a:r>
              <a:rPr lang="en-US" b="1" u="sng" dirty="0">
                <a:latin typeface="+mj-lt"/>
              </a:rPr>
              <a:t>Key Components:</a:t>
            </a:r>
            <a:endParaRPr lang="en-IN" b="1" dirty="0">
              <a:latin typeface="+mj-lt"/>
            </a:endParaRPr>
          </a:p>
          <a:p>
            <a:pPr lvl="0"/>
            <a:r>
              <a:rPr lang="en-US" b="1" dirty="0">
                <a:latin typeface="+mj-lt"/>
              </a:rPr>
              <a:t>Authentication Service</a:t>
            </a:r>
            <a:r>
              <a:rPr lang="en-US" u="sng" dirty="0">
                <a:latin typeface="+mj-lt"/>
              </a:rPr>
              <a:t>:</a:t>
            </a:r>
            <a:r>
              <a:rPr lang="en-US" dirty="0">
                <a:latin typeface="+mj-lt"/>
              </a:rPr>
              <a:t> Manages user logins (</a:t>
            </a:r>
            <a:r>
              <a:rPr lang="en-US" dirty="0" err="1">
                <a:latin typeface="+mj-lt"/>
              </a:rPr>
              <a:t>PwDs</a:t>
            </a:r>
            <a:r>
              <a:rPr lang="en-US" dirty="0">
                <a:latin typeface="+mj-lt"/>
              </a:rPr>
              <a:t>, Guardians, Admin) using JWT.</a:t>
            </a:r>
          </a:p>
          <a:p>
            <a:pPr lvl="0"/>
            <a:endParaRPr lang="en-IN" dirty="0">
              <a:latin typeface="+mj-lt"/>
            </a:endParaRPr>
          </a:p>
          <a:p>
            <a:pPr lvl="0"/>
            <a:r>
              <a:rPr lang="en-US" b="1" dirty="0">
                <a:latin typeface="+mj-lt"/>
              </a:rPr>
              <a:t>Job Processing Engine</a:t>
            </a:r>
            <a:r>
              <a:rPr lang="en-US" dirty="0">
                <a:latin typeface="+mj-lt"/>
              </a:rPr>
              <a:t>: Fetches, filters, and categorizes job data from sources.</a:t>
            </a:r>
          </a:p>
          <a:p>
            <a:pPr lvl="0"/>
            <a:endParaRPr lang="en-IN" dirty="0">
              <a:latin typeface="+mj-lt"/>
            </a:endParaRPr>
          </a:p>
          <a:p>
            <a:pPr lvl="0"/>
            <a:r>
              <a:rPr lang="en-US" b="1" dirty="0">
                <a:latin typeface="+mj-lt"/>
              </a:rPr>
              <a:t>TTS Service</a:t>
            </a:r>
            <a:r>
              <a:rPr lang="en-US" dirty="0">
                <a:latin typeface="+mj-lt"/>
              </a:rPr>
              <a:t>: Integrates with a Text-to-Speech API to convert text content to audio.</a:t>
            </a:r>
          </a:p>
          <a:p>
            <a:pPr lvl="0"/>
            <a:endParaRPr lang="en-IN" dirty="0">
              <a:latin typeface="+mj-lt"/>
            </a:endParaRPr>
          </a:p>
          <a:p>
            <a:pPr lvl="0"/>
            <a:r>
              <a:rPr lang="en-US" b="1" dirty="0">
                <a:latin typeface="+mj-lt"/>
              </a:rPr>
              <a:t>Cloud Hosting</a:t>
            </a:r>
            <a:r>
              <a:rPr lang="en-US" dirty="0">
                <a:latin typeface="+mj-lt"/>
              </a:rPr>
              <a:t>: The entire application is deployed on a cloud provider (AWS/GCP) for reliability and scalability.</a:t>
            </a:r>
            <a:endParaRPr lang="en-IN" dirty="0">
              <a:latin typeface="+mj-lt"/>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1892</Words>
  <Application>Microsoft Office PowerPoint</Application>
  <PresentationFormat>Widescreen</PresentationFormat>
  <Paragraphs>185</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vt:lpstr>
      <vt:lpstr>Verdana</vt:lpstr>
      <vt:lpstr>Wingdings</vt:lpstr>
      <vt:lpstr>Bioinformatics</vt:lpstr>
      <vt:lpstr>Udyog Saarthi (Progressive Web-based Application)</vt:lpstr>
      <vt:lpstr>Content</vt:lpstr>
      <vt:lpstr>Problem Statement Number: PSCS-39 </vt:lpstr>
      <vt:lpstr>Literature Survey</vt:lpstr>
      <vt:lpstr>Objectives</vt:lpstr>
      <vt:lpstr>Existing methods &amp; Drawbacks </vt:lpstr>
      <vt:lpstr>Proposed method &amp; Feasibility study</vt:lpstr>
      <vt:lpstr>Architecture Diagram</vt:lpstr>
      <vt:lpstr>Architecture Diagram continue…….</vt:lpstr>
      <vt:lpstr>Algorithm </vt:lpstr>
      <vt:lpstr>Modules</vt:lpstr>
      <vt:lpstr>Background and Related work for title Selection </vt:lpstr>
      <vt:lpstr>Timeline </vt:lpstr>
      <vt:lpstr>Hardware &amp; Software</vt:lpstr>
      <vt:lpstr>References</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Priyanka G</cp:lastModifiedBy>
  <cp:revision>43</cp:revision>
  <dcterms:modified xsi:type="dcterms:W3CDTF">2025-09-26T05:20:40Z</dcterms:modified>
</cp:coreProperties>
</file>