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9" r:id="rId4"/>
    <p:sldId id="258" r:id="rId5"/>
    <p:sldId id="261" r:id="rId6"/>
    <p:sldId id="262" r:id="rId7"/>
    <p:sldId id="263" r:id="rId8"/>
    <p:sldId id="265" r:id="rId9"/>
    <p:sldId id="264" r:id="rId10"/>
    <p:sldId id="266"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3"/>
    <a:srgbClr val="FFCC66"/>
    <a:srgbClr val="990099"/>
    <a:srgbClr val="CC0099"/>
    <a:srgbClr val="FE9202"/>
    <a:srgbClr val="6C1A00"/>
    <a:srgbClr val="00AACC"/>
    <a:srgbClr val="5EEC3C"/>
    <a:srgbClr val="1D3A00"/>
    <a:srgbClr val="003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691"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7B76C-F787-49D0-9104-7559F9160E79}" type="datetimeFigureOut">
              <a:rPr lang="en-US" smtClean="0"/>
              <a:t>15-Jan-22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44954D-A40A-416C-A744-2ADE1AF39E5F}" type="slidenum">
              <a:rPr lang="en-US" smtClean="0"/>
              <a:t>‹#›</a:t>
            </a:fld>
            <a:endParaRPr lang="en-US"/>
          </a:p>
        </p:txBody>
      </p:sp>
    </p:spTree>
    <p:extLst>
      <p:ext uri="{BB962C8B-B14F-4D97-AF65-F5344CB8AC3E}">
        <p14:creationId xmlns:p14="http://schemas.microsoft.com/office/powerpoint/2010/main" val="2661626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07080" y="1808225"/>
            <a:ext cx="7940660" cy="1374345"/>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907080" y="3793390"/>
            <a:ext cx="7940481" cy="610820"/>
          </a:xfrm>
        </p:spPr>
        <p:txBody>
          <a:bodyPr>
            <a:normAutofit/>
          </a:bodyPr>
          <a:lstStyle>
            <a:lvl1pPr marL="0" indent="0" algn="r">
              <a:buNone/>
              <a:defRPr sz="2800" b="0" i="0">
                <a:solidFill>
                  <a:srgbClr val="FF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15-Jan-22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15-Jan-22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15-Jan-22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15-Jan-22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176495BC-6165-4D9E-84F1-1B380BD3ADE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916230"/>
          </a:xfrm>
        </p:spPr>
        <p:txBody>
          <a:bodyPr>
            <a:normAutofit/>
          </a:bodyPr>
          <a:lstStyle>
            <a:lvl1pPr algn="r">
              <a:defRPr sz="3600" baseline="0">
                <a:solidFill>
                  <a:srgbClr val="FF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2"/>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15-Jan-22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25" y="433880"/>
            <a:ext cx="6566315" cy="572644"/>
          </a:xfrm>
        </p:spPr>
        <p:txBody>
          <a:bodyPr>
            <a:normAutofit/>
          </a:bodyPr>
          <a:lstStyle>
            <a:lvl1pPr algn="l">
              <a:defRPr sz="3600">
                <a:solidFill>
                  <a:srgbClr val="FF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81425" y="1044700"/>
            <a:ext cx="6566315"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15-Jan-22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15-Jan-22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15-Jan-22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0" y="281175"/>
            <a:ext cx="7940659" cy="763525"/>
          </a:xfrm>
        </p:spPr>
        <p:txBody>
          <a:bodyPr>
            <a:normAutofit/>
          </a:bodyPr>
          <a:lstStyle>
            <a:lvl1pPr algn="r">
              <a:defRPr sz="3600" baseline="0">
                <a:solidFill>
                  <a:srgbClr val="FF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0822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88046"/>
            <a:ext cx="4040188"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0822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88046"/>
            <a:ext cx="4041775"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15-Jan-22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15-Jan-22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15-Jan-22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15-Jan-22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15-Jan-22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54E154FB-3404-4995-93A8-58289BE2A56B}"/>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9.png"/><Relationship Id="rId4" Type="http://schemas.openxmlformats.org/officeDocument/2006/relationships/image" Target="../media/image6.png"/><Relationship Id="rId9" Type="http://schemas.microsoft.com/office/2007/relationships/hdphoto" Target="../media/hdphoto4.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0.png"/><Relationship Id="rId1" Type="http://schemas.openxmlformats.org/officeDocument/2006/relationships/slideLayout" Target="../slideLayouts/slideLayout2.xml"/><Relationship Id="rId5" Type="http://schemas.microsoft.com/office/2007/relationships/hdphoto" Target="../media/hdphoto7.wdp"/><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Stock Trend Prediction</a:t>
            </a:r>
            <a:br>
              <a:rPr lang="en-US" dirty="0"/>
            </a:br>
            <a:r>
              <a:rPr lang="en-US" dirty="0"/>
              <a:t>Final Project </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DE38B6-81B1-4330-9E1D-D23F200FF65A}"/>
              </a:ext>
            </a:extLst>
          </p:cNvPr>
          <p:cNvPicPr>
            <a:picLocks noChangeAspect="1"/>
          </p:cNvPicPr>
          <p:nvPr/>
        </p:nvPicPr>
        <p:blipFill rotWithShape="1">
          <a:blip r:embed="rId2">
            <a:extLst>
              <a:ext uri="{28A0092B-C50C-407E-A947-70E740481C1C}">
                <a14:useLocalDpi xmlns:a14="http://schemas.microsoft.com/office/drawing/2010/main" val="0"/>
              </a:ext>
            </a:extLst>
          </a:blip>
          <a:srcRect b="9920"/>
          <a:stretch/>
        </p:blipFill>
        <p:spPr>
          <a:xfrm>
            <a:off x="0" y="1238250"/>
            <a:ext cx="9144000" cy="3905250"/>
          </a:xfrm>
          <a:prstGeom prst="rect">
            <a:avLst/>
          </a:prstGeom>
        </p:spPr>
      </p:pic>
    </p:spTree>
    <p:extLst>
      <p:ext uri="{BB962C8B-B14F-4D97-AF65-F5344CB8AC3E}">
        <p14:creationId xmlns:p14="http://schemas.microsoft.com/office/powerpoint/2010/main" val="230813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 name="Content Placeholder 9">
            <a:extLst>
              <a:ext uri="{FF2B5EF4-FFF2-40B4-BE49-F238E27FC236}">
                <a16:creationId xmlns:a16="http://schemas.microsoft.com/office/drawing/2014/main" id="{E60D4CA8-7D39-46FA-B16D-1DEB4464B445}"/>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889" b="100000" l="8000" r="90222">
                        <a14:foregroundMark x1="22667" y1="14667" x2="22667" y2="14667"/>
                        <a14:foregroundMark x1="54667" y1="25778" x2="54667" y2="25778"/>
                        <a14:foregroundMark x1="51111" y1="60889" x2="51111" y2="60889"/>
                        <a14:foregroundMark x1="65333" y1="45778" x2="65333" y2="45778"/>
                        <a14:foregroundMark x1="77333" y1="64444" x2="77333" y2="64444"/>
                        <a14:foregroundMark x1="62667" y1="5333" x2="62667" y2="5333"/>
                        <a14:foregroundMark x1="71556" y1="4444" x2="71556" y2="4444"/>
                        <a14:foregroundMark x1="42222" y1="94222" x2="42222" y2="94222"/>
                        <a14:foregroundMark x1="61778" y1="92444" x2="61778" y2="92444"/>
                      </a14:backgroundRemoval>
                    </a14:imgEffect>
                  </a14:imgLayer>
                </a14:imgProps>
              </a:ext>
              <a:ext uri="{28A0092B-C50C-407E-A947-70E740481C1C}">
                <a14:useLocalDpi xmlns:a14="http://schemas.microsoft.com/office/drawing/2010/main" val="0"/>
              </a:ext>
            </a:extLst>
          </a:blip>
          <a:stretch>
            <a:fillRect/>
          </a:stretch>
        </p:blipFill>
        <p:spPr>
          <a:xfrm>
            <a:off x="7315435" y="1815264"/>
            <a:ext cx="2143125" cy="2143125"/>
          </a:xfrm>
        </p:spPr>
      </p:pic>
      <p:pic>
        <p:nvPicPr>
          <p:cNvPr id="12" name="Picture 11">
            <a:extLst>
              <a:ext uri="{FF2B5EF4-FFF2-40B4-BE49-F238E27FC236}">
                <a16:creationId xmlns:a16="http://schemas.microsoft.com/office/drawing/2014/main" id="{EDB15BA1-EE35-43A9-BE0B-4EAB74756F84}"/>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89" b="97556" l="3375" r="99000">
                        <a14:foregroundMark x1="20625" y1="25111" x2="20625" y2="25111"/>
                        <a14:foregroundMark x1="28625" y1="12889" x2="28625" y2="12889"/>
                        <a14:foregroundMark x1="14125" y1="43333" x2="14125" y2="43333"/>
                      </a14:backgroundRemoval>
                    </a14:imgEffect>
                  </a14:imgLayer>
                </a14:imgProps>
              </a:ext>
              <a:ext uri="{28A0092B-C50C-407E-A947-70E740481C1C}">
                <a14:useLocalDpi xmlns:a14="http://schemas.microsoft.com/office/drawing/2010/main" val="0"/>
              </a:ext>
            </a:extLst>
          </a:blip>
          <a:stretch>
            <a:fillRect/>
          </a:stretch>
        </p:blipFill>
        <p:spPr>
          <a:xfrm>
            <a:off x="-276945" y="1536876"/>
            <a:ext cx="4963792" cy="3020039"/>
          </a:xfrm>
          <a:prstGeom prst="rect">
            <a:avLst/>
          </a:prstGeom>
        </p:spPr>
      </p:pic>
      <p:pic>
        <p:nvPicPr>
          <p:cNvPr id="14" name="Picture 13">
            <a:extLst>
              <a:ext uri="{FF2B5EF4-FFF2-40B4-BE49-F238E27FC236}">
                <a16:creationId xmlns:a16="http://schemas.microsoft.com/office/drawing/2014/main" id="{86F51B60-926A-47E8-912C-B1C99562EB58}"/>
              </a:ext>
            </a:extLst>
          </p:cNvPr>
          <p:cNvPicPr>
            <a:picLocks noChangeAspect="1"/>
          </p:cNvPicPr>
          <p:nvPr/>
        </p:nvPicPr>
        <p:blipFill rotWithShape="1">
          <a:blip r:embed="rId6">
            <a:duotone>
              <a:srgbClr val="4BACC6">
                <a:shade val="45000"/>
                <a:satMod val="135000"/>
              </a:srgbClr>
              <a:prstClr val="white"/>
            </a:duotone>
            <a:extLst>
              <a:ext uri="{BEBA8EAE-BF5A-486C-A8C5-ECC9F3942E4B}">
                <a14:imgProps xmlns:a14="http://schemas.microsoft.com/office/drawing/2010/main">
                  <a14:imgLayer r:embed="rId7">
                    <a14:imgEffect>
                      <a14:backgroundRemoval t="6591" b="91136" l="1061" r="88333">
                        <a14:foregroundMark x1="16515" y1="25000" x2="16515" y2="25000"/>
                        <a14:foregroundMark x1="26515" y1="16364" x2="26515" y2="16364"/>
                        <a14:foregroundMark x1="43636" y1="13636" x2="43636" y2="13636"/>
                        <a14:foregroundMark x1="53939" y1="14318" x2="53939" y2="14318"/>
                        <a14:foregroundMark x1="19091" y1="15455" x2="19091" y2="15455"/>
                        <a14:foregroundMark x1="34697" y1="9091" x2="34697" y2="9091"/>
                        <a14:foregroundMark x1="61667" y1="24091" x2="61667" y2="24091"/>
                        <a14:foregroundMark x1="44848" y1="81364" x2="44848" y2="81364"/>
                        <a14:foregroundMark x1="33636" y1="83409" x2="33636" y2="83409"/>
                        <a14:foregroundMark x1="27576" y1="80000" x2="27576" y2="80000"/>
                        <a14:foregroundMark x1="60303" y1="83182" x2="60303" y2="83182"/>
                        <a14:foregroundMark x1="51667" y1="69773" x2="51667" y2="69773"/>
                        <a14:foregroundMark x1="52727" y1="80909" x2="52727" y2="80909"/>
                        <a14:foregroundMark x1="46970" y1="78864" x2="46970" y2="78864"/>
                        <a14:foregroundMark x1="49545" y1="80000" x2="49545" y2="80000"/>
                        <a14:foregroundMark x1="53030" y1="65227" x2="53030" y2="65227"/>
                        <a14:foregroundMark x1="50455" y1="65909" x2="50455" y2="65909"/>
                        <a14:foregroundMark x1="60000" y1="53636" x2="60000" y2="53636"/>
                        <a14:foregroundMark x1="55758" y1="71591" x2="55758" y2="71591"/>
                        <a14:foregroundMark x1="57727" y1="83182" x2="57727" y2="83182"/>
                        <a14:foregroundMark x1="57727" y1="74773" x2="57727" y2="74773"/>
                        <a14:foregroundMark x1="59242" y1="79318" x2="59242" y2="79318"/>
                        <a14:foregroundMark x1="54394" y1="80000" x2="54394" y2="80000"/>
                        <a14:foregroundMark x1="80758" y1="58864" x2="80758" y2="58864"/>
                        <a14:foregroundMark x1="83636" y1="71136" x2="83636" y2="71136"/>
                        <a14:foregroundMark x1="83636" y1="78636" x2="83636" y2="78636"/>
                        <a14:foregroundMark x1="78485" y1="80682" x2="78485" y2="80682"/>
                        <a14:foregroundMark x1="78030" y1="75000" x2="78030" y2="75000"/>
                        <a14:foregroundMark x1="70303" y1="79318" x2="70303" y2="79318"/>
                        <a14:foregroundMark x1="71061" y1="72955" x2="71061" y2="72955"/>
                        <a14:foregroundMark x1="74091" y1="83409" x2="74091" y2="83409"/>
                        <a14:foregroundMark x1="71667" y1="87045" x2="71667" y2="87045"/>
                        <a14:foregroundMark x1="58788" y1="84091" x2="58788" y2="84091"/>
                        <a14:foregroundMark x1="38030" y1="85227" x2="38030" y2="85227"/>
                        <a14:foregroundMark x1="33636" y1="85682" x2="33636" y2="85682"/>
                        <a14:foregroundMark x1="35152" y1="79545" x2="35152" y2="79545"/>
                        <a14:foregroundMark x1="40606" y1="55455" x2="40606" y2="55455"/>
                        <a14:foregroundMark x1="39697" y1="49773" x2="39697" y2="49773"/>
                        <a14:foregroundMark x1="40303" y1="10909" x2="40303" y2="10909"/>
                        <a14:foregroundMark x1="37727" y1="16136" x2="37727" y2="16136"/>
                        <a14:foregroundMark x1="28030" y1="14773" x2="28030" y2="14773"/>
                        <a14:foregroundMark x1="22879" y1="14091" x2="22879" y2="14091"/>
                        <a14:foregroundMark x1="23788" y1="25227" x2="23788" y2="25227"/>
                        <a14:foregroundMark x1="42879" y1="25000" x2="42879" y2="25000"/>
                        <a14:foregroundMark x1="50000" y1="22727" x2="50000" y2="22727"/>
                        <a14:foregroundMark x1="60758" y1="24545" x2="60758" y2="24545"/>
                        <a14:foregroundMark x1="60909" y1="31136" x2="60909" y2="31136"/>
                        <a14:foregroundMark x1="41061" y1="72273" x2="41061" y2="72273"/>
                        <a14:foregroundMark x1="42727" y1="65682" x2="42727" y2="65682"/>
                        <a14:foregroundMark x1="38939" y1="78864" x2="38939" y2="78864"/>
                        <a14:foregroundMark x1="40909" y1="89091" x2="40909" y2="89091"/>
                        <a14:foregroundMark x1="25606" y1="80909" x2="25606" y2="80909"/>
                        <a14:foregroundMark x1="70000" y1="82727" x2="70000" y2="82727"/>
                        <a14:foregroundMark x1="70000" y1="82727" x2="70000" y2="82727"/>
                        <a14:foregroundMark x1="65606" y1="84773" x2="65606" y2="84773"/>
                        <a14:foregroundMark x1="68939" y1="87045" x2="68939" y2="87045"/>
                        <a14:foregroundMark x1="72576" y1="80682" x2="72576" y2="80682"/>
                        <a14:foregroundMark x1="77273" y1="78636" x2="77273" y2="78636"/>
                        <a14:foregroundMark x1="84545" y1="58182" x2="84545" y2="58182"/>
                        <a14:foregroundMark x1="83636" y1="79318" x2="83636" y2="79318"/>
                        <a14:foregroundMark x1="81061" y1="76818" x2="81061" y2="76818"/>
                        <a14:foregroundMark x1="82273" y1="82727" x2="82273" y2="82727"/>
                        <a14:foregroundMark x1="81061" y1="87045" x2="81061" y2="87045"/>
                        <a14:foregroundMark x1="26970" y1="20227" x2="26970" y2="20227"/>
                        <a14:foregroundMark x1="14242" y1="10455" x2="14242" y2="10455"/>
                        <a14:foregroundMark x1="52576" y1="22045" x2="52576" y2="22045"/>
                        <a14:foregroundMark x1="57879" y1="13636" x2="57879" y2="13636"/>
                        <a14:foregroundMark x1="53636" y1="12727" x2="53636" y2="12727"/>
                        <a14:foregroundMark x1="26818" y1="85682" x2="26818" y2="85682"/>
                        <a14:foregroundMark x1="20303" y1="87727" x2="20303" y2="87727"/>
                        <a14:foregroundMark x1="30758" y1="88409" x2="30758" y2="88409"/>
                      </a14:backgroundRemoval>
                    </a14:imgEffect>
                  </a14:imgLayer>
                </a14:imgProps>
              </a:ext>
              <a:ext uri="{28A0092B-C50C-407E-A947-70E740481C1C}">
                <a14:useLocalDpi xmlns:a14="http://schemas.microsoft.com/office/drawing/2010/main" val="0"/>
              </a:ext>
            </a:extLst>
          </a:blip>
          <a:srcRect t="6276" r="1418"/>
          <a:stretch/>
        </p:blipFill>
        <p:spPr>
          <a:xfrm>
            <a:off x="4113885" y="1197405"/>
            <a:ext cx="2988330" cy="1894042"/>
          </a:xfrm>
          <a:prstGeom prst="rect">
            <a:avLst/>
          </a:prstGeom>
        </p:spPr>
      </p:pic>
      <p:pic>
        <p:nvPicPr>
          <p:cNvPr id="16" name="Picture 15">
            <a:extLst>
              <a:ext uri="{FF2B5EF4-FFF2-40B4-BE49-F238E27FC236}">
                <a16:creationId xmlns:a16="http://schemas.microsoft.com/office/drawing/2014/main" id="{871C32FC-A09F-4FEA-97F9-94647A0EF785}"/>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7605" b="89734" l="8286" r="96857">
                        <a14:foregroundMark x1="22286" y1="37643" x2="22286" y2="37643"/>
                        <a14:foregroundMark x1="46571" y1="63118" x2="46571" y2="63118"/>
                        <a14:foregroundMark x1="93143" y1="23194" x2="93143" y2="23194"/>
                        <a14:foregroundMark x1="42000" y1="14829" x2="42000" y2="14829"/>
                        <a14:foregroundMark x1="54857" y1="14068" x2="54857" y2="14068"/>
                      </a14:backgroundRemoval>
                    </a14:imgEffect>
                  </a14:imgLayer>
                </a14:imgProps>
              </a:ext>
              <a:ext uri="{28A0092B-C50C-407E-A947-70E740481C1C}">
                <a14:useLocalDpi xmlns:a14="http://schemas.microsoft.com/office/drawing/2010/main" val="0"/>
              </a:ext>
            </a:extLst>
          </a:blip>
          <a:stretch>
            <a:fillRect/>
          </a:stretch>
        </p:blipFill>
        <p:spPr>
          <a:xfrm>
            <a:off x="4545247" y="3278341"/>
            <a:ext cx="3512216" cy="2243302"/>
          </a:xfrm>
          <a:prstGeom prst="rect">
            <a:avLst/>
          </a:prstGeom>
        </p:spPr>
      </p:pic>
      <p:sp>
        <p:nvSpPr>
          <p:cNvPr id="17" name="TextBox 16">
            <a:extLst>
              <a:ext uri="{FF2B5EF4-FFF2-40B4-BE49-F238E27FC236}">
                <a16:creationId xmlns:a16="http://schemas.microsoft.com/office/drawing/2014/main" id="{60ADFA70-EEDC-4598-A637-5C29A6005C62}"/>
              </a:ext>
            </a:extLst>
          </p:cNvPr>
          <p:cNvSpPr txBox="1"/>
          <p:nvPr/>
        </p:nvSpPr>
        <p:spPr>
          <a:xfrm>
            <a:off x="5390321" y="3454849"/>
            <a:ext cx="1221640" cy="369332"/>
          </a:xfrm>
          <a:prstGeom prst="rect">
            <a:avLst/>
          </a:prstGeom>
          <a:noFill/>
        </p:spPr>
        <p:txBody>
          <a:bodyPr wrap="square" rtlCol="0">
            <a:spAutoFit/>
          </a:bodyPr>
          <a:lstStyle/>
          <a:p>
            <a:r>
              <a:rPr lang="en-US" b="1" dirty="0"/>
              <a:t>Stock Price</a:t>
            </a:r>
          </a:p>
        </p:txBody>
      </p:sp>
      <p:pic>
        <p:nvPicPr>
          <p:cNvPr id="19" name="Picture 18">
            <a:extLst>
              <a:ext uri="{FF2B5EF4-FFF2-40B4-BE49-F238E27FC236}">
                <a16:creationId xmlns:a16="http://schemas.microsoft.com/office/drawing/2014/main" id="{FB1F51DD-8C6B-4371-BDD7-6245B59B6A93}"/>
              </a:ext>
            </a:extLst>
          </p:cNvPr>
          <p:cNvPicPr>
            <a:picLocks noChangeAspect="1"/>
          </p:cNvPicPr>
          <p:nvPr/>
        </p:nvPicPr>
        <p:blipFill>
          <a:blip r:embed="rId10" cstate="print">
            <a:extLst>
              <a:ext uri="{BEBA8EAE-BF5A-486C-A8C5-ECC9F3942E4B}">
                <a14:imgProps xmlns:a14="http://schemas.microsoft.com/office/drawing/2010/main">
                  <a14:imgLayer r:embed="rId11">
                    <a14:imgEffect>
                      <a14:backgroundRemoval t="8828" b="95938" l="7813" r="92083">
                        <a14:foregroundMark x1="35052" y1="37969" x2="35052" y2="37969"/>
                        <a14:foregroundMark x1="35052" y1="37969" x2="35052" y2="37969"/>
                        <a14:foregroundMark x1="20417" y1="40000" x2="20417" y2="40000"/>
                        <a14:foregroundMark x1="14479" y1="70078" x2="14479" y2="70078"/>
                        <a14:foregroundMark x1="49219" y1="35156" x2="49219" y2="35156"/>
                        <a14:foregroundMark x1="52240" y1="40234" x2="52240" y2="40234"/>
                        <a14:foregroundMark x1="58229" y1="21328" x2="58229" y2="21328"/>
                        <a14:foregroundMark x1="72865" y1="27734" x2="72865" y2="27734"/>
                        <a14:foregroundMark x1="83438" y1="20859" x2="83438" y2="20859"/>
                        <a14:foregroundMark x1="57552" y1="67578" x2="57552" y2="67578"/>
                        <a14:foregroundMark x1="45625" y1="78281" x2="45625" y2="78281"/>
                        <a14:foregroundMark x1="38646" y1="55547" x2="38646" y2="55547"/>
                        <a14:foregroundMark x1="28750" y1="52734" x2="28750" y2="52734"/>
                        <a14:foregroundMark x1="27552" y1="49141" x2="27552" y2="49141"/>
                        <a14:foregroundMark x1="33802" y1="32813" x2="33802" y2="32813"/>
                        <a14:foregroundMark x1="41302" y1="38906" x2="41302" y2="38906"/>
                        <a14:foregroundMark x1="30260" y1="39688" x2="30260" y2="39688"/>
                      </a14:backgroundRemoval>
                    </a14:imgEffect>
                  </a14:imgLayer>
                </a14:imgProps>
              </a:ext>
              <a:ext uri="{28A0092B-C50C-407E-A947-70E740481C1C}">
                <a14:useLocalDpi xmlns:a14="http://schemas.microsoft.com/office/drawing/2010/main" val="0"/>
              </a:ext>
            </a:extLst>
          </a:blip>
          <a:stretch>
            <a:fillRect/>
          </a:stretch>
        </p:blipFill>
        <p:spPr>
          <a:xfrm>
            <a:off x="918575" y="3278341"/>
            <a:ext cx="2754192" cy="1836128"/>
          </a:xfrm>
          <a:prstGeom prst="rect">
            <a:avLst/>
          </a:prstGeom>
        </p:spPr>
      </p:pic>
    </p:spTree>
    <p:extLst>
      <p:ext uri="{BB962C8B-B14F-4D97-AF65-F5344CB8AC3E}">
        <p14:creationId xmlns:p14="http://schemas.microsoft.com/office/powerpoint/2010/main" val="410330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Abstract </a:t>
            </a:r>
          </a:p>
        </p:txBody>
      </p:sp>
      <p:sp>
        <p:nvSpPr>
          <p:cNvPr id="5" name="Content Placeholder 4"/>
          <p:cNvSpPr>
            <a:spLocks noGrp="1"/>
          </p:cNvSpPr>
          <p:nvPr>
            <p:ph idx="1"/>
          </p:nvPr>
        </p:nvSpPr>
        <p:spPr/>
        <p:txBody>
          <a:bodyPr/>
          <a:lstStyle/>
          <a:p>
            <a:pPr marL="0" indent="0">
              <a:buNone/>
            </a:pPr>
            <a:endParaRPr lang="en-US" dirty="0"/>
          </a:p>
          <a:p>
            <a:pPr marL="0" indent="0">
              <a:buNone/>
            </a:pPr>
            <a:r>
              <a:rPr lang="en-US" dirty="0"/>
              <a:t>Stock Trend Prediction including using </a:t>
            </a:r>
          </a:p>
          <a:p>
            <a:r>
              <a:rPr lang="en-US" dirty="0"/>
              <a:t>Some ML concepts , deep learning.</a:t>
            </a:r>
          </a:p>
          <a:p>
            <a:r>
              <a:rPr lang="en-US" dirty="0"/>
              <a:t>Long Short Term Memory(LSTM) model.</a:t>
            </a:r>
          </a:p>
          <a:p>
            <a:r>
              <a:rPr lang="en-US" dirty="0"/>
              <a:t>Develop a Web Application in Python.</a:t>
            </a:r>
          </a:p>
          <a:p>
            <a:endParaRPr lang="en-US"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a:t>
            </a:r>
          </a:p>
        </p:txBody>
      </p:sp>
      <p:pic>
        <p:nvPicPr>
          <p:cNvPr id="9" name="Content Placeholder 8">
            <a:extLst>
              <a:ext uri="{FF2B5EF4-FFF2-40B4-BE49-F238E27FC236}">
                <a16:creationId xmlns:a16="http://schemas.microsoft.com/office/drawing/2014/main" id="{6AF10087-B0D2-4C2C-B376-83C8F899344D}"/>
              </a:ext>
            </a:extLst>
          </p:cNvPr>
          <p:cNvPicPr>
            <a:picLocks noGrp="1" noChangeAspect="1"/>
          </p:cNvPicPr>
          <p:nvPr>
            <p:ph idx="1"/>
          </p:nvPr>
        </p:nvPicPr>
        <p:blipFill rotWithShape="1">
          <a:blip r:embed="rId2">
            <a:clrChange>
              <a:clrFrom>
                <a:srgbClr val="515B76"/>
              </a:clrFrom>
              <a:clrTo>
                <a:srgbClr val="515B76">
                  <a:alpha val="0"/>
                </a:srgbClr>
              </a:clrTo>
            </a:clrChange>
            <a:duotone>
              <a:srgbClr val="4BACC6">
                <a:shade val="45000"/>
                <a:satMod val="135000"/>
              </a:srgbClr>
              <a:prstClr val="white"/>
            </a:duotone>
            <a:extLst>
              <a:ext uri="{BEBA8EAE-BF5A-486C-A8C5-ECC9F3942E4B}">
                <a14:imgProps xmlns:a14="http://schemas.microsoft.com/office/drawing/2010/main">
                  <a14:imgLayer r:embed="rId3">
                    <a14:imgEffect>
                      <a14:backgroundRemoval t="345" b="88103" l="187" r="100000">
                        <a14:foregroundMark x1="25234" y1="70345" x2="25234" y2="70345"/>
                        <a14:foregroundMark x1="26168" y1="67069" x2="26168" y2="67069"/>
                        <a14:foregroundMark x1="12336" y1="68276" x2="12336" y2="68276"/>
                        <a14:foregroundMark x1="7850" y1="75690" x2="7850" y2="75690"/>
                        <a14:foregroundMark x1="60841" y1="84483" x2="60841" y2="84483"/>
                        <a14:foregroundMark x1="42243" y1="84483" x2="42243" y2="84483"/>
                        <a14:foregroundMark x1="42243" y1="74655" x2="42243" y2="74655"/>
                        <a14:foregroundMark x1="39533" y1="68793" x2="39533" y2="68793"/>
                        <a14:foregroundMark x1="79533" y1="79483" x2="79533" y2="79483"/>
                        <a14:foregroundMark x1="79252" y1="81897" x2="79252" y2="81897"/>
                        <a14:foregroundMark x1="75140" y1="83621" x2="75140" y2="83621"/>
                        <a14:foregroundMark x1="72056" y1="84828" x2="72056" y2="84828"/>
                        <a14:foregroundMark x1="63178" y1="83793" x2="63178" y2="83793"/>
                        <a14:foregroundMark x1="5514" y1="70172" x2="5514" y2="70172"/>
                        <a14:foregroundMark x1="2243" y1="64310" x2="2243" y2="64310"/>
                        <a14:foregroundMark x1="19813" y1="60862" x2="19813" y2="60862"/>
                        <a14:foregroundMark x1="18131" y1="75690" x2="18131" y2="75690"/>
                        <a14:foregroundMark x1="13738" y1="81379" x2="13738" y2="81379"/>
                        <a14:foregroundMark x1="18879" y1="84310" x2="18879" y2="84310"/>
                        <a14:foregroundMark x1="32430" y1="82069" x2="32430" y2="82069"/>
                        <a14:foregroundMark x1="38037" y1="82931" x2="38037" y2="82931"/>
                        <a14:foregroundMark x1="47664" y1="76724" x2="47664" y2="76724"/>
                        <a14:foregroundMark x1="51682" y1="77586" x2="51682" y2="77586"/>
                        <a14:foregroundMark x1="53084" y1="84483" x2="53084" y2="84483"/>
                        <a14:foregroundMark x1="56262" y1="82759" x2="56262" y2="82759"/>
                        <a14:foregroundMark x1="60280" y1="78966" x2="60280" y2="78966"/>
                        <a14:foregroundMark x1="48785" y1="82931" x2="48785" y2="82931"/>
                        <a14:foregroundMark x1="43738" y1="80517" x2="43738" y2="80517"/>
                        <a14:foregroundMark x1="41028" y1="79483" x2="41028" y2="79483"/>
                        <a14:foregroundMark x1="38037" y1="75000" x2="38037" y2="75000"/>
                        <a14:foregroundMark x1="45701" y1="68793" x2="45701" y2="68793"/>
                        <a14:foregroundMark x1="41869" y1="63793" x2="41869" y2="63793"/>
                        <a14:foregroundMark x1="37757" y1="60862" x2="37757" y2="60862"/>
                        <a14:foregroundMark x1="25140" y1="64828" x2="25140" y2="64828"/>
                        <a14:foregroundMark x1="18037" y1="62586" x2="18037" y2="62586"/>
                        <a14:foregroundMark x1="11963" y1="78276" x2="11963" y2="78276"/>
                        <a14:foregroundMark x1="5140" y1="84310" x2="5140" y2="84310"/>
                        <a14:foregroundMark x1="30654" y1="83103" x2="30654" y2="83103"/>
                        <a14:foregroundMark x1="63738" y1="83103" x2="63738" y2="83103"/>
                        <a14:foregroundMark x1="67290" y1="83276" x2="67290" y2="83276"/>
                        <a14:foregroundMark x1="70748" y1="83276" x2="70748" y2="83276"/>
                        <a14:foregroundMark x1="76075" y1="84310" x2="76075" y2="84310"/>
                        <a14:foregroundMark x1="27570" y1="82069" x2="27570" y2="82069"/>
                        <a14:foregroundMark x1="34860" y1="78448" x2="34860" y2="78448"/>
                        <a14:foregroundMark x1="28505" y1="82586" x2="28505" y2="82586"/>
                        <a14:foregroundMark x1="32430" y1="78276" x2="32430" y2="78276"/>
                        <a14:foregroundMark x1="22617" y1="83966" x2="22617" y2="83966"/>
                        <a14:foregroundMark x1="57383" y1="85172" x2="57383" y2="85172"/>
                        <a14:foregroundMark x1="53645" y1="85172" x2="53645" y2="85172"/>
                        <a14:foregroundMark x1="3271" y1="9138" x2="3271" y2="9138"/>
                        <a14:backgroundMark x1="2523" y1="7759" x2="2523" y2="7759"/>
                        <a14:backgroundMark x1="10093" y1="7759" x2="10093" y2="7759"/>
                        <a14:backgroundMark x1="20935" y1="8276" x2="20935" y2="8276"/>
                        <a14:backgroundMark x1="32991" y1="7414" x2="32991" y2="7414"/>
                      </a14:backgroundRemoval>
                    </a14:imgEffect>
                  </a14:imgLayer>
                </a14:imgProps>
              </a:ext>
              <a:ext uri="{28A0092B-C50C-407E-A947-70E740481C1C}">
                <a14:useLocalDpi xmlns:a14="http://schemas.microsoft.com/office/drawing/2010/main" val="0"/>
              </a:ext>
            </a:extLst>
          </a:blip>
          <a:srcRect r="319" b="12494"/>
          <a:stretch/>
        </p:blipFill>
        <p:spPr>
          <a:xfrm>
            <a:off x="0" y="1197405"/>
            <a:ext cx="4494284" cy="2138605"/>
          </a:xfrm>
        </p:spPr>
      </p:pic>
      <p:sp>
        <p:nvSpPr>
          <p:cNvPr id="10" name="TextBox 9">
            <a:extLst>
              <a:ext uri="{FF2B5EF4-FFF2-40B4-BE49-F238E27FC236}">
                <a16:creationId xmlns:a16="http://schemas.microsoft.com/office/drawing/2014/main" id="{DFEB6652-E93D-4AC1-BF44-C47BDB178499}"/>
              </a:ext>
            </a:extLst>
          </p:cNvPr>
          <p:cNvSpPr txBox="1"/>
          <p:nvPr/>
        </p:nvSpPr>
        <p:spPr>
          <a:xfrm>
            <a:off x="4877410" y="2218999"/>
            <a:ext cx="4123035" cy="1477328"/>
          </a:xfrm>
          <a:prstGeom prst="rect">
            <a:avLst/>
          </a:prstGeom>
          <a:noFill/>
        </p:spPr>
        <p:txBody>
          <a:bodyPr wrap="square" rtlCol="0">
            <a:spAutoFit/>
          </a:bodyPr>
          <a:lstStyle/>
          <a:p>
            <a:pPr algn="ctr"/>
            <a:r>
              <a:rPr lang="en-US" dirty="0"/>
              <a:t>Stocks are basically an equity investment that represents part ownership in a corporation or a company it entitles you to a part of that company’s earnings &amp; assets</a:t>
            </a:r>
          </a:p>
        </p:txBody>
      </p:sp>
      <p:pic>
        <p:nvPicPr>
          <p:cNvPr id="12" name="Picture 11">
            <a:extLst>
              <a:ext uri="{FF2B5EF4-FFF2-40B4-BE49-F238E27FC236}">
                <a16:creationId xmlns:a16="http://schemas.microsoft.com/office/drawing/2014/main" id="{F73A4191-70D3-4452-B11F-0849CDBFF96F}"/>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31" b="98969" l="0" r="98846">
                        <a14:foregroundMark x1="46538" y1="76804" x2="46538" y2="76804"/>
                        <a14:foregroundMark x1="59615" y1="76804" x2="59615" y2="76804"/>
                        <a14:foregroundMark x1="79231" y1="51546" x2="79231" y2="51546"/>
                        <a14:foregroundMark x1="63846" y1="12887" x2="63846" y2="12887"/>
                        <a14:foregroundMark x1="34231" y1="6186" x2="34231" y2="6186"/>
                        <a14:foregroundMark x1="33846" y1="75773" x2="33846" y2="75773"/>
                        <a14:foregroundMark x1="66923" y1="79381" x2="66923" y2="79381"/>
                        <a14:foregroundMark x1="69615" y1="54124" x2="69615" y2="54124"/>
                      </a14:backgroundRemoval>
                    </a14:imgEffect>
                  </a14:imgLayer>
                </a14:imgProps>
              </a:ext>
              <a:ext uri="{28A0092B-C50C-407E-A947-70E740481C1C}">
                <a14:useLocalDpi xmlns:a14="http://schemas.microsoft.com/office/drawing/2010/main" val="0"/>
              </a:ext>
            </a:extLst>
          </a:blip>
          <a:stretch>
            <a:fillRect/>
          </a:stretch>
        </p:blipFill>
        <p:spPr>
          <a:xfrm>
            <a:off x="0" y="3262998"/>
            <a:ext cx="2866172" cy="2138605"/>
          </a:xfrm>
          <a:prstGeom prst="rect">
            <a:avLst/>
          </a:prstGeom>
        </p:spPr>
      </p:pic>
    </p:spTree>
    <p:extLst>
      <p:ext uri="{BB962C8B-B14F-4D97-AF65-F5344CB8AC3E}">
        <p14:creationId xmlns:p14="http://schemas.microsoft.com/office/powerpoint/2010/main" val="417078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D1032EBF-25A4-47C0-81DD-56D7D88FC5E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0500"/>
          <a:stretch/>
        </p:blipFill>
        <p:spPr>
          <a:xfrm>
            <a:off x="3503613" y="1635238"/>
            <a:ext cx="5497512" cy="2768972"/>
          </a:xfrm>
        </p:spPr>
      </p:pic>
      <p:sp>
        <p:nvSpPr>
          <p:cNvPr id="6" name="Text Placeholder 5">
            <a:extLst>
              <a:ext uri="{FF2B5EF4-FFF2-40B4-BE49-F238E27FC236}">
                <a16:creationId xmlns:a16="http://schemas.microsoft.com/office/drawing/2014/main" id="{8495F62F-1529-4041-857D-AA82E026DC17}"/>
              </a:ext>
            </a:extLst>
          </p:cNvPr>
          <p:cNvSpPr>
            <a:spLocks noGrp="1"/>
          </p:cNvSpPr>
          <p:nvPr>
            <p:ph type="body" sz="half" idx="2"/>
          </p:nvPr>
        </p:nvSpPr>
        <p:spPr>
          <a:xfrm>
            <a:off x="143555" y="1350111"/>
            <a:ext cx="3206805" cy="3671002"/>
          </a:xfrm>
        </p:spPr>
        <p:txBody>
          <a:bodyPr/>
          <a:lstStyle/>
          <a:p>
            <a:pPr algn="ctr"/>
            <a:endParaRPr lang="en-US" dirty="0"/>
          </a:p>
          <a:p>
            <a:pPr algn="ctr"/>
            <a:r>
              <a:rPr lang="en-US" sz="1800" dirty="0"/>
              <a:t>LSTMs are a variation of the RNN architectures.</a:t>
            </a:r>
          </a:p>
          <a:p>
            <a:pPr algn="ctr"/>
            <a:r>
              <a:rPr lang="en-US" sz="1800" dirty="0"/>
              <a:t>With these memory cells, networks are effectively associate memories and input remote in time. </a:t>
            </a:r>
          </a:p>
          <a:p>
            <a:pPr algn="ctr"/>
            <a:r>
              <a:rPr lang="en-US" sz="1800" dirty="0"/>
              <a:t>Hence , suit to grasp the structure of data dynamically over time with high prediction capacity. </a:t>
            </a:r>
          </a:p>
          <a:p>
            <a:endParaRPr lang="en-US" dirty="0"/>
          </a:p>
        </p:txBody>
      </p:sp>
      <p:sp>
        <p:nvSpPr>
          <p:cNvPr id="9" name="TextBox 8">
            <a:extLst>
              <a:ext uri="{FF2B5EF4-FFF2-40B4-BE49-F238E27FC236}">
                <a16:creationId xmlns:a16="http://schemas.microsoft.com/office/drawing/2014/main" id="{DEE52630-8677-41BA-A6BA-055FB614A8ED}"/>
              </a:ext>
            </a:extLst>
          </p:cNvPr>
          <p:cNvSpPr txBox="1"/>
          <p:nvPr/>
        </p:nvSpPr>
        <p:spPr>
          <a:xfrm>
            <a:off x="143555" y="586585"/>
            <a:ext cx="8704185" cy="523220"/>
          </a:xfrm>
          <a:prstGeom prst="rect">
            <a:avLst/>
          </a:prstGeom>
          <a:noFill/>
        </p:spPr>
        <p:txBody>
          <a:bodyPr wrap="square" rtlCol="0">
            <a:spAutoFit/>
          </a:bodyPr>
          <a:lstStyle/>
          <a:p>
            <a:pPr algn="r"/>
            <a:r>
              <a:rPr lang="en-US" sz="2800" dirty="0">
                <a:solidFill>
                  <a:srgbClr val="FF0000"/>
                </a:solidFill>
              </a:rPr>
              <a:t>The Concept of LSTM </a:t>
            </a:r>
          </a:p>
        </p:txBody>
      </p:sp>
    </p:spTree>
    <p:extLst>
      <p:ext uri="{BB962C8B-B14F-4D97-AF65-F5344CB8AC3E}">
        <p14:creationId xmlns:p14="http://schemas.microsoft.com/office/powerpoint/2010/main" val="3856576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C7C18E-B167-4C59-BBC7-1012AE04DB61}"/>
              </a:ext>
            </a:extLst>
          </p:cNvPr>
          <p:cNvSpPr>
            <a:spLocks noGrp="1"/>
          </p:cNvSpPr>
          <p:nvPr>
            <p:ph type="title"/>
          </p:nvPr>
        </p:nvSpPr>
        <p:spPr/>
        <p:txBody>
          <a:bodyPr>
            <a:normAutofit/>
          </a:bodyPr>
          <a:lstStyle/>
          <a:p>
            <a:r>
              <a:rPr lang="en-US" sz="3200" dirty="0"/>
              <a:t>Implementation of Stock Trend Prediction Model</a:t>
            </a:r>
          </a:p>
        </p:txBody>
      </p:sp>
      <p:pic>
        <p:nvPicPr>
          <p:cNvPr id="8" name="Content Placeholder 7">
            <a:extLst>
              <a:ext uri="{FF2B5EF4-FFF2-40B4-BE49-F238E27FC236}">
                <a16:creationId xmlns:a16="http://schemas.microsoft.com/office/drawing/2014/main" id="{F034EC51-C0D1-43C9-B01B-6551AF0F8AB1}"/>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345" t="13061" r="1101" b="8698"/>
          <a:stretch/>
        </p:blipFill>
        <p:spPr>
          <a:xfrm>
            <a:off x="1365195" y="1808225"/>
            <a:ext cx="6260905" cy="2748690"/>
          </a:xfrm>
        </p:spPr>
      </p:pic>
      <p:sp>
        <p:nvSpPr>
          <p:cNvPr id="2" name="TextBox 1">
            <a:extLst>
              <a:ext uri="{FF2B5EF4-FFF2-40B4-BE49-F238E27FC236}">
                <a16:creationId xmlns:a16="http://schemas.microsoft.com/office/drawing/2014/main" id="{57130662-8639-47AE-96BC-E6AAE0D2B672}"/>
              </a:ext>
            </a:extLst>
          </p:cNvPr>
          <p:cNvSpPr txBox="1"/>
          <p:nvPr/>
        </p:nvSpPr>
        <p:spPr>
          <a:xfrm>
            <a:off x="296260" y="1350110"/>
            <a:ext cx="2901395" cy="369332"/>
          </a:xfrm>
          <a:prstGeom prst="rect">
            <a:avLst/>
          </a:prstGeom>
          <a:noFill/>
        </p:spPr>
        <p:txBody>
          <a:bodyPr wrap="square" rtlCol="0">
            <a:spAutoFit/>
          </a:bodyPr>
          <a:lstStyle/>
          <a:p>
            <a:r>
              <a:rPr lang="en-US" dirty="0"/>
              <a:t>Run on Google Collab</a:t>
            </a:r>
          </a:p>
        </p:txBody>
      </p:sp>
    </p:spTree>
    <p:extLst>
      <p:ext uri="{BB962C8B-B14F-4D97-AF65-F5344CB8AC3E}">
        <p14:creationId xmlns:p14="http://schemas.microsoft.com/office/powerpoint/2010/main" val="770570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E902F-3B38-4D28-86FE-F73324AD0A05}"/>
              </a:ext>
            </a:extLst>
          </p:cNvPr>
          <p:cNvSpPr>
            <a:spLocks noGrp="1"/>
          </p:cNvSpPr>
          <p:nvPr>
            <p:ph type="title"/>
          </p:nvPr>
        </p:nvSpPr>
        <p:spPr/>
        <p:txBody>
          <a:bodyPr/>
          <a:lstStyle/>
          <a:p>
            <a:r>
              <a:rPr lang="en-US" dirty="0"/>
              <a:t>Web Application using </a:t>
            </a:r>
            <a:r>
              <a:rPr lang="en-US" dirty="0" err="1"/>
              <a:t>Streamlit</a:t>
            </a:r>
            <a:endParaRPr lang="en-US" dirty="0"/>
          </a:p>
        </p:txBody>
      </p:sp>
      <p:pic>
        <p:nvPicPr>
          <p:cNvPr id="5" name="Content Placeholder 4">
            <a:extLst>
              <a:ext uri="{FF2B5EF4-FFF2-40B4-BE49-F238E27FC236}">
                <a16:creationId xmlns:a16="http://schemas.microsoft.com/office/drawing/2014/main" id="{EC37BD4A-A63A-4591-9048-76FC45B5EFDA}"/>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100" b="4352"/>
          <a:stretch/>
        </p:blipFill>
        <p:spPr>
          <a:xfrm>
            <a:off x="1483555" y="1655520"/>
            <a:ext cx="6176889" cy="3360245"/>
          </a:xfrm>
        </p:spPr>
      </p:pic>
      <p:sp>
        <p:nvSpPr>
          <p:cNvPr id="6" name="TextBox 5">
            <a:extLst>
              <a:ext uri="{FF2B5EF4-FFF2-40B4-BE49-F238E27FC236}">
                <a16:creationId xmlns:a16="http://schemas.microsoft.com/office/drawing/2014/main" id="{74DE302F-A982-46CA-861C-4FD1E0026B51}"/>
              </a:ext>
            </a:extLst>
          </p:cNvPr>
          <p:cNvSpPr txBox="1"/>
          <p:nvPr/>
        </p:nvSpPr>
        <p:spPr>
          <a:xfrm>
            <a:off x="0" y="1286188"/>
            <a:ext cx="3970330" cy="369332"/>
          </a:xfrm>
          <a:prstGeom prst="rect">
            <a:avLst/>
          </a:prstGeom>
          <a:noFill/>
        </p:spPr>
        <p:txBody>
          <a:bodyPr wrap="square" rtlCol="0">
            <a:spAutoFit/>
          </a:bodyPr>
          <a:lstStyle/>
          <a:p>
            <a:r>
              <a:rPr lang="en-US" dirty="0"/>
              <a:t>Web Application – </a:t>
            </a:r>
            <a:r>
              <a:rPr lang="en-US" dirty="0" err="1"/>
              <a:t>Pycharm</a:t>
            </a:r>
            <a:r>
              <a:rPr lang="en-US" dirty="0"/>
              <a:t> editor </a:t>
            </a:r>
          </a:p>
        </p:txBody>
      </p:sp>
    </p:spTree>
    <p:extLst>
      <p:ext uri="{BB962C8B-B14F-4D97-AF65-F5344CB8AC3E}">
        <p14:creationId xmlns:p14="http://schemas.microsoft.com/office/powerpoint/2010/main" val="2982286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B80FD-8006-4F72-8811-85C5218B4A46}"/>
              </a:ext>
            </a:extLst>
          </p:cNvPr>
          <p:cNvSpPr>
            <a:spLocks noGrp="1"/>
          </p:cNvSpPr>
          <p:nvPr>
            <p:ph type="title"/>
          </p:nvPr>
        </p:nvSpPr>
        <p:spPr/>
        <p:txBody>
          <a:bodyPr/>
          <a:lstStyle/>
          <a:p>
            <a:r>
              <a:rPr lang="en-US" dirty="0">
                <a:solidFill>
                  <a:schemeClr val="bg1"/>
                </a:solidFill>
              </a:rPr>
              <a:t>Results </a:t>
            </a:r>
          </a:p>
        </p:txBody>
      </p:sp>
      <p:pic>
        <p:nvPicPr>
          <p:cNvPr id="4" name="Picture 3">
            <a:extLst>
              <a:ext uri="{FF2B5EF4-FFF2-40B4-BE49-F238E27FC236}">
                <a16:creationId xmlns:a16="http://schemas.microsoft.com/office/drawing/2014/main" id="{C909EDC0-108B-4F0B-A2FA-DF25E4210B6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260" t="11403" r="14929" b="5466"/>
          <a:stretch/>
        </p:blipFill>
        <p:spPr>
          <a:xfrm>
            <a:off x="161161" y="1469174"/>
            <a:ext cx="4455714" cy="2901395"/>
          </a:xfrm>
          <a:prstGeom prst="rect">
            <a:avLst/>
          </a:prstGeom>
        </p:spPr>
      </p:pic>
      <p:pic>
        <p:nvPicPr>
          <p:cNvPr id="5" name="Picture 4">
            <a:extLst>
              <a:ext uri="{FF2B5EF4-FFF2-40B4-BE49-F238E27FC236}">
                <a16:creationId xmlns:a16="http://schemas.microsoft.com/office/drawing/2014/main" id="{BD9124B2-1DF8-4B3C-B0F0-27F3860D5A53}"/>
              </a:ext>
            </a:extLst>
          </p:cNvPr>
          <p:cNvPicPr>
            <a:picLocks noChangeAspect="1"/>
          </p:cNvPicPr>
          <p:nvPr/>
        </p:nvPicPr>
        <p:blipFill rotWithShape="1">
          <a:blip r:embed="rId3">
            <a:extLst>
              <a:ext uri="{28A0092B-C50C-407E-A947-70E740481C1C}">
                <a14:useLocalDpi xmlns:a14="http://schemas.microsoft.com/office/drawing/2010/main" val="0"/>
              </a:ext>
            </a:extLst>
          </a:blip>
          <a:srcRect l="21611" t="23280" r="21609" b="23280"/>
          <a:stretch/>
        </p:blipFill>
        <p:spPr>
          <a:xfrm>
            <a:off x="4715556" y="1502814"/>
            <a:ext cx="4267284" cy="2795807"/>
          </a:xfrm>
          <a:prstGeom prst="rect">
            <a:avLst/>
          </a:prstGeom>
        </p:spPr>
      </p:pic>
    </p:spTree>
    <p:extLst>
      <p:ext uri="{BB962C8B-B14F-4D97-AF65-F5344CB8AC3E}">
        <p14:creationId xmlns:p14="http://schemas.microsoft.com/office/powerpoint/2010/main" val="849506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94EAF-875E-4C70-A118-1521DDE6938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9AA565F-0E43-4A00-9681-4CE68900DC0A}"/>
              </a:ext>
            </a:extLst>
          </p:cNvPr>
          <p:cNvSpPr>
            <a:spLocks noGrp="1"/>
          </p:cNvSpPr>
          <p:nvPr>
            <p:ph idx="1"/>
          </p:nvPr>
        </p:nvSpPr>
        <p:spPr/>
        <p:txBody>
          <a:bodyPr>
            <a:normAutofit/>
          </a:bodyPr>
          <a:lstStyle/>
          <a:p>
            <a:endParaRPr lang="en-US" sz="1600" dirty="0"/>
          </a:p>
          <a:p>
            <a:endParaRPr lang="en-US" sz="1600" dirty="0"/>
          </a:p>
          <a:p>
            <a:r>
              <a:rPr lang="en-US" sz="1600" dirty="0"/>
              <a:t>Popularity of stock market trading is growing extremely rapidly which is encouraging researchers to find out new methods for the prediction using new techniques before casting technique is not only helpful to researchers but also helps investors or any person dealing with the stock market in order to help predict the stock indices.</a:t>
            </a:r>
          </a:p>
          <a:p>
            <a:endParaRPr lang="en-US" sz="1600" dirty="0"/>
          </a:p>
          <a:p>
            <a:r>
              <a:rPr lang="en-US" sz="1600" dirty="0"/>
              <a:t>ML Concepts and LSDM units – </a:t>
            </a:r>
          </a:p>
          <a:p>
            <a:pPr marL="0" indent="0">
              <a:buNone/>
            </a:pPr>
            <a:r>
              <a:rPr lang="en-US" sz="1600" dirty="0"/>
              <a:t> Help investors analysts or any person interests in investing in the stock market by providing them a good knowledge of the future generation of the stock market in such a little time </a:t>
            </a:r>
            <a:r>
              <a:rPr lang="en-US" sz="1600" dirty="0" err="1"/>
              <a:t>atleast</a:t>
            </a:r>
            <a:r>
              <a:rPr lang="en-US" sz="1600" dirty="0"/>
              <a:t> we were able to get the trend right.</a:t>
            </a:r>
          </a:p>
        </p:txBody>
      </p:sp>
    </p:spTree>
    <p:extLst>
      <p:ext uri="{BB962C8B-B14F-4D97-AF65-F5344CB8AC3E}">
        <p14:creationId xmlns:p14="http://schemas.microsoft.com/office/powerpoint/2010/main" val="3389998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1115</TotalTime>
  <Words>236</Words>
  <Application>Microsoft Office PowerPoint</Application>
  <PresentationFormat>On-screen Show (16:9)</PresentationFormat>
  <Paragraphs>27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Stock Trend Prediction Final Project </vt:lpstr>
      <vt:lpstr>PowerPoint Presentation</vt:lpstr>
      <vt:lpstr>Abstract </vt:lpstr>
      <vt:lpstr>Introduction</vt:lpstr>
      <vt:lpstr>PowerPoint Presentation</vt:lpstr>
      <vt:lpstr>Implementation of Stock Trend Prediction Model</vt:lpstr>
      <vt:lpstr>Web Application using Streamlit</vt:lpstr>
      <vt:lpstr>Results </vt:lpstr>
      <vt:lpstr>Conclusion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Priyanka Kadam</cp:lastModifiedBy>
  <cp:revision>133</cp:revision>
  <dcterms:created xsi:type="dcterms:W3CDTF">2013-08-21T19:17:07Z</dcterms:created>
  <dcterms:modified xsi:type="dcterms:W3CDTF">2022-01-14T18:58:34Z</dcterms:modified>
</cp:coreProperties>
</file>