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238536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B778F-5F8B-4DF5-A313-8CFE52AB2B91}"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202688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257771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2682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2024429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1015167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1075037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609564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316635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403654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26486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7B778F-5F8B-4DF5-A313-8CFE52AB2B91}"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423461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7B778F-5F8B-4DF5-A313-8CFE52AB2B91}"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348038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4762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418357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47B778F-5F8B-4DF5-A313-8CFE52AB2B91}" type="datetimeFigureOut">
              <a:rPr lang="en-US" smtClean="0"/>
              <a:t>8/30/2021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21716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B778F-5F8B-4DF5-A313-8CFE52AB2B91}"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ABD9-9A8F-4AE2-BDD4-40E706A0643D}" type="slidenum">
              <a:rPr lang="en-US" smtClean="0"/>
              <a:t>‹#›</a:t>
            </a:fld>
            <a:endParaRPr lang="en-US"/>
          </a:p>
        </p:txBody>
      </p:sp>
    </p:spTree>
    <p:extLst>
      <p:ext uri="{BB962C8B-B14F-4D97-AF65-F5344CB8AC3E}">
        <p14:creationId xmlns:p14="http://schemas.microsoft.com/office/powerpoint/2010/main" val="347814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7B778F-5F8B-4DF5-A313-8CFE52AB2B91}" type="datetimeFigureOut">
              <a:rPr lang="en-US" smtClean="0"/>
              <a:t>8/30/2021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C2ABD9-9A8F-4AE2-BDD4-40E706A0643D}" type="slidenum">
              <a:rPr lang="en-US" smtClean="0"/>
              <a:t>‹#›</a:t>
            </a:fld>
            <a:endParaRPr lang="en-US"/>
          </a:p>
        </p:txBody>
      </p:sp>
    </p:spTree>
    <p:extLst>
      <p:ext uri="{BB962C8B-B14F-4D97-AF65-F5344CB8AC3E}">
        <p14:creationId xmlns:p14="http://schemas.microsoft.com/office/powerpoint/2010/main" val="42267965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inmerge.org/source-cod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C669CE-A33C-4F96-BF59-BA3C0618ED10}"/>
              </a:ext>
            </a:extLst>
          </p:cNvPr>
          <p:cNvSpPr/>
          <p:nvPr/>
        </p:nvSpPr>
        <p:spPr>
          <a:xfrm>
            <a:off x="3486150" y="123825"/>
            <a:ext cx="4733925" cy="51435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Examdiff (File Comparison Tool)</a:t>
            </a:r>
          </a:p>
        </p:txBody>
      </p:sp>
      <p:sp>
        <p:nvSpPr>
          <p:cNvPr id="6" name="Rectangle 5">
            <a:extLst>
              <a:ext uri="{FF2B5EF4-FFF2-40B4-BE49-F238E27FC236}">
                <a16:creationId xmlns:a16="http://schemas.microsoft.com/office/drawing/2014/main" id="{227CD278-FDF0-412A-9BC6-46B12DF4218E}"/>
              </a:ext>
            </a:extLst>
          </p:cNvPr>
          <p:cNvSpPr/>
          <p:nvPr/>
        </p:nvSpPr>
        <p:spPr>
          <a:xfrm>
            <a:off x="894080" y="1391920"/>
            <a:ext cx="10698480" cy="941705"/>
          </a:xfrm>
          <a:prstGeom prst="rect">
            <a:avLst/>
          </a:prstGeom>
          <a:solidFill>
            <a:schemeClr val="bg2"/>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ExamDiff</a:t>
            </a:r>
            <a:r>
              <a:rPr lang="en-US" dirty="0">
                <a:solidFill>
                  <a:schemeClr val="tx1"/>
                </a:solidFill>
              </a:rPr>
              <a:t> is a freeware visual file comparison tool for Windows It is a quick choice to compare, drag and drop option to add one or two files in the application window.</a:t>
            </a:r>
          </a:p>
          <a:p>
            <a:pPr algn="ctr"/>
            <a:endParaRPr lang="en-US" dirty="0"/>
          </a:p>
        </p:txBody>
      </p:sp>
      <p:sp>
        <p:nvSpPr>
          <p:cNvPr id="9" name="Rectangle 8">
            <a:extLst>
              <a:ext uri="{FF2B5EF4-FFF2-40B4-BE49-F238E27FC236}">
                <a16:creationId xmlns:a16="http://schemas.microsoft.com/office/drawing/2014/main" id="{0AB97A14-0E3B-4037-85F0-0AC5ADCBE77E}"/>
              </a:ext>
            </a:extLst>
          </p:cNvPr>
          <p:cNvSpPr/>
          <p:nvPr/>
        </p:nvSpPr>
        <p:spPr>
          <a:xfrm>
            <a:off x="894080" y="2468245"/>
            <a:ext cx="2009775" cy="6191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11" name="TextBox 10">
            <a:extLst>
              <a:ext uri="{FF2B5EF4-FFF2-40B4-BE49-F238E27FC236}">
                <a16:creationId xmlns:a16="http://schemas.microsoft.com/office/drawing/2014/main" id="{2111D542-5B5F-4929-BEFD-AB2F43F5FFFB}"/>
              </a:ext>
            </a:extLst>
          </p:cNvPr>
          <p:cNvSpPr txBox="1"/>
          <p:nvPr/>
        </p:nvSpPr>
        <p:spPr>
          <a:xfrm>
            <a:off x="784047" y="3624102"/>
            <a:ext cx="11134725" cy="2492990"/>
          </a:xfrm>
          <a:prstGeom prst="rect">
            <a:avLst/>
          </a:prstGeom>
          <a:noFill/>
        </p:spPr>
        <p:txBody>
          <a:bodyPr wrap="square" rtlCol="0">
            <a:spAutoFit/>
          </a:bodyPr>
          <a:lstStyle/>
          <a:p>
            <a:pPr marL="285750" indent="-285750">
              <a:buFont typeface="Wingdings" panose="05000000000000000000" pitchFamily="2" charset="2"/>
              <a:buChar char="v"/>
            </a:pPr>
            <a:r>
              <a:rPr lang="en-US" sz="1200" dirty="0" err="1"/>
              <a:t>Autopick</a:t>
            </a:r>
            <a:r>
              <a:rPr lang="en-US" sz="1200" dirty="0"/>
              <a:t> feature in Compare dialog that remembers matching file pairs.</a:t>
            </a:r>
          </a:p>
          <a:p>
            <a:pPr marL="285750" indent="-285750">
              <a:buFont typeface="Wingdings" panose="05000000000000000000" pitchFamily="2" charset="2"/>
              <a:buChar char="v"/>
            </a:pPr>
            <a:r>
              <a:rPr lang="en-US" sz="1200" dirty="0"/>
              <a:t>Automatically detects file changes and prompts the user to re-compare files.</a:t>
            </a:r>
          </a:p>
          <a:p>
            <a:pPr marL="285750" indent="-285750">
              <a:buFont typeface="Wingdings" panose="05000000000000000000" pitchFamily="2" charset="2"/>
              <a:buChar char="v"/>
            </a:pPr>
            <a:r>
              <a:rPr lang="en-US" sz="1200" dirty="0"/>
              <a:t>One push re-compare function which attempts to leave the viewer's focus in the same place as before the re-compare.</a:t>
            </a:r>
          </a:p>
          <a:p>
            <a:pPr marL="285750" indent="-285750">
              <a:buFont typeface="Wingdings" panose="05000000000000000000" pitchFamily="2" charset="2"/>
              <a:buChar char="v"/>
            </a:pPr>
            <a:r>
              <a:rPr lang="en-US" sz="1200" dirty="0"/>
              <a:t>drag and drop option to add one or two files in the application window.</a:t>
            </a:r>
          </a:p>
          <a:p>
            <a:pPr marL="285750" indent="-285750">
              <a:buFont typeface="Wingdings" panose="05000000000000000000" pitchFamily="2" charset="2"/>
              <a:buChar char="v"/>
            </a:pPr>
            <a:r>
              <a:rPr lang="en-US" sz="1200" dirty="0"/>
              <a:t>Remembers a user-specified number of last compared first and second files.</a:t>
            </a:r>
          </a:p>
          <a:p>
            <a:pPr marL="285750" indent="-285750">
              <a:buFont typeface="Wingdings" panose="05000000000000000000" pitchFamily="2" charset="2"/>
              <a:buChar char="v"/>
            </a:pPr>
            <a:r>
              <a:rPr lang="en-US" sz="1200" dirty="0"/>
              <a:t>Saves the file differences in a standard UNIX DIFF file.</a:t>
            </a:r>
          </a:p>
          <a:p>
            <a:pPr marL="285750" indent="-285750">
              <a:buFont typeface="Wingdings" panose="05000000000000000000" pitchFamily="2" charset="2"/>
              <a:buChar char="v"/>
            </a:pPr>
            <a:r>
              <a:rPr lang="en-US" sz="1200" dirty="0"/>
              <a:t>Easy navigation through the differences via "Previous Difference"/ "Current difference"/ "Next Difference“.</a:t>
            </a:r>
          </a:p>
          <a:p>
            <a:pPr marL="285750" indent="-285750">
              <a:buFont typeface="Wingdings" panose="05000000000000000000" pitchFamily="2" charset="2"/>
              <a:buChar char="v"/>
            </a:pPr>
            <a:r>
              <a:rPr lang="en-US" sz="1200" dirty="0"/>
              <a:t>Simple "Search" command to search for strings in the comparison panes.</a:t>
            </a:r>
          </a:p>
          <a:p>
            <a:pPr marL="285750" indent="-285750">
              <a:buFont typeface="Wingdings" panose="05000000000000000000" pitchFamily="2" charset="2"/>
              <a:buChar char="v"/>
            </a:pPr>
            <a:r>
              <a:rPr lang="en-US" sz="1200" dirty="0"/>
              <a:t>Customizable text and background colors, font, tab size, and "Show Differences Only" option as well as options to "Ignore white spaces in lines", "Ignore changes in amount of white spaces in lines", "Ignore case",  "Treat files as text files", "Ignore leading white space in lines" and "Ignore trailing white space in lines" for comparison.</a:t>
            </a:r>
          </a:p>
          <a:p>
            <a:endParaRPr lang="en-US" sz="1200" dirty="0"/>
          </a:p>
          <a:p>
            <a:r>
              <a:rPr lang="en-US" sz="1200" dirty="0"/>
              <a:t>Usage: </a:t>
            </a:r>
            <a:r>
              <a:rPr lang="en-US" sz="1200" dirty="0" err="1"/>
              <a:t>ExamDiff</a:t>
            </a:r>
            <a:r>
              <a:rPr lang="en-US" sz="1200" dirty="0"/>
              <a:t> [Filename1] [Filename2] [Options]</a:t>
            </a:r>
          </a:p>
        </p:txBody>
      </p:sp>
    </p:spTree>
    <p:extLst>
      <p:ext uri="{BB962C8B-B14F-4D97-AF65-F5344CB8AC3E}">
        <p14:creationId xmlns:p14="http://schemas.microsoft.com/office/powerpoint/2010/main" val="36448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0E4087-B443-42F9-A1EE-BA300BDCD88E}"/>
              </a:ext>
            </a:extLst>
          </p:cNvPr>
          <p:cNvSpPr/>
          <p:nvPr/>
        </p:nvSpPr>
        <p:spPr>
          <a:xfrm>
            <a:off x="152400" y="923925"/>
            <a:ext cx="1876425" cy="6572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Cons</a:t>
            </a:r>
          </a:p>
        </p:txBody>
      </p:sp>
      <p:sp>
        <p:nvSpPr>
          <p:cNvPr id="2" name="TextBox 1">
            <a:extLst>
              <a:ext uri="{FF2B5EF4-FFF2-40B4-BE49-F238E27FC236}">
                <a16:creationId xmlns:a16="http://schemas.microsoft.com/office/drawing/2014/main" id="{FF81DA3D-C4F5-4CA9-A6AF-416AD2F0BF6B}"/>
              </a:ext>
            </a:extLst>
          </p:cNvPr>
          <p:cNvSpPr txBox="1"/>
          <p:nvPr/>
        </p:nvSpPr>
        <p:spPr>
          <a:xfrm>
            <a:off x="359596" y="2363056"/>
            <a:ext cx="754123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No 3-way File Comparison.</a:t>
            </a:r>
          </a:p>
          <a:p>
            <a:pPr marL="285750" indent="-285750">
              <a:buFont typeface="Wingdings" panose="05000000000000000000" pitchFamily="2" charset="2"/>
              <a:buChar char="Ø"/>
            </a:pPr>
            <a:r>
              <a:rPr lang="en-US" dirty="0"/>
              <a:t>No Unicode support </a:t>
            </a:r>
          </a:p>
          <a:p>
            <a:pPr marL="285750" indent="-285750">
              <a:buFont typeface="Wingdings" panose="05000000000000000000" pitchFamily="2" charset="2"/>
              <a:buChar char="Ø"/>
            </a:pPr>
            <a:r>
              <a:rPr lang="en-US" dirty="0"/>
              <a:t>It won’t Ignore lines matching a </a:t>
            </a:r>
            <a:r>
              <a:rPr lang="en-US" b="1" dirty="0"/>
              <a:t>regular expression</a:t>
            </a:r>
          </a:p>
          <a:p>
            <a:pPr marL="285750" indent="-285750">
              <a:buFont typeface="Wingdings" panose="05000000000000000000" pitchFamily="2" charset="2"/>
              <a:buChar char="Ø"/>
            </a:pPr>
            <a:r>
              <a:rPr lang="en-US" dirty="0"/>
              <a:t>Haven’t support generation of </a:t>
            </a:r>
            <a:r>
              <a:rPr lang="en-US" b="1" dirty="0"/>
              <a:t>HTML  </a:t>
            </a:r>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13026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5B5F50A4-3A7F-40E2-97C5-59288C0DC673}"/>
              </a:ext>
            </a:extLst>
          </p:cNvPr>
          <p:cNvGraphicFramePr>
            <a:graphicFrameLocks noGrp="1"/>
          </p:cNvGraphicFramePr>
          <p:nvPr>
            <p:extLst>
              <p:ext uri="{D42A27DB-BD31-4B8C-83A1-F6EECF244321}">
                <p14:modId xmlns:p14="http://schemas.microsoft.com/office/powerpoint/2010/main" val="1374438914"/>
              </p:ext>
            </p:extLst>
          </p:nvPr>
        </p:nvGraphicFramePr>
        <p:xfrm>
          <a:off x="1143000" y="0"/>
          <a:ext cx="10210800" cy="6854977"/>
        </p:xfrm>
        <a:graphic>
          <a:graphicData uri="http://schemas.openxmlformats.org/drawingml/2006/table">
            <a:tbl>
              <a:tblPr firstRow="1" bandRow="1">
                <a:tableStyleId>{7DF18680-E054-41AD-8BC1-D1AEF772440D}</a:tableStyleId>
              </a:tblPr>
              <a:tblGrid>
                <a:gridCol w="2487151">
                  <a:extLst>
                    <a:ext uri="{9D8B030D-6E8A-4147-A177-3AD203B41FA5}">
                      <a16:colId xmlns:a16="http://schemas.microsoft.com/office/drawing/2014/main" val="569528099"/>
                    </a:ext>
                  </a:extLst>
                </a:gridCol>
                <a:gridCol w="2501414">
                  <a:extLst>
                    <a:ext uri="{9D8B030D-6E8A-4147-A177-3AD203B41FA5}">
                      <a16:colId xmlns:a16="http://schemas.microsoft.com/office/drawing/2014/main" val="1470792394"/>
                    </a:ext>
                  </a:extLst>
                </a:gridCol>
                <a:gridCol w="2647685">
                  <a:extLst>
                    <a:ext uri="{9D8B030D-6E8A-4147-A177-3AD203B41FA5}">
                      <a16:colId xmlns:a16="http://schemas.microsoft.com/office/drawing/2014/main" val="780009309"/>
                    </a:ext>
                  </a:extLst>
                </a:gridCol>
                <a:gridCol w="2574550">
                  <a:extLst>
                    <a:ext uri="{9D8B030D-6E8A-4147-A177-3AD203B41FA5}">
                      <a16:colId xmlns:a16="http://schemas.microsoft.com/office/drawing/2014/main" val="1762297757"/>
                    </a:ext>
                  </a:extLst>
                </a:gridCol>
              </a:tblGrid>
              <a:tr h="615500">
                <a:tc>
                  <a:txBody>
                    <a:bodyPr/>
                    <a:lstStyle/>
                    <a:p>
                      <a:pPr algn="l"/>
                      <a:r>
                        <a:rPr lang="en-US" dirty="0"/>
                        <a:t>Features</a:t>
                      </a:r>
                    </a:p>
                  </a:txBody>
                  <a:tcPr/>
                </a:tc>
                <a:tc>
                  <a:txBody>
                    <a:bodyPr/>
                    <a:lstStyle/>
                    <a:p>
                      <a:pPr algn="ctr"/>
                      <a:r>
                        <a:rPr lang="en-US" dirty="0"/>
                        <a:t>Examdiff</a:t>
                      </a:r>
                    </a:p>
                  </a:txBody>
                  <a:tcPr/>
                </a:tc>
                <a:tc>
                  <a:txBody>
                    <a:bodyPr/>
                    <a:lstStyle/>
                    <a:p>
                      <a:pPr algn="ctr"/>
                      <a:r>
                        <a:rPr lang="en-US" dirty="0"/>
                        <a:t>Examdiff Pro</a:t>
                      </a:r>
                    </a:p>
                    <a:p>
                      <a:pPr algn="ctr"/>
                      <a:r>
                        <a:rPr lang="en-US" dirty="0"/>
                        <a:t>(Standard)</a:t>
                      </a:r>
                    </a:p>
                  </a:txBody>
                  <a:tcPr/>
                </a:tc>
                <a:tc>
                  <a:txBody>
                    <a:bodyPr/>
                    <a:lstStyle/>
                    <a:p>
                      <a:pPr algn="ctr"/>
                      <a:r>
                        <a:rPr lang="en-US" dirty="0"/>
                        <a:t>Examdiff Pro</a:t>
                      </a:r>
                    </a:p>
                    <a:p>
                      <a:pPr algn="ctr"/>
                      <a:r>
                        <a:rPr lang="en-US" dirty="0"/>
                        <a:t>(Master)</a:t>
                      </a:r>
                    </a:p>
                  </a:txBody>
                  <a:tcPr/>
                </a:tc>
                <a:extLst>
                  <a:ext uri="{0D108BD9-81ED-4DB2-BD59-A6C34878D82A}">
                    <a16:rowId xmlns:a16="http://schemas.microsoft.com/office/drawing/2014/main" val="2600050715"/>
                  </a:ext>
                </a:extLst>
              </a:tr>
              <a:tr h="915699">
                <a:tc>
                  <a:txBody>
                    <a:bodyPr/>
                    <a:lstStyle/>
                    <a:p>
                      <a:pPr marL="0" indent="0">
                        <a:buFont typeface="Arial" panose="020B0604020202020204" pitchFamily="34" charset="0"/>
                        <a:buNone/>
                      </a:pPr>
                      <a:r>
                        <a:rPr lang="en-US" sz="1400" dirty="0"/>
                        <a:t>Comparison Modes</a:t>
                      </a:r>
                    </a:p>
                  </a:txBody>
                  <a:tcPr/>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Text file comparison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Three-way diff and merge : NO</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Two-way merge : NO</a:t>
                      </a:r>
                      <a:endParaRPr lang="en-US" sz="1100" b="0" dirty="0"/>
                    </a:p>
                  </a:txBody>
                  <a:tcPr/>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Text file comparison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Three-way diff and merge : NO</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Two-way merge : NO</a:t>
                      </a:r>
                      <a:endParaRPr lang="en-US" sz="1100" b="0" dirty="0"/>
                    </a:p>
                    <a:p>
                      <a:endParaRPr lang="en-US" b="0" dirty="0"/>
                    </a:p>
                  </a:txBody>
                  <a:tcPr/>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Text file comparison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Three-way diff and merge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Two-way merge : YES</a:t>
                      </a:r>
                      <a:endParaRPr lang="en-US" sz="1100" b="0" dirty="0"/>
                    </a:p>
                    <a:p>
                      <a:endParaRPr lang="en-US" b="0" dirty="0"/>
                    </a:p>
                  </a:txBody>
                  <a:tcPr/>
                </a:tc>
                <a:extLst>
                  <a:ext uri="{0D108BD9-81ED-4DB2-BD59-A6C34878D82A}">
                    <a16:rowId xmlns:a16="http://schemas.microsoft.com/office/drawing/2014/main" val="1699638068"/>
                  </a:ext>
                </a:extLst>
              </a:tr>
              <a:tr h="893940">
                <a:tc>
                  <a:txBody>
                    <a:bodyPr/>
                    <a:lstStyle/>
                    <a:p>
                      <a:r>
                        <a:rPr lang="en-US" sz="1400" dirty="0"/>
                        <a:t>Basic Feature</a:t>
                      </a:r>
                    </a:p>
                  </a:txBody>
                  <a:tcPr/>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Customizable text, background colors and fonts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Unicode support : NO</a:t>
                      </a:r>
                      <a:endParaRPr lang="en-US" sz="1100" b="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dk1"/>
                          </a:solidFill>
                          <a:effectLst/>
                          <a:latin typeface="+mn-lt"/>
                          <a:ea typeface="+mn-ea"/>
                          <a:cs typeface="+mn-cs"/>
                        </a:rPr>
                        <a:t>Customizable text, background colors and fonts : YES</a:t>
                      </a:r>
                      <a:endParaRPr lang="en-US" sz="1100"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dk1"/>
                          </a:solidFill>
                          <a:effectLst/>
                          <a:latin typeface="+mn-lt"/>
                          <a:ea typeface="+mn-ea"/>
                          <a:cs typeface="+mn-cs"/>
                        </a:rPr>
                        <a:t>Unicode support : YES</a:t>
                      </a:r>
                      <a:endParaRPr lang="en-US" sz="1100" b="0" dirty="0"/>
                    </a:p>
                    <a:p>
                      <a:endParaRPr lang="en-US" sz="11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dk1"/>
                          </a:solidFill>
                          <a:effectLst/>
                          <a:latin typeface="+mn-lt"/>
                          <a:ea typeface="+mn-ea"/>
                          <a:cs typeface="+mn-cs"/>
                        </a:rPr>
                        <a:t>Customizable text, background colors and fonts : YES</a:t>
                      </a:r>
                      <a:endParaRPr lang="en-US" sz="1100"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dk1"/>
                          </a:solidFill>
                          <a:effectLst/>
                          <a:latin typeface="+mn-lt"/>
                          <a:ea typeface="+mn-ea"/>
                          <a:cs typeface="+mn-cs"/>
                        </a:rPr>
                        <a:t>Unicode support : YES</a:t>
                      </a:r>
                      <a:endParaRPr lang="en-US" sz="1100" b="0" dirty="0"/>
                    </a:p>
                    <a:p>
                      <a:endParaRPr lang="en-US" sz="1100" dirty="0"/>
                    </a:p>
                  </a:txBody>
                  <a:tcPr/>
                </a:tc>
                <a:extLst>
                  <a:ext uri="{0D108BD9-81ED-4DB2-BD59-A6C34878D82A}">
                    <a16:rowId xmlns:a16="http://schemas.microsoft.com/office/drawing/2014/main" val="1446738998"/>
                  </a:ext>
                </a:extLst>
              </a:tr>
              <a:tr h="1480130">
                <a:tc>
                  <a:txBody>
                    <a:bodyPr/>
                    <a:lstStyle/>
                    <a:p>
                      <a:r>
                        <a:rPr lang="en-US" sz="1400" dirty="0"/>
                        <a:t>Advance Feature</a:t>
                      </a:r>
                    </a:p>
                    <a:p>
                      <a:r>
                        <a:rPr lang="en-US" sz="1400" dirty="0"/>
                        <a:t>(File Comparison)</a:t>
                      </a:r>
                    </a:p>
                  </a:txBody>
                  <a:tcPr/>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white space and/or case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programming-language comments : NO</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lines matching a </a:t>
                      </a:r>
                      <a:r>
                        <a:rPr lang="en-US" sz="1100" b="1" i="0" kern="1200" dirty="0">
                          <a:solidFill>
                            <a:schemeClr val="dk1"/>
                          </a:solidFill>
                          <a:effectLst/>
                          <a:latin typeface="+mn-lt"/>
                          <a:ea typeface="+mn-ea"/>
                          <a:cs typeface="+mn-cs"/>
                        </a:rPr>
                        <a:t>regular expression </a:t>
                      </a:r>
                      <a:r>
                        <a:rPr lang="en-US" sz="1100" b="0" i="0" kern="1200" dirty="0">
                          <a:solidFill>
                            <a:schemeClr val="dk1"/>
                          </a:solidFill>
                          <a:effectLst/>
                          <a:latin typeface="+mn-lt"/>
                          <a:ea typeface="+mn-ea"/>
                          <a:cs typeface="+mn-cs"/>
                        </a:rPr>
                        <a:t>: NO</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Plug-in support : NO</a:t>
                      </a:r>
                      <a:endParaRPr lang="en-US" sz="1100" b="0" dirty="0"/>
                    </a:p>
                  </a:txBody>
                  <a:tcPr/>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white space and/or case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programming-language comments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lines matching a </a:t>
                      </a:r>
                      <a:r>
                        <a:rPr lang="en-US" sz="1100" b="1" i="0" kern="1200" dirty="0">
                          <a:solidFill>
                            <a:schemeClr val="dk1"/>
                          </a:solidFill>
                          <a:effectLst/>
                          <a:latin typeface="+mn-lt"/>
                          <a:ea typeface="+mn-ea"/>
                          <a:cs typeface="+mn-cs"/>
                        </a:rPr>
                        <a:t>regular expression </a:t>
                      </a:r>
                      <a:r>
                        <a:rPr lang="en-US" sz="1100" b="0" i="0" kern="1200" dirty="0">
                          <a:solidFill>
                            <a:schemeClr val="dk1"/>
                          </a:solidFill>
                          <a:effectLst/>
                          <a:latin typeface="+mn-lt"/>
                          <a:ea typeface="+mn-ea"/>
                          <a:cs typeface="+mn-cs"/>
                        </a:rPr>
                        <a:t>: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Plug-in support : YES</a:t>
                      </a:r>
                      <a:endParaRPr lang="en-US" sz="1100" b="0" dirty="0"/>
                    </a:p>
                    <a:p>
                      <a:endParaRPr lang="en-US" dirty="0"/>
                    </a:p>
                  </a:txBody>
                  <a:tcPr/>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white space and/or case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programming-language comments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Ignore lines matching a </a:t>
                      </a:r>
                      <a:r>
                        <a:rPr lang="en-US" sz="1100" b="1" i="0" kern="1200" dirty="0">
                          <a:solidFill>
                            <a:schemeClr val="dk1"/>
                          </a:solidFill>
                          <a:effectLst/>
                          <a:latin typeface="+mn-lt"/>
                          <a:ea typeface="+mn-ea"/>
                          <a:cs typeface="+mn-cs"/>
                        </a:rPr>
                        <a:t>regular expression </a:t>
                      </a:r>
                      <a:r>
                        <a:rPr lang="en-US" sz="1100" b="0" i="0" kern="1200" dirty="0">
                          <a:solidFill>
                            <a:schemeClr val="dk1"/>
                          </a:solidFill>
                          <a:effectLst/>
                          <a:latin typeface="+mn-lt"/>
                          <a:ea typeface="+mn-ea"/>
                          <a:cs typeface="+mn-cs"/>
                        </a:rPr>
                        <a:t>: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Plug-in support : YES</a:t>
                      </a:r>
                      <a:endParaRPr lang="en-US" sz="1100" b="0" dirty="0"/>
                    </a:p>
                    <a:p>
                      <a:endParaRPr lang="en-US" sz="1100" dirty="0"/>
                    </a:p>
                  </a:txBody>
                  <a:tcPr/>
                </a:tc>
                <a:extLst>
                  <a:ext uri="{0D108BD9-81ED-4DB2-BD59-A6C34878D82A}">
                    <a16:rowId xmlns:a16="http://schemas.microsoft.com/office/drawing/2014/main" val="2493756017"/>
                  </a:ext>
                </a:extLst>
              </a:tr>
              <a:tr h="893940">
                <a:tc>
                  <a:txBody>
                    <a:bodyPr/>
                    <a:lstStyle/>
                    <a:p>
                      <a:r>
                        <a:rPr lang="en-US" sz="1400" dirty="0"/>
                        <a:t>File Editing</a:t>
                      </a:r>
                    </a:p>
                  </a:txBody>
                  <a:tcPr/>
                </a:tc>
                <a:tc>
                  <a:txBody>
                    <a:bodyPr/>
                    <a:lstStyle/>
                    <a:p>
                      <a:pPr marL="171450" indent="-171450">
                        <a:buFont typeface="Arial" panose="020B0604020202020204" pitchFamily="34" charset="0"/>
                        <a:buChar char="•"/>
                      </a:pPr>
                      <a:r>
                        <a:rPr lang="en-US" sz="1100" b="1" i="0" kern="1200" dirty="0">
                          <a:solidFill>
                            <a:schemeClr val="dk1"/>
                          </a:solidFill>
                          <a:effectLst/>
                          <a:latin typeface="+mn-lt"/>
                          <a:ea typeface="+mn-ea"/>
                          <a:cs typeface="+mn-cs"/>
                        </a:rPr>
                        <a:t>File editing</a:t>
                      </a:r>
                      <a:r>
                        <a:rPr lang="en-US" sz="1100" b="0" i="0" kern="1200" dirty="0">
                          <a:solidFill>
                            <a:schemeClr val="dk1"/>
                          </a:solidFill>
                          <a:effectLst/>
                          <a:latin typeface="+mn-lt"/>
                          <a:ea typeface="+mn-ea"/>
                          <a:cs typeface="+mn-cs"/>
                        </a:rPr>
                        <a:t> from within the application : NO</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Automatic detection of file changes : YES</a:t>
                      </a:r>
                      <a:endParaRPr lang="en-US" sz="1100" dirty="0"/>
                    </a:p>
                  </a:txBody>
                  <a:tcPr/>
                </a:tc>
                <a:tc>
                  <a:txBody>
                    <a:bodyPr/>
                    <a:lstStyle/>
                    <a:p>
                      <a:pPr marL="171450" indent="-171450">
                        <a:buFont typeface="Arial" panose="020B0604020202020204" pitchFamily="34" charset="0"/>
                        <a:buChar char="•"/>
                      </a:pPr>
                      <a:r>
                        <a:rPr lang="en-US" sz="1100" b="1" i="0" kern="1200" dirty="0">
                          <a:solidFill>
                            <a:schemeClr val="dk1"/>
                          </a:solidFill>
                          <a:effectLst/>
                          <a:latin typeface="+mn-lt"/>
                          <a:ea typeface="+mn-ea"/>
                          <a:cs typeface="+mn-cs"/>
                        </a:rPr>
                        <a:t>File editing</a:t>
                      </a:r>
                      <a:r>
                        <a:rPr lang="en-US" sz="1100" b="0" i="0" kern="1200" dirty="0">
                          <a:solidFill>
                            <a:schemeClr val="dk1"/>
                          </a:solidFill>
                          <a:effectLst/>
                          <a:latin typeface="+mn-lt"/>
                          <a:ea typeface="+mn-ea"/>
                          <a:cs typeface="+mn-cs"/>
                        </a:rPr>
                        <a:t> from within the application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Automatic detection of file changes : YES</a:t>
                      </a:r>
                      <a:endParaRPr lang="en-US" sz="1100" dirty="0"/>
                    </a:p>
                    <a:p>
                      <a:endParaRPr lang="en-US" sz="1100" dirty="0"/>
                    </a:p>
                  </a:txBody>
                  <a:tcPr/>
                </a:tc>
                <a:tc>
                  <a:txBody>
                    <a:bodyPr/>
                    <a:lstStyle/>
                    <a:p>
                      <a:pPr marL="171450" indent="-171450">
                        <a:buFont typeface="Arial" panose="020B0604020202020204" pitchFamily="34" charset="0"/>
                        <a:buChar char="•"/>
                      </a:pPr>
                      <a:r>
                        <a:rPr lang="en-US" sz="1100" b="1" i="0" kern="1200" dirty="0">
                          <a:solidFill>
                            <a:schemeClr val="dk1"/>
                          </a:solidFill>
                          <a:effectLst/>
                          <a:latin typeface="+mn-lt"/>
                          <a:ea typeface="+mn-ea"/>
                          <a:cs typeface="+mn-cs"/>
                        </a:rPr>
                        <a:t>File editing</a:t>
                      </a:r>
                      <a:r>
                        <a:rPr lang="en-US" sz="1100" b="0" i="0" kern="1200" dirty="0">
                          <a:solidFill>
                            <a:schemeClr val="dk1"/>
                          </a:solidFill>
                          <a:effectLst/>
                          <a:latin typeface="+mn-lt"/>
                          <a:ea typeface="+mn-ea"/>
                          <a:cs typeface="+mn-cs"/>
                        </a:rPr>
                        <a:t> from within the application : YES</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Automatic detection of file changes : YES</a:t>
                      </a:r>
                      <a:endParaRPr lang="en-US" sz="1100" dirty="0"/>
                    </a:p>
                    <a:p>
                      <a:endParaRPr lang="en-US" sz="1100" dirty="0"/>
                    </a:p>
                  </a:txBody>
                  <a:tcPr/>
                </a:tc>
                <a:extLst>
                  <a:ext uri="{0D108BD9-81ED-4DB2-BD59-A6C34878D82A}">
                    <a16:rowId xmlns:a16="http://schemas.microsoft.com/office/drawing/2014/main" val="291300852"/>
                  </a:ext>
                </a:extLst>
              </a:tr>
              <a:tr h="1265818">
                <a:tc>
                  <a:txBody>
                    <a:bodyPr/>
                    <a:lstStyle/>
                    <a:p>
                      <a:r>
                        <a:rPr lang="en-US" sz="1400" dirty="0"/>
                        <a:t>Reporting Difference</a:t>
                      </a:r>
                    </a:p>
                  </a:txBody>
                  <a:tcPr/>
                </a:tc>
                <a:tc>
                  <a:txBody>
                    <a:bodyPr/>
                    <a:lstStyle/>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Generation of standard </a:t>
                      </a:r>
                      <a:r>
                        <a:rPr lang="en-US" sz="1100" b="1" i="0" kern="1200" dirty="0">
                          <a:solidFill>
                            <a:schemeClr val="dk1"/>
                          </a:solidFill>
                          <a:effectLst/>
                          <a:latin typeface="+mn-lt"/>
                          <a:ea typeface="+mn-ea"/>
                          <a:cs typeface="+mn-cs"/>
                        </a:rPr>
                        <a:t>UNIX DIFF files : </a:t>
                      </a:r>
                      <a:r>
                        <a:rPr lang="en-US" sz="1100" b="0" i="0" kern="1200" dirty="0">
                          <a:solidFill>
                            <a:schemeClr val="dk1"/>
                          </a:solidFill>
                          <a:effectLst/>
                          <a:latin typeface="+mn-lt"/>
                          <a:ea typeface="+mn-ea"/>
                          <a:cs typeface="+mn-cs"/>
                        </a:rPr>
                        <a:t>YES</a:t>
                      </a:r>
                    </a:p>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Generation of </a:t>
                      </a:r>
                      <a:r>
                        <a:rPr lang="en-US" sz="1100" b="1" i="0" kern="1200" dirty="0">
                          <a:solidFill>
                            <a:schemeClr val="dk1"/>
                          </a:solidFill>
                          <a:effectLst/>
                          <a:latin typeface="+mn-lt"/>
                          <a:ea typeface="+mn-ea"/>
                          <a:cs typeface="+mn-cs"/>
                        </a:rPr>
                        <a:t>HTML diff reports : </a:t>
                      </a:r>
                      <a:r>
                        <a:rPr lang="en-US" sz="1100" b="0" i="0" kern="1200" dirty="0">
                          <a:solidFill>
                            <a:schemeClr val="dk1"/>
                          </a:solidFill>
                          <a:effectLst/>
                          <a:latin typeface="+mn-lt"/>
                          <a:ea typeface="+mn-ea"/>
                          <a:cs typeface="+mn-cs"/>
                        </a:rPr>
                        <a:t>NO</a:t>
                      </a:r>
                    </a:p>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Show </a:t>
                      </a:r>
                      <a:r>
                        <a:rPr lang="en-US" sz="1100" b="1" i="0" kern="1200" dirty="0">
                          <a:solidFill>
                            <a:schemeClr val="dk1"/>
                          </a:solidFill>
                          <a:effectLst/>
                          <a:latin typeface="+mn-lt"/>
                          <a:ea typeface="+mn-ea"/>
                          <a:cs typeface="+mn-cs"/>
                        </a:rPr>
                        <a:t>diff stats</a:t>
                      </a:r>
                      <a:r>
                        <a:rPr lang="en-US" sz="1100" b="0" i="0" kern="1200" dirty="0">
                          <a:solidFill>
                            <a:schemeClr val="dk1"/>
                          </a:solidFill>
                          <a:effectLst/>
                          <a:latin typeface="+mn-lt"/>
                          <a:ea typeface="+mn-ea"/>
                          <a:cs typeface="+mn-cs"/>
                        </a:rPr>
                        <a:t> in a chart : NO</a:t>
                      </a:r>
                    </a:p>
                    <a:p>
                      <a:pPr marL="285750" indent="-285750">
                        <a:buFont typeface="Arial" panose="020B0604020202020204" pitchFamily="34" charset="0"/>
                        <a:buChar char="•"/>
                      </a:pPr>
                      <a:endParaRPr lang="en-US" sz="1100" dirty="0"/>
                    </a:p>
                  </a:txBody>
                  <a:tcPr/>
                </a:tc>
                <a:tc>
                  <a:txBody>
                    <a:bodyPr/>
                    <a:lstStyle/>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Generation of standard </a:t>
                      </a:r>
                      <a:r>
                        <a:rPr lang="en-US" sz="1100" b="1" i="0" kern="1200" dirty="0">
                          <a:solidFill>
                            <a:schemeClr val="dk1"/>
                          </a:solidFill>
                          <a:effectLst/>
                          <a:latin typeface="+mn-lt"/>
                          <a:ea typeface="+mn-ea"/>
                          <a:cs typeface="+mn-cs"/>
                        </a:rPr>
                        <a:t>UNIX DIFF files : </a:t>
                      </a:r>
                      <a:r>
                        <a:rPr lang="en-US" sz="1100" b="0" i="0" kern="1200" dirty="0">
                          <a:solidFill>
                            <a:schemeClr val="dk1"/>
                          </a:solidFill>
                          <a:effectLst/>
                          <a:latin typeface="+mn-lt"/>
                          <a:ea typeface="+mn-ea"/>
                          <a:cs typeface="+mn-cs"/>
                        </a:rPr>
                        <a:t>YES</a:t>
                      </a:r>
                    </a:p>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Generation of </a:t>
                      </a:r>
                      <a:r>
                        <a:rPr lang="en-US" sz="1100" b="1" i="0" kern="1200" dirty="0">
                          <a:solidFill>
                            <a:schemeClr val="dk1"/>
                          </a:solidFill>
                          <a:effectLst/>
                          <a:latin typeface="+mn-lt"/>
                          <a:ea typeface="+mn-ea"/>
                          <a:cs typeface="+mn-cs"/>
                        </a:rPr>
                        <a:t>HTML diff reports : </a:t>
                      </a:r>
                      <a:r>
                        <a:rPr lang="en-US" sz="1100" b="0" i="0" kern="1200" dirty="0">
                          <a:solidFill>
                            <a:schemeClr val="dk1"/>
                          </a:solidFill>
                          <a:effectLst/>
                          <a:latin typeface="+mn-lt"/>
                          <a:ea typeface="+mn-ea"/>
                          <a:cs typeface="+mn-cs"/>
                        </a:rPr>
                        <a:t>YES</a:t>
                      </a:r>
                    </a:p>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Show </a:t>
                      </a:r>
                      <a:r>
                        <a:rPr lang="en-US" sz="1100" b="1" i="0" kern="1200" dirty="0">
                          <a:solidFill>
                            <a:schemeClr val="dk1"/>
                          </a:solidFill>
                          <a:effectLst/>
                          <a:latin typeface="+mn-lt"/>
                          <a:ea typeface="+mn-ea"/>
                          <a:cs typeface="+mn-cs"/>
                        </a:rPr>
                        <a:t>diff stats</a:t>
                      </a:r>
                      <a:r>
                        <a:rPr lang="en-US" sz="1100" b="0" i="0" kern="1200" dirty="0">
                          <a:solidFill>
                            <a:schemeClr val="dk1"/>
                          </a:solidFill>
                          <a:effectLst/>
                          <a:latin typeface="+mn-lt"/>
                          <a:ea typeface="+mn-ea"/>
                          <a:cs typeface="+mn-cs"/>
                        </a:rPr>
                        <a:t> in a chart : YES</a:t>
                      </a:r>
                    </a:p>
                    <a:p>
                      <a:endParaRPr lang="en-US" dirty="0"/>
                    </a:p>
                  </a:txBody>
                  <a:tcPr/>
                </a:tc>
                <a:tc>
                  <a:txBody>
                    <a:bodyPr/>
                    <a:lstStyle/>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Generation of standard </a:t>
                      </a:r>
                      <a:r>
                        <a:rPr lang="en-US" sz="1100" b="1" i="0" kern="1200" dirty="0">
                          <a:solidFill>
                            <a:schemeClr val="dk1"/>
                          </a:solidFill>
                          <a:effectLst/>
                          <a:latin typeface="+mn-lt"/>
                          <a:ea typeface="+mn-ea"/>
                          <a:cs typeface="+mn-cs"/>
                        </a:rPr>
                        <a:t>UNIX DIFF files : </a:t>
                      </a:r>
                      <a:r>
                        <a:rPr lang="en-US" sz="1100" b="0" i="0" kern="1200" dirty="0">
                          <a:solidFill>
                            <a:schemeClr val="dk1"/>
                          </a:solidFill>
                          <a:effectLst/>
                          <a:latin typeface="+mn-lt"/>
                          <a:ea typeface="+mn-ea"/>
                          <a:cs typeface="+mn-cs"/>
                        </a:rPr>
                        <a:t>YES</a:t>
                      </a:r>
                    </a:p>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Generation of </a:t>
                      </a:r>
                      <a:r>
                        <a:rPr lang="en-US" sz="1100" b="1" i="0" kern="1200" dirty="0">
                          <a:solidFill>
                            <a:schemeClr val="dk1"/>
                          </a:solidFill>
                          <a:effectLst/>
                          <a:latin typeface="+mn-lt"/>
                          <a:ea typeface="+mn-ea"/>
                          <a:cs typeface="+mn-cs"/>
                        </a:rPr>
                        <a:t>HTML diff reports : </a:t>
                      </a:r>
                      <a:r>
                        <a:rPr lang="en-US" sz="1100" b="0" i="0" kern="1200" dirty="0">
                          <a:solidFill>
                            <a:schemeClr val="dk1"/>
                          </a:solidFill>
                          <a:effectLst/>
                          <a:latin typeface="+mn-lt"/>
                          <a:ea typeface="+mn-ea"/>
                          <a:cs typeface="+mn-cs"/>
                        </a:rPr>
                        <a:t>YES</a:t>
                      </a:r>
                    </a:p>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Show </a:t>
                      </a:r>
                      <a:r>
                        <a:rPr lang="en-US" sz="1100" b="1" i="0" kern="1200" dirty="0">
                          <a:solidFill>
                            <a:schemeClr val="dk1"/>
                          </a:solidFill>
                          <a:effectLst/>
                          <a:latin typeface="+mn-lt"/>
                          <a:ea typeface="+mn-ea"/>
                          <a:cs typeface="+mn-cs"/>
                        </a:rPr>
                        <a:t>diff stats</a:t>
                      </a:r>
                      <a:r>
                        <a:rPr lang="en-US" sz="1100" b="0" i="0" kern="1200" dirty="0">
                          <a:solidFill>
                            <a:schemeClr val="dk1"/>
                          </a:solidFill>
                          <a:effectLst/>
                          <a:latin typeface="+mn-lt"/>
                          <a:ea typeface="+mn-ea"/>
                          <a:cs typeface="+mn-cs"/>
                        </a:rPr>
                        <a:t> in a chart : YES</a:t>
                      </a:r>
                    </a:p>
                  </a:txBody>
                  <a:tcPr/>
                </a:tc>
                <a:extLst>
                  <a:ext uri="{0D108BD9-81ED-4DB2-BD59-A6C34878D82A}">
                    <a16:rowId xmlns:a16="http://schemas.microsoft.com/office/drawing/2014/main" val="1368773430"/>
                  </a:ext>
                </a:extLst>
              </a:tr>
              <a:tr h="293095">
                <a:tc>
                  <a:txBody>
                    <a:bodyPr/>
                    <a:lstStyle/>
                    <a:p>
                      <a:r>
                        <a:rPr lang="en-US" sz="1400" dirty="0"/>
                        <a:t>Cost </a:t>
                      </a:r>
                      <a:r>
                        <a:rPr lang="en-US" sz="1400" dirty="0" err="1"/>
                        <a:t>Optamization</a:t>
                      </a:r>
                      <a:endParaRPr lang="en-US" sz="1400" dirty="0"/>
                    </a:p>
                  </a:txBody>
                  <a:tcPr/>
                </a:tc>
                <a:tc>
                  <a:txBody>
                    <a:bodyPr/>
                    <a:lstStyle/>
                    <a:p>
                      <a:r>
                        <a:rPr lang="en-US" sz="1100" dirty="0"/>
                        <a:t>Free</a:t>
                      </a:r>
                    </a:p>
                  </a:txBody>
                  <a:tcPr/>
                </a:tc>
                <a:tc>
                  <a:txBody>
                    <a:bodyPr/>
                    <a:lstStyle/>
                    <a:p>
                      <a:r>
                        <a:rPr lang="en-US" sz="1100" dirty="0"/>
                        <a:t>Paid</a:t>
                      </a:r>
                    </a:p>
                  </a:txBody>
                  <a:tcPr/>
                </a:tc>
                <a:tc>
                  <a:txBody>
                    <a:bodyPr/>
                    <a:lstStyle/>
                    <a:p>
                      <a:r>
                        <a:rPr lang="en-US" sz="1100" dirty="0"/>
                        <a:t>Paid</a:t>
                      </a:r>
                    </a:p>
                  </a:txBody>
                  <a:tcPr/>
                </a:tc>
                <a:extLst>
                  <a:ext uri="{0D108BD9-81ED-4DB2-BD59-A6C34878D82A}">
                    <a16:rowId xmlns:a16="http://schemas.microsoft.com/office/drawing/2014/main" val="2956072740"/>
                  </a:ext>
                </a:extLst>
              </a:tr>
              <a:tr h="35171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03027483"/>
                  </a:ext>
                </a:extLst>
              </a:tr>
            </a:tbl>
          </a:graphicData>
        </a:graphic>
      </p:graphicFrame>
    </p:spTree>
    <p:extLst>
      <p:ext uri="{BB962C8B-B14F-4D97-AF65-F5344CB8AC3E}">
        <p14:creationId xmlns:p14="http://schemas.microsoft.com/office/powerpoint/2010/main" val="350789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236631-D28B-4B7D-B130-0909A702B02F}"/>
              </a:ext>
            </a:extLst>
          </p:cNvPr>
          <p:cNvSpPr txBox="1"/>
          <p:nvPr/>
        </p:nvSpPr>
        <p:spPr>
          <a:xfrm flipH="1">
            <a:off x="2517767" y="82239"/>
            <a:ext cx="7156465" cy="430887"/>
          </a:xfrm>
          <a:prstGeom prst="rect">
            <a:avLst/>
          </a:prstGeom>
          <a:noFill/>
        </p:spPr>
        <p:txBody>
          <a:bodyPr wrap="square" rtlCol="0" anchor="ctr">
            <a:spAutoFit/>
          </a:bodyPr>
          <a:lstStyle/>
          <a:p>
            <a:pPr algn="ctr"/>
            <a:r>
              <a:rPr lang="en-US" sz="2200" b="1" u="sng" dirty="0"/>
              <a:t>Winmerge </a:t>
            </a:r>
            <a:r>
              <a:rPr lang="en-US" sz="2200" u="sng" dirty="0"/>
              <a:t>(Examdiff Alternative)</a:t>
            </a:r>
            <a:endParaRPr lang="en-US" sz="2200" b="1" u="sng" dirty="0"/>
          </a:p>
        </p:txBody>
      </p:sp>
      <p:sp>
        <p:nvSpPr>
          <p:cNvPr id="3" name="TextBox 2">
            <a:extLst>
              <a:ext uri="{FF2B5EF4-FFF2-40B4-BE49-F238E27FC236}">
                <a16:creationId xmlns:a16="http://schemas.microsoft.com/office/drawing/2014/main" id="{DF1AFDFB-9336-4C5E-8210-8E219C417151}"/>
              </a:ext>
            </a:extLst>
          </p:cNvPr>
          <p:cNvSpPr txBox="1"/>
          <p:nvPr/>
        </p:nvSpPr>
        <p:spPr>
          <a:xfrm>
            <a:off x="287676" y="1397285"/>
            <a:ext cx="10191964" cy="830997"/>
          </a:xfrm>
          <a:prstGeom prst="rect">
            <a:avLst/>
          </a:prstGeom>
          <a:noFill/>
        </p:spPr>
        <p:txBody>
          <a:bodyPr wrap="square" rtlCol="0">
            <a:spAutoFit/>
          </a:bodyPr>
          <a:lstStyle/>
          <a:p>
            <a:r>
              <a:rPr lang="en-US" sz="1600" dirty="0" err="1"/>
              <a:t>WinMerge</a:t>
            </a:r>
            <a:r>
              <a:rPr lang="en-US" sz="1600" dirty="0"/>
              <a:t> is an </a:t>
            </a:r>
            <a:r>
              <a:rPr lang="en-US" sz="1600" u="sng" dirty="0">
                <a:hlinkClick r:id="rId2"/>
              </a:rPr>
              <a:t>Open Source</a:t>
            </a:r>
            <a:r>
              <a:rPr lang="en-US" sz="1600" dirty="0"/>
              <a:t> differencing and merging tool for Windows. </a:t>
            </a:r>
            <a:r>
              <a:rPr lang="en-US" sz="1600" dirty="0" err="1"/>
              <a:t>WinMerge</a:t>
            </a:r>
            <a:r>
              <a:rPr lang="en-US" sz="1600" dirty="0"/>
              <a:t> can compare both folders and files, presenting differences in a visual text format that is easy to understand and handle.</a:t>
            </a:r>
          </a:p>
        </p:txBody>
      </p:sp>
      <p:sp>
        <p:nvSpPr>
          <p:cNvPr id="4" name="TextBox 3">
            <a:extLst>
              <a:ext uri="{FF2B5EF4-FFF2-40B4-BE49-F238E27FC236}">
                <a16:creationId xmlns:a16="http://schemas.microsoft.com/office/drawing/2014/main" id="{0B3F00EE-A044-4A54-AC79-CE57BEEE8216}"/>
              </a:ext>
            </a:extLst>
          </p:cNvPr>
          <p:cNvSpPr txBox="1"/>
          <p:nvPr/>
        </p:nvSpPr>
        <p:spPr>
          <a:xfrm>
            <a:off x="452063" y="3154166"/>
            <a:ext cx="9544692" cy="2123658"/>
          </a:xfrm>
          <a:prstGeom prst="rect">
            <a:avLst/>
          </a:prstGeom>
          <a:noFill/>
        </p:spPr>
        <p:txBody>
          <a:bodyPr wrap="square" rtlCol="0">
            <a:spAutoFit/>
          </a:bodyPr>
          <a:lstStyle/>
          <a:p>
            <a:pPr marL="285750" indent="-285750">
              <a:buFont typeface="Arial" panose="020B0604020202020204" pitchFamily="34" charset="0"/>
              <a:buChar char="•"/>
            </a:pPr>
            <a:r>
              <a:rPr lang="en-US" sz="1200" dirty="0"/>
              <a:t>3-way File Comparison</a:t>
            </a:r>
          </a:p>
          <a:p>
            <a:pPr marL="285750" indent="-285750">
              <a:buFont typeface="Arial" panose="020B0604020202020204" pitchFamily="34" charset="0"/>
              <a:buChar char="•"/>
            </a:pPr>
            <a:r>
              <a:rPr lang="en-US" dirty="0"/>
              <a:t>Unicode support</a:t>
            </a:r>
          </a:p>
          <a:p>
            <a:pPr marL="285750" indent="-285750">
              <a:buFont typeface="Arial" panose="020B0604020202020204" pitchFamily="34" charset="0"/>
              <a:buChar char="•"/>
            </a:pPr>
            <a:r>
              <a:rPr lang="en-US" dirty="0"/>
              <a:t>Visual differencing and merging of text files</a:t>
            </a:r>
          </a:p>
          <a:p>
            <a:pPr marL="285750" indent="-285750">
              <a:buFont typeface="Arial" panose="020B0604020202020204" pitchFamily="34" charset="0"/>
              <a:buChar char="•"/>
            </a:pPr>
            <a:r>
              <a:rPr lang="en-US" dirty="0"/>
              <a:t>Highlights differences inside lines</a:t>
            </a:r>
          </a:p>
          <a:p>
            <a:pPr marL="285750" indent="-285750">
              <a:buFont typeface="Arial" panose="020B0604020202020204" pitchFamily="34" charset="0"/>
              <a:buChar char="•"/>
            </a:pPr>
            <a:r>
              <a:rPr lang="en-US" dirty="0"/>
              <a:t>Can also generate HTML report with differences highlighted</a:t>
            </a:r>
          </a:p>
          <a:p>
            <a:pPr marL="285750" indent="-285750">
              <a:buFont typeface="Arial" panose="020B0604020202020204" pitchFamily="34" charset="0"/>
              <a:buChar char="•"/>
            </a:pPr>
            <a:r>
              <a:rPr lang="en-US" dirty="0"/>
              <a:t>Ability to ignore whitespace and letter case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72487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638</Words>
  <Application>Microsoft Office PowerPoint</Application>
  <PresentationFormat>Widescreen</PresentationFormat>
  <Paragraphs>86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Mahatme, Priyanka</dc:creator>
  <cp:lastModifiedBy>Mahatme, Priyanka</cp:lastModifiedBy>
  <cp:revision>16</cp:revision>
  <dcterms:created xsi:type="dcterms:W3CDTF">2021-08-29T17:13:57Z</dcterms:created>
  <dcterms:modified xsi:type="dcterms:W3CDTF">2021-08-30T19:04:06Z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2021-08-30T18:25:35Z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7ebe2356-1218-4c7b-b7f8-ddbeceb6a5cf</vt:lpwstr>
  </property>
  <property fmtid="{D5CDD505-2E9C-101B-9397-08002B2CF9AE}" pid="8" name="MSIP_Label_ea60d57e-af5b-4752-ac57-3e4f28ca11dc_ContentBits">
    <vt:lpwstr>0</vt:lpwstr>
  </property>
</Properties>
</file>